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drawings/drawing7.xml" ContentType="application/vnd.openxmlformats-officedocument.drawingml.chartshapes+xml"/>
  <Override PartName="/ppt/drawings/drawing6.xml" ContentType="application/vnd.openxmlformats-officedocument.drawingml.chartshapes+xml"/>
  <Override PartName="/ppt/presentation.xml" ContentType="application/vnd.openxmlformats-officedocument.presentationml.presentation.main+xml"/>
  <Override PartName="/ppt/drawings/drawing1.xml" ContentType="application/vnd.openxmlformats-officedocument.drawingml.chartshapes+xml"/>
  <Override PartName="/ppt/drawings/drawing2.xml" ContentType="application/vnd.openxmlformats-officedocument.drawingml.chartshapes+xml"/>
  <Override PartName="/ppt/drawings/drawing3.xml" ContentType="application/vnd.openxmlformats-officedocument.drawingml.chartshapes+xml"/>
  <Override PartName="/ppt/drawings/drawing4.xml" ContentType="application/vnd.openxmlformats-officedocument.drawingml.chartshapes+xml"/>
  <Override PartName="/ppt/drawings/drawing5.xml" ContentType="application/vnd.openxmlformats-officedocument.drawingml.chartshapes+xml"/>
  <Override PartName="/ppt/drawings/drawing8.xml" ContentType="application/vnd.openxmlformats-officedocument.drawingml.chartshapes+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9.xml" ContentType="application/vnd.openxmlformats-officedocument.presentationml.slideLayout+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harts/chart69.xml" ContentType="application/vnd.openxmlformats-officedocument.drawingml.char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charts/style48.xml" ContentType="application/vnd.ms-office.chartstyle+xml"/>
  <Override PartName="/ppt/charts/colors48.xml" ContentType="application/vnd.ms-office.chartcolorstyle+xml"/>
  <Override PartName="/ppt/charts/chart55.xml" ContentType="application/vnd.openxmlformats-officedocument.drawingml.chart+xml"/>
  <Override PartName="/ppt/charts/chart70.xml" ContentType="application/vnd.openxmlformats-officedocument.drawingml.chart+xml"/>
  <Override PartName="/ppt/charts/style49.xml" ContentType="application/vnd.ms-office.chartstyle+xml"/>
  <Override PartName="/ppt/charts/colors49.xml" ContentType="application/vnd.ms-office.chartcolorstyle+xml"/>
  <Override PartName="/ppt/charts/style37.xml" ContentType="application/vnd.ms-office.chartstyle+xml"/>
  <Override PartName="/ppt/charts/chart71.xml" ContentType="application/vnd.openxmlformats-officedocument.drawingml.chart+xml"/>
  <Override PartName="/ppt/charts/style50.xml" ContentType="application/vnd.ms-office.chartstyle+xml"/>
  <Override PartName="/ppt/charts/colors50.xml" ContentType="application/vnd.ms-office.chartcolorstyle+xml"/>
  <Override PartName="/ppt/charts/colors37.xml" ContentType="application/vnd.ms-office.chartcolorstyle+xml"/>
  <Override PartName="/ppt/charts/chart72.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73.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8.xml" ContentType="application/vnd.openxmlformats-officedocument.themeOverride+xml"/>
  <Override PartName="/ppt/charts/chart56.xml" ContentType="application/vnd.openxmlformats-officedocument.drawingml.chart+xml"/>
  <Override PartName="/ppt/charts/chart74.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9.xml" ContentType="application/vnd.openxmlformats-officedocument.themeOverride+xml"/>
  <Override PartName="/ppt/authors.xml" ContentType="application/vnd.ms-powerpoint.authors+xml"/>
  <Override PartName="/ppt/charts/chart50.xml" ContentType="application/vnd.openxmlformats-officedocument.drawingml.chart+xml"/>
  <Override PartName="/ppt/charts/style38.xml" ContentType="application/vnd.ms-office.chartstyle+xml"/>
  <Override PartName="/ppt/theme/themeOverride6.xml" ContentType="application/vnd.openxmlformats-officedocument.themeOverride+xml"/>
  <Override PartName="/ppt/charts/chart49.xml" ContentType="application/vnd.openxmlformats-officedocument.drawingml.chart+xml"/>
  <Override PartName="/ppt/theme/themeOverride5.xml" ContentType="application/vnd.openxmlformats-officedocument.themeOverride+xml"/>
  <Override PartName="/ppt/charts/chart48.xml" ContentType="application/vnd.openxmlformats-officedocument.drawingml.chart+xml"/>
  <Override PartName="/ppt/theme/themeOverride4.xml" ContentType="application/vnd.openxmlformats-officedocument.themeOverride+xml"/>
  <Override PartName="/ppt/charts/chart47.xml" ContentType="application/vnd.openxmlformats-officedocument.drawingml.chart+xml"/>
  <Override PartName="/ppt/theme/themeOverride3.xml" ContentType="application/vnd.openxmlformats-officedocument.themeOverride+xml"/>
  <Override PartName="/ppt/charts/chart46.xml" ContentType="application/vnd.openxmlformats-officedocument.drawingml.chart+xml"/>
  <Override PartName="/ppt/charts/chart45.xml" ContentType="application/vnd.openxmlformats-officedocument.drawingml.chart+xml"/>
  <Override PartName="/ppt/charts/colors36.xml" ContentType="application/vnd.ms-office.chartcolorstyle+xml"/>
  <Override PartName="/ppt/charts/style36.xml" ContentType="application/vnd.ms-office.chartstyle+xml"/>
  <Override PartName="/ppt/charts/chart44.xml" ContentType="application/vnd.openxmlformats-officedocument.drawingml.chart+xml"/>
  <Override PartName="/ppt/charts/colors35.xml" ContentType="application/vnd.ms-office.chartcolorstyle+xml"/>
  <Override PartName="/ppt/charts/style35.xml" ContentType="application/vnd.ms-office.chartstyle+xml"/>
  <Override PartName="/ppt/charts/chart43.xml" ContentType="application/vnd.openxmlformats-officedocument.drawingml.chart+xml"/>
  <Override PartName="/ppt/charts/chart42.xml" ContentType="application/vnd.openxmlformats-officedocument.drawingml.chart+xml"/>
  <Override PartName="/ppt/charts/colors34.xml" ContentType="application/vnd.ms-office.chartcolorstyle+xml"/>
  <Override PartName="/ppt/charts/style34.xml" ContentType="application/vnd.ms-office.chartstyle+xml"/>
  <Override PartName="/ppt/charts/chart41.xml" ContentType="application/vnd.openxmlformats-officedocument.drawingml.chart+xml"/>
  <Override PartName="/ppt/charts/colors33.xml" ContentType="application/vnd.ms-office.chartcolorstyle+xml"/>
  <Override PartName="/ppt/charts/style33.xml" ContentType="application/vnd.ms-office.chartstyle+xml"/>
  <Override PartName="/ppt/charts/chart40.xml" ContentType="application/vnd.openxmlformats-officedocument.drawingml.chart+xml"/>
  <Override PartName="/ppt/charts/colors32.xml" ContentType="application/vnd.ms-office.chartcolorstyle+xml"/>
  <Override PartName="/ppt/charts/style32.xml" ContentType="application/vnd.ms-office.chartstyle+xml"/>
  <Override PartName="/ppt/charts/chart39.xml" ContentType="application/vnd.openxmlformats-officedocument.drawingml.chart+xml"/>
  <Override PartName="/ppt/charts/chart38.xml" ContentType="application/vnd.openxmlformats-officedocument.drawingml.chart+xml"/>
  <Override PartName="/ppt/charts/chart37.xml" ContentType="application/vnd.openxmlformats-officedocument.drawingml.chart+xml"/>
  <Override PartName="/ppt/charts/colors31.xml" ContentType="application/vnd.ms-office.chartcolorstyle+xml"/>
  <Override PartName="/ppt/charts/style31.xml" ContentType="application/vnd.ms-office.chartstyle+xml"/>
  <Override PartName="/ppt/charts/chart36.xml" ContentType="application/vnd.openxmlformats-officedocument.drawingml.chart+xml"/>
  <Override PartName="/ppt/charts/chart35.xml" ContentType="application/vnd.openxmlformats-officedocument.drawingml.chart+xml"/>
  <Override PartName="/ppt/charts/colors30.xml" ContentType="application/vnd.ms-office.chartcolorstyle+xml"/>
  <Override PartName="/ppt/charts/style30.xml" ContentType="application/vnd.ms-office.chartstyle+xml"/>
  <Override PartName="/ppt/charts/chart34.xml" ContentType="application/vnd.openxmlformats-officedocument.drawingml.chart+xml"/>
  <Override PartName="/ppt/charts/colors29.xml" ContentType="application/vnd.ms-office.chartcolorstyle+xml"/>
  <Override PartName="/ppt/charts/style29.xml" ContentType="application/vnd.ms-office.chartstyle+xml"/>
  <Override PartName="/ppt/charts/chart33.xml" ContentType="application/vnd.openxmlformats-officedocument.drawingml.chart+xml"/>
  <Override PartName="/ppt/charts/chart32.xml" ContentType="application/vnd.openxmlformats-officedocument.drawingml.chart+xml"/>
  <Override PartName="/ppt/charts/chart31.xml" ContentType="application/vnd.openxmlformats-officedocument.drawingml.chart+xml"/>
  <Override PartName="/ppt/charts/colors28.xml" ContentType="application/vnd.ms-office.chartcolorstyle+xml"/>
  <Override PartName="/ppt/charts/style28.xml" ContentType="application/vnd.ms-office.chartstyle+xml"/>
  <Override PartName="/ppt/charts/chart30.xml" ContentType="application/vnd.openxmlformats-officedocument.drawingml.chart+xml"/>
  <Override PartName="/ppt/charts/colors27.xml" ContentType="application/vnd.ms-office.chartcolorstyle+xml"/>
  <Override PartName="/ppt/charts/style27.xml" ContentType="application/vnd.ms-office.chartstyle+xml"/>
  <Override PartName="/ppt/charts/chart29.xml" ContentType="application/vnd.openxmlformats-officedocument.drawingml.chart+xml"/>
  <Override PartName="/ppt/charts/colors38.xml" ContentType="application/vnd.ms-office.chartcolorstyle+xml"/>
  <Override PartName="/ppt/charts/chart5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58.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52.xml" ContentType="application/vnd.openxmlformats-officedocument.drawingml.chart+xml"/>
  <Override PartName="/ppt/charts/chart6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6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51.xml" ContentType="application/vnd.openxmlformats-officedocument.drawingml.chart+xml"/>
  <Override PartName="/ppt/charts/chart53.xml" ContentType="application/vnd.openxmlformats-officedocument.drawingml.chart+xml"/>
  <Override PartName="/ppt/charts/chart64.xml" ContentType="application/vnd.openxmlformats-officedocument.drawingml.chart+xml"/>
  <Override PartName="/ppt/theme/themeOverride7.xml" ContentType="application/vnd.openxmlformats-officedocument.themeOverride+xml"/>
  <Override PartName="/ppt/charts/chart65.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54.xml" ContentType="application/vnd.openxmlformats-officedocument.drawingml.chart+xml"/>
  <Override PartName="/ppt/charts/chart66.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67.xml" ContentType="application/vnd.openxmlformats-officedocument.drawingml.chart+xml"/>
  <Override PartName="/ppt/charts/colors26.xml" ContentType="application/vnd.ms-office.chartcolorstyle+xml"/>
  <Override PartName="/ppt/charts/style26.xml" ContentType="application/vnd.ms-office.chartstyle+xml"/>
  <Override PartName="/ppt/charts/chart28.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68.xml" ContentType="application/vnd.openxmlformats-officedocument.drawingml.chart+xml"/>
  <Override PartName="/ppt/charts/style47.xml" ContentType="application/vnd.ms-office.chartstyle+xml"/>
  <Override PartName="/ppt/charts/colors47.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74" r:id="rId2"/>
    <p:sldId id="283" r:id="rId3"/>
    <p:sldId id="4944" r:id="rId4"/>
    <p:sldId id="5155" r:id="rId5"/>
    <p:sldId id="5075" r:id="rId6"/>
    <p:sldId id="5166" r:id="rId7"/>
    <p:sldId id="5114" r:id="rId8"/>
    <p:sldId id="4930" r:id="rId9"/>
    <p:sldId id="5107" r:id="rId10"/>
    <p:sldId id="5157" r:id="rId11"/>
    <p:sldId id="5110" r:id="rId12"/>
    <p:sldId id="5097" r:id="rId13"/>
    <p:sldId id="5158" r:id="rId14"/>
    <p:sldId id="5111" r:id="rId15"/>
    <p:sldId id="5112" r:id="rId16"/>
    <p:sldId id="5113" r:id="rId17"/>
    <p:sldId id="5102" r:id="rId18"/>
    <p:sldId id="5152" r:id="rId19"/>
    <p:sldId id="5104" r:id="rId20"/>
    <p:sldId id="5091" r:id="rId21"/>
    <p:sldId id="5159" r:id="rId22"/>
    <p:sldId id="4932" r:id="rId23"/>
    <p:sldId id="4931" r:id="rId24"/>
    <p:sldId id="5103" r:id="rId25"/>
    <p:sldId id="5092" r:id="rId26"/>
    <p:sldId id="5106" r:id="rId27"/>
    <p:sldId id="5094" r:id="rId28"/>
    <p:sldId id="5160" r:id="rId29"/>
    <p:sldId id="4935" r:id="rId30"/>
    <p:sldId id="5133" r:id="rId31"/>
    <p:sldId id="5132" r:id="rId32"/>
    <p:sldId id="5105" r:id="rId33"/>
    <p:sldId id="4897" r:id="rId34"/>
    <p:sldId id="4918" r:id="rId35"/>
    <p:sldId id="5135" r:id="rId36"/>
    <p:sldId id="5161" r:id="rId37"/>
    <p:sldId id="5136" r:id="rId38"/>
    <p:sldId id="5137" r:id="rId39"/>
    <p:sldId id="5138" r:id="rId40"/>
    <p:sldId id="5134" r:id="rId41"/>
    <p:sldId id="5153" r:id="rId42"/>
    <p:sldId id="5154" r:id="rId43"/>
    <p:sldId id="5162" r:id="rId44"/>
    <p:sldId id="4936" r:id="rId45"/>
    <p:sldId id="5140" r:id="rId46"/>
    <p:sldId id="5141" r:id="rId47"/>
    <p:sldId id="5118" r:id="rId48"/>
    <p:sldId id="5117" r:id="rId49"/>
    <p:sldId id="4938" r:id="rId50"/>
    <p:sldId id="4904" r:id="rId51"/>
    <p:sldId id="5147" r:id="rId52"/>
    <p:sldId id="5148" r:id="rId53"/>
    <p:sldId id="5163" r:id="rId54"/>
    <p:sldId id="4937" r:id="rId55"/>
    <p:sldId id="5143" r:id="rId56"/>
    <p:sldId id="5144" r:id="rId57"/>
    <p:sldId id="5145" r:id="rId58"/>
    <p:sldId id="5146" r:id="rId59"/>
    <p:sldId id="4888" r:id="rId60"/>
    <p:sldId id="5121" r:id="rId61"/>
    <p:sldId id="5122" r:id="rId62"/>
    <p:sldId id="5123" r:id="rId63"/>
    <p:sldId id="5164" r:id="rId64"/>
    <p:sldId id="5124" r:id="rId65"/>
    <p:sldId id="5125" r:id="rId66"/>
    <p:sldId id="5151" r:id="rId67"/>
    <p:sldId id="5126" r:id="rId68"/>
    <p:sldId id="5127" r:id="rId69"/>
    <p:sldId id="4854" r:id="rId70"/>
    <p:sldId id="5128" r:id="rId71"/>
    <p:sldId id="5129" r:id="rId72"/>
  </p:sldIdLst>
  <p:sldSz cx="12192000" cy="6858000"/>
  <p:notesSz cx="6888163" cy="100218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E66547-2766-1949-6C38-09F061E42765}" name="Kenzo Crespin" initials="KC" userId="406ffc71c1d19bcb" providerId="Windows Live"/>
  <p188:author id="{63846086-60D2-DBF9-3B28-CC990FDDB355}" name="Agnès Crozet" initials="AC" userId="4ebc642b3ee0825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6B48B"/>
    <a:srgbClr val="46714B"/>
    <a:srgbClr val="99C221"/>
    <a:srgbClr val="EBC0B6"/>
    <a:srgbClr val="A5422C"/>
    <a:srgbClr val="CE6149"/>
    <a:srgbClr val="739119"/>
    <a:srgbClr val="BFBFBF"/>
    <a:srgbClr val="DAEF9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59" autoAdjust="0"/>
    <p:restoredTop sz="94660"/>
  </p:normalViewPr>
  <p:slideViewPr>
    <p:cSldViewPr snapToGrid="0">
      <p:cViewPr varScale="1">
        <p:scale>
          <a:sx n="79" d="100"/>
          <a:sy n="79" d="100"/>
        </p:scale>
        <p:origin x="8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2.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9.xml"/><Relationship Id="rId1" Type="http://schemas.microsoft.com/office/2011/relationships/chartStyle" Target="style29.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0.xml"/><Relationship Id="rId1" Type="http://schemas.microsoft.com/office/2011/relationships/chartStyle" Target="style30.xml"/></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1.xml"/><Relationship Id="rId1" Type="http://schemas.microsoft.com/office/2011/relationships/chartStyle" Target="style31.xml"/></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2.xml"/><Relationship Id="rId1" Type="http://schemas.microsoft.com/office/2011/relationships/chartStyle" Target="style3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3.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4.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5.xml"/></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themeOverride" Target="../theme/themeOverride3.xml"/></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themeOverride" Target="../theme/themeOverride4.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themeOverride" Target="../theme/themeOverride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themeOverride" Target="../theme/themeOverride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7.xml"/><Relationship Id="rId1" Type="http://schemas.microsoft.com/office/2011/relationships/chartStyle" Target="style37.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38.xml"/><Relationship Id="rId1" Type="http://schemas.microsoft.com/office/2011/relationships/chartStyle" Target="style38.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9.xml"/><Relationship Id="rId1" Type="http://schemas.microsoft.com/office/2011/relationships/chartStyle" Target="style39.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40.xml"/><Relationship Id="rId1" Type="http://schemas.microsoft.com/office/2011/relationships/chartStyle" Target="style40.xml"/></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chartUserShapes" Target="../drawings/drawing6.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chartUserShapes" Target="../drawings/drawing7.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chartUserShapes" Target="../drawings/drawing8.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themeOverride" Target="../theme/themeOverride7.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44.xml"/><Relationship Id="rId1" Type="http://schemas.microsoft.com/office/2011/relationships/chartStyle" Target="style44.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45.xml"/><Relationship Id="rId1" Type="http://schemas.microsoft.com/office/2011/relationships/chartStyle" Target="style45.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46.xml"/><Relationship Id="rId1" Type="http://schemas.microsoft.com/office/2011/relationships/chartStyle" Target="style46.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47.xml"/><Relationship Id="rId1" Type="http://schemas.microsoft.com/office/2011/relationships/chartStyle" Target="style47.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48.xml"/><Relationship Id="rId1" Type="http://schemas.microsoft.com/office/2011/relationships/chartStyle" Target="style48.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9.xml"/><Relationship Id="rId1" Type="http://schemas.microsoft.com/office/2011/relationships/chartStyle" Target="style49.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50.xml"/><Relationship Id="rId1" Type="http://schemas.microsoft.com/office/2011/relationships/chartStyle" Target="style50.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51.xml"/><Relationship Id="rId1" Type="http://schemas.microsoft.com/office/2011/relationships/chartStyle" Target="style51.xml"/></Relationships>
</file>

<file path=ppt/charts/_rels/chart7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package" Target="../embeddings/Microsoft_Excel_Worksheet73.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21462407654781"/>
          <c:y val="4.1980445706722627E-3"/>
          <c:w val="0.79693357997951964"/>
          <c:h val="0.98457256200309828"/>
        </c:manualLayout>
      </c:layout>
      <c:barChart>
        <c:barDir val="bar"/>
        <c:grouping val="stacked"/>
        <c:varyColors val="0"/>
        <c:ser>
          <c:idx val="4"/>
          <c:order val="0"/>
          <c:tx>
            <c:strRef>
              <c:f>Sheet1!$A$6</c:f>
              <c:strCache>
                <c:ptCount val="1"/>
                <c:pt idx="0">
                  <c:v>Jamais</c:v>
                </c:pt>
              </c:strCache>
            </c:strRef>
          </c:tx>
          <c:spPr>
            <a:solidFill>
              <a:srgbClr val="A5422C"/>
            </a:solidFill>
            <a:ln w="11184">
              <a:solidFill>
                <a:srgbClr val="FFFFFF"/>
              </a:solidFill>
              <a:prstDash val="solid"/>
            </a:ln>
          </c:spPr>
          <c:invertIfNegative val="0"/>
          <c:dLbls>
            <c:spPr>
              <a:noFill/>
              <a:ln w="22367">
                <a:noFill/>
              </a:ln>
            </c:spPr>
            <c:txPr>
              <a:bodyPr wrap="square" lIns="38100" tIns="19050" rIns="38100" bIns="19050" anchor="ctr" anchorCtr="0">
                <a:spAutoFit/>
              </a:bodyPr>
              <a:lstStyle/>
              <a:p>
                <a:pPr algn="ctr">
                  <a:defRPr lang="en-US" sz="1600" b="0" i="0" u="none" strike="noStrike" kern="1200" baseline="0">
                    <a:solidFill>
                      <a:schemeClr val="bg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Métropole</c:v>
                </c:pt>
                <c:pt idx="1">
                  <c:v>Antilles</c:v>
                </c:pt>
                <c:pt idx="2">
                  <c:v>Guadeloupe</c:v>
                </c:pt>
                <c:pt idx="3">
                  <c:v>Martinique</c:v>
                </c:pt>
              </c:strCache>
            </c:strRef>
          </c:cat>
          <c:val>
            <c:numRef>
              <c:f>Sheet1!$B$6:$E$6</c:f>
              <c:numCache>
                <c:formatCode>###0%</c:formatCode>
                <c:ptCount val="4"/>
                <c:pt idx="0" formatCode="0%">
                  <c:v>0.17</c:v>
                </c:pt>
                <c:pt idx="1">
                  <c:v>0.12941631564991488</c:v>
                </c:pt>
                <c:pt idx="2">
                  <c:v>0.10832383325395212</c:v>
                </c:pt>
                <c:pt idx="3">
                  <c:v>0.15102960008034583</c:v>
                </c:pt>
              </c:numCache>
            </c:numRef>
          </c:val>
          <c:extLst>
            <c:ext xmlns:c16="http://schemas.microsoft.com/office/drawing/2014/chart" uri="{C3380CC4-5D6E-409C-BE32-E72D297353CC}">
              <c16:uniqueId val="{00000004-5C7B-4BD4-B99F-6CC116D122EE}"/>
            </c:ext>
          </c:extLst>
        </c:ser>
        <c:ser>
          <c:idx val="0"/>
          <c:order val="1"/>
          <c:tx>
            <c:strRef>
              <c:f>Sheet1!$A$5</c:f>
              <c:strCache>
                <c:ptCount val="1"/>
                <c:pt idx="0">
                  <c:v>Moins d'une fois par mois</c:v>
                </c:pt>
              </c:strCache>
            </c:strRef>
          </c:tx>
          <c:spPr>
            <a:solidFill>
              <a:srgbClr val="EBC0B6"/>
            </a:solidFill>
            <a:ln w="11184">
              <a:solidFill>
                <a:srgbClr val="FFFFFF"/>
              </a:solidFill>
              <a:prstDash val="solid"/>
            </a:ln>
          </c:spPr>
          <c:invertIfNegative val="0"/>
          <c:dLbls>
            <c:spPr>
              <a:noFill/>
              <a:ln w="22367">
                <a:noFill/>
              </a:ln>
            </c:spPr>
            <c:txPr>
              <a:bodyPr wrap="square" lIns="38100" tIns="19050" rIns="38100" bIns="19050" anchor="ctr" anchorCtr="0">
                <a:spAutoFit/>
              </a:bodyPr>
              <a:lstStyle/>
              <a:p>
                <a:pPr algn="ctr">
                  <a:defRPr lang="en-US" sz="1600" b="0"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Métropole</c:v>
                </c:pt>
                <c:pt idx="1">
                  <c:v>Antilles</c:v>
                </c:pt>
                <c:pt idx="2">
                  <c:v>Guadeloupe</c:v>
                </c:pt>
                <c:pt idx="3">
                  <c:v>Martinique</c:v>
                </c:pt>
              </c:strCache>
            </c:strRef>
          </c:cat>
          <c:val>
            <c:numRef>
              <c:f>Sheet1!$B$5:$E$5</c:f>
              <c:numCache>
                <c:formatCode>###0%</c:formatCode>
                <c:ptCount val="4"/>
                <c:pt idx="0" formatCode="0%">
                  <c:v>0.23</c:v>
                </c:pt>
                <c:pt idx="1">
                  <c:v>0.24156691827401688</c:v>
                </c:pt>
                <c:pt idx="2">
                  <c:v>0.23618557878225402</c:v>
                </c:pt>
                <c:pt idx="3">
                  <c:v>0.24708113034582319</c:v>
                </c:pt>
              </c:numCache>
            </c:numRef>
          </c:val>
          <c:extLst>
            <c:ext xmlns:c16="http://schemas.microsoft.com/office/drawing/2014/chart" uri="{C3380CC4-5D6E-409C-BE32-E72D297353CC}">
              <c16:uniqueId val="{00000003-5C7B-4BD4-B99F-6CC116D122EE}"/>
            </c:ext>
          </c:extLst>
        </c:ser>
        <c:ser>
          <c:idx val="1"/>
          <c:order val="2"/>
          <c:tx>
            <c:strRef>
              <c:f>Sheet1!$A$4</c:f>
              <c:strCache>
                <c:ptCount val="1"/>
                <c:pt idx="0">
                  <c:v>Environ une fois par mois</c:v>
                </c:pt>
              </c:strCache>
            </c:strRef>
          </c:tx>
          <c:spPr>
            <a:solidFill>
              <a:srgbClr val="99C221">
                <a:lumMod val="40000"/>
                <a:lumOff val="60000"/>
              </a:srgbClr>
            </a:solidFill>
            <a:ln w="11184">
              <a:solidFill>
                <a:srgbClr val="FFFFFF"/>
              </a:solidFill>
              <a:prstDash val="solid"/>
            </a:ln>
          </c:spPr>
          <c:invertIfNegative val="0"/>
          <c:dLbls>
            <c:spPr>
              <a:noFill/>
              <a:ln w="22367">
                <a:noFill/>
              </a:ln>
            </c:spPr>
            <c:txPr>
              <a:bodyPr wrap="square" lIns="38100" tIns="19050" rIns="38100" bIns="19050" anchor="ctr" anchorCtr="0">
                <a:spAutoFit/>
              </a:bodyPr>
              <a:lstStyle/>
              <a:p>
                <a:pPr algn="ctr">
                  <a:defRPr lang="en-US" sz="1600" b="0"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Métropole</c:v>
                </c:pt>
                <c:pt idx="1">
                  <c:v>Antilles</c:v>
                </c:pt>
                <c:pt idx="2">
                  <c:v>Guadeloupe</c:v>
                </c:pt>
                <c:pt idx="3">
                  <c:v>Martinique</c:v>
                </c:pt>
              </c:strCache>
            </c:strRef>
          </c:cat>
          <c:val>
            <c:numRef>
              <c:f>Sheet1!$B$4:$E$4</c:f>
              <c:numCache>
                <c:formatCode>###0%</c:formatCode>
                <c:ptCount val="4"/>
                <c:pt idx="0" formatCode="0%">
                  <c:v>0.26</c:v>
                </c:pt>
                <c:pt idx="1">
                  <c:v>0.24833616329752745</c:v>
                </c:pt>
                <c:pt idx="2">
                  <c:v>0.28040422120049519</c:v>
                </c:pt>
                <c:pt idx="3">
                  <c:v>0.21547630149572158</c:v>
                </c:pt>
              </c:numCache>
            </c:numRef>
          </c:val>
          <c:extLst>
            <c:ext xmlns:c16="http://schemas.microsoft.com/office/drawing/2014/chart" uri="{C3380CC4-5D6E-409C-BE32-E72D297353CC}">
              <c16:uniqueId val="{00000002-5C7B-4BD4-B99F-6CC116D122EE}"/>
            </c:ext>
          </c:extLst>
        </c:ser>
        <c:ser>
          <c:idx val="2"/>
          <c:order val="3"/>
          <c:tx>
            <c:strRef>
              <c:f>Sheet1!$A$3</c:f>
              <c:strCache>
                <c:ptCount val="1"/>
                <c:pt idx="0">
                  <c:v>Au moins une fois par semaine</c:v>
                </c:pt>
              </c:strCache>
            </c:strRef>
          </c:tx>
          <c:spPr>
            <a:solidFill>
              <a:srgbClr val="99C221"/>
            </a:solidFill>
            <a:ln w="11184">
              <a:solidFill>
                <a:srgbClr val="FFFFFF"/>
              </a:solidFill>
              <a:prstDash val="solid"/>
            </a:ln>
          </c:spPr>
          <c:invertIfNegative val="0"/>
          <c:dLbls>
            <c:spPr>
              <a:noFill/>
              <a:ln w="22367">
                <a:noFill/>
              </a:ln>
            </c:spPr>
            <c:txPr>
              <a:bodyPr wrap="square" lIns="38100" tIns="19050" rIns="38100" bIns="19050" anchor="ctr" anchorCtr="0">
                <a:spAutoFit/>
              </a:bodyPr>
              <a:lstStyle/>
              <a:p>
                <a:pPr algn="ctr">
                  <a:defRPr lang="en-US" sz="1600" b="0"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Métropole</c:v>
                </c:pt>
                <c:pt idx="1">
                  <c:v>Antilles</c:v>
                </c:pt>
                <c:pt idx="2">
                  <c:v>Guadeloupe</c:v>
                </c:pt>
                <c:pt idx="3">
                  <c:v>Martinique</c:v>
                </c:pt>
              </c:strCache>
            </c:strRef>
          </c:cat>
          <c:val>
            <c:numRef>
              <c:f>Sheet1!$B$3:$E$3</c:f>
              <c:numCache>
                <c:formatCode>###0%</c:formatCode>
                <c:ptCount val="4"/>
                <c:pt idx="0" formatCode="0%">
                  <c:v>0.26</c:v>
                </c:pt>
                <c:pt idx="1">
                  <c:v>0.28502019247248855</c:v>
                </c:pt>
                <c:pt idx="2">
                  <c:v>0.30175825852176763</c:v>
                </c:pt>
                <c:pt idx="3">
                  <c:v>0.26786884084174617</c:v>
                </c:pt>
              </c:numCache>
            </c:numRef>
          </c:val>
          <c:extLst>
            <c:ext xmlns:c16="http://schemas.microsoft.com/office/drawing/2014/chart" uri="{C3380CC4-5D6E-409C-BE32-E72D297353CC}">
              <c16:uniqueId val="{00000001-5C7B-4BD4-B99F-6CC116D122EE}"/>
            </c:ext>
          </c:extLst>
        </c:ser>
        <c:ser>
          <c:idx val="3"/>
          <c:order val="4"/>
          <c:tx>
            <c:strRef>
              <c:f>Sheet1!$A$2</c:f>
              <c:strCache>
                <c:ptCount val="1"/>
                <c:pt idx="0">
                  <c:v>Tous les jours</c:v>
                </c:pt>
              </c:strCache>
            </c:strRef>
          </c:tx>
          <c:spPr>
            <a:solidFill>
              <a:srgbClr val="46714B"/>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sz="1600">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Métropole</c:v>
                </c:pt>
                <c:pt idx="1">
                  <c:v>Antilles</c:v>
                </c:pt>
                <c:pt idx="2">
                  <c:v>Guadeloupe</c:v>
                </c:pt>
                <c:pt idx="3">
                  <c:v>Martinique</c:v>
                </c:pt>
              </c:strCache>
            </c:strRef>
          </c:cat>
          <c:val>
            <c:numRef>
              <c:f>Sheet1!$B$2:$E$2</c:f>
              <c:numCache>
                <c:formatCode>###0%</c:formatCode>
                <c:ptCount val="4"/>
                <c:pt idx="0" formatCode="0%">
                  <c:v>0.08</c:v>
                </c:pt>
                <c:pt idx="1">
                  <c:v>9.56604103060512E-2</c:v>
                </c:pt>
                <c:pt idx="2">
                  <c:v>7.3328108241530479E-2</c:v>
                </c:pt>
                <c:pt idx="3">
                  <c:v>0.11854412723636226</c:v>
                </c:pt>
              </c:numCache>
            </c:numRef>
          </c:val>
          <c:extLst>
            <c:ext xmlns:c16="http://schemas.microsoft.com/office/drawing/2014/chart" uri="{C3380CC4-5D6E-409C-BE32-E72D297353CC}">
              <c16:uniqueId val="{00000000-5C7B-4BD4-B99F-6CC116D122EE}"/>
            </c:ext>
          </c:extLst>
        </c:ser>
        <c:dLbls>
          <c:showLegendKey val="0"/>
          <c:showVal val="0"/>
          <c:showCatName val="0"/>
          <c:showSerName val="0"/>
          <c:showPercent val="0"/>
          <c:showBubbleSize val="0"/>
        </c:dLbls>
        <c:gapWidth val="85"/>
        <c:overlap val="100"/>
        <c:axId val="380795904"/>
        <c:axId val="366943552"/>
      </c:barChart>
      <c:catAx>
        <c:axId val="380795904"/>
        <c:scaling>
          <c:orientation val="maxMin"/>
        </c:scaling>
        <c:delete val="0"/>
        <c:axPos val="l"/>
        <c:numFmt formatCode="General" sourceLinked="1"/>
        <c:majorTickMark val="out"/>
        <c:minorTickMark val="none"/>
        <c:tickLblPos val="nextTo"/>
        <c:txPr>
          <a:bodyPr/>
          <a:lstStyle/>
          <a:p>
            <a:pPr>
              <a:defRPr>
                <a:latin typeface="+mn-lt"/>
              </a:defRPr>
            </a:pPr>
            <a:endParaRPr lang="fr-FR"/>
          </a:p>
        </c:txPr>
        <c:crossAx val="366943552"/>
        <c:crosses val="autoZero"/>
        <c:auto val="1"/>
        <c:lblAlgn val="ctr"/>
        <c:lblOffset val="1000"/>
        <c:noMultiLvlLbl val="0"/>
      </c:catAx>
      <c:valAx>
        <c:axId val="366943552"/>
        <c:scaling>
          <c:orientation val="minMax"/>
          <c:max val="1"/>
        </c:scaling>
        <c:delete val="1"/>
        <c:axPos val="t"/>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7796830384328898"/>
          <c:y val="1.4506497732716974E-2"/>
          <c:w val="0.49906415673984733"/>
          <c:h val="0.98549350226728294"/>
        </c:manualLayout>
      </c:layout>
      <c:barChart>
        <c:barDir val="bar"/>
        <c:grouping val="clustered"/>
        <c:varyColors val="0"/>
        <c:ser>
          <c:idx val="1"/>
          <c:order val="0"/>
          <c:tx>
            <c:strRef>
              <c:f>Feuil1!$B$1</c:f>
              <c:strCache>
                <c:ptCount val="1"/>
                <c:pt idx="0">
                  <c:v>Antilles</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Acheté de plus en plus de produits respectueux de l’environnement et / ou des principes du développement durable</c:v>
                </c:pt>
                <c:pt idx="1">
                  <c:v>Réduit votre consommation alimentaire</c:v>
                </c:pt>
                <c:pt idx="2">
                  <c:v>Restreint vos lieux d’achat</c:v>
                </c:pt>
                <c:pt idx="3">
                  <c:v>Acheté plus de produits en vrac</c:v>
                </c:pt>
                <c:pt idx="4">
                  <c:v>Regardé systématiquement la composition des produits, à l’aide ou non d’applications</c:v>
                </c:pt>
                <c:pt idx="5">
                  <c:v>Acheté plus de produits bio</c:v>
                </c:pt>
                <c:pt idx="6">
                  <c:v>Dépensé moins pour l’alimentaire</c:v>
                </c:pt>
                <c:pt idx="7">
                  <c:v>Acheté plus de produits avec un label</c:v>
                </c:pt>
                <c:pt idx="8">
                  <c:v>Acheté plus de plats préparés</c:v>
                </c:pt>
              </c:strCache>
            </c:strRef>
          </c:cat>
          <c:val>
            <c:numRef>
              <c:f>Feuil1!$B$2:$B$10</c:f>
              <c:numCache>
                <c:formatCode>###0%</c:formatCode>
                <c:ptCount val="9"/>
                <c:pt idx="0">
                  <c:v>0.5346674132013719</c:v>
                </c:pt>
                <c:pt idx="1">
                  <c:v>0.53362022402616482</c:v>
                </c:pt>
                <c:pt idx="2">
                  <c:v>0.51343379192115868</c:v>
                </c:pt>
                <c:pt idx="3">
                  <c:v>0.50381159034226464</c:v>
                </c:pt>
                <c:pt idx="4">
                  <c:v>0.43804143761166969</c:v>
                </c:pt>
                <c:pt idx="5">
                  <c:v>0.29129832550109752</c:v>
                </c:pt>
                <c:pt idx="6">
                  <c:v>0.28795501790296868</c:v>
                </c:pt>
                <c:pt idx="7">
                  <c:v>0.17815635538467298</c:v>
                </c:pt>
                <c:pt idx="8">
                  <c:v>0.1112213072558223</c:v>
                </c:pt>
              </c:numCache>
            </c:numRef>
          </c:val>
          <c:extLst>
            <c:ext xmlns:c16="http://schemas.microsoft.com/office/drawing/2014/chart" uri="{C3380CC4-5D6E-409C-BE32-E72D297353CC}">
              <c16:uniqueId val="{00000000-D0B4-4DAF-AE06-5C457594D0F3}"/>
            </c:ext>
          </c:extLst>
        </c:ser>
        <c:dLbls>
          <c:dLblPos val="ctr"/>
          <c:showLegendKey val="0"/>
          <c:showVal val="1"/>
          <c:showCatName val="0"/>
          <c:showSerName val="0"/>
          <c:showPercent val="0"/>
          <c:showBubbleSize val="0"/>
        </c:dLbls>
        <c:gapWidth val="40"/>
        <c:axId val="502976656"/>
        <c:axId val="502977936"/>
      </c:barChart>
      <c:catAx>
        <c:axId val="502976656"/>
        <c:scaling>
          <c:orientation val="maxMin"/>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t"/>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7796830384328898"/>
          <c:y val="3.2128272801710232E-2"/>
          <c:w val="0.49906415673984733"/>
          <c:h val="0.93728574730686409"/>
        </c:manualLayout>
      </c:layout>
      <c:barChart>
        <c:barDir val="bar"/>
        <c:grouping val="clustered"/>
        <c:varyColors val="0"/>
        <c:ser>
          <c:idx val="1"/>
          <c:order val="0"/>
          <c:tx>
            <c:strRef>
              <c:f>Feuil1!$C$1</c:f>
              <c:strCache>
                <c:ptCount val="1"/>
                <c:pt idx="0">
                  <c:v>Martinique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Acheté plus de plats préparés</c:v>
                </c:pt>
                <c:pt idx="1">
                  <c:v>Acheté plus de produits avec un label</c:v>
                </c:pt>
                <c:pt idx="2">
                  <c:v>Acheté plus de produits bio</c:v>
                </c:pt>
                <c:pt idx="3">
                  <c:v>Dépensé moins pour l'alimentaire</c:v>
                </c:pt>
                <c:pt idx="4">
                  <c:v>Regardé systématiquement la composition des produits</c:v>
                </c:pt>
                <c:pt idx="5">
                  <c:v>Acheté plus de produits en vrac</c:v>
                </c:pt>
                <c:pt idx="6">
                  <c:v>Restreint vos lieux d’achat</c:v>
                </c:pt>
                <c:pt idx="7">
                  <c:v>Réduit votre consommation alimentaire</c:v>
                </c:pt>
                <c:pt idx="8">
                  <c:v>Acheté de plus en plus de produits respectueux de l’environnement et / ou des principes du développement durable</c:v>
                </c:pt>
              </c:strCache>
            </c:strRef>
          </c:cat>
          <c:val>
            <c:numRef>
              <c:f>Feuil1!$C$2:$C$10</c:f>
              <c:numCache>
                <c:formatCode>###0%</c:formatCode>
                <c:ptCount val="9"/>
                <c:pt idx="0">
                  <c:v>0.11518504295807178</c:v>
                </c:pt>
                <c:pt idx="1">
                  <c:v>0.19262343792183384</c:v>
                </c:pt>
                <c:pt idx="2">
                  <c:v>0.2951955325442352</c:v>
                </c:pt>
                <c:pt idx="3">
                  <c:v>0.25907338239275796</c:v>
                </c:pt>
                <c:pt idx="4">
                  <c:v>0.52455607647013425</c:v>
                </c:pt>
                <c:pt idx="5">
                  <c:v>0.53049194733540839</c:v>
                </c:pt>
                <c:pt idx="6">
                  <c:v>0.53279767024893021</c:v>
                </c:pt>
                <c:pt idx="7">
                  <c:v>0.56632436889006654</c:v>
                </c:pt>
                <c:pt idx="8">
                  <c:v>0.53267604054403916</c:v>
                </c:pt>
              </c:numCache>
            </c:numRef>
          </c:val>
          <c:extLst>
            <c:ext xmlns:c16="http://schemas.microsoft.com/office/drawing/2014/chart" uri="{C3380CC4-5D6E-409C-BE32-E72D297353CC}">
              <c16:uniqueId val="{00000010-6085-4A09-A8B2-B11E7508FDBD}"/>
            </c:ext>
          </c:extLst>
        </c:ser>
        <c:ser>
          <c:idx val="0"/>
          <c:order val="1"/>
          <c:tx>
            <c:strRef>
              <c:f>Feuil1!$B$1</c:f>
              <c:strCache>
                <c:ptCount val="1"/>
                <c:pt idx="0">
                  <c:v>Guadeloupe</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739119"/>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Acheté plus de plats préparés</c:v>
                </c:pt>
                <c:pt idx="1">
                  <c:v>Acheté plus de produits avec un label</c:v>
                </c:pt>
                <c:pt idx="2">
                  <c:v>Acheté plus de produits bio</c:v>
                </c:pt>
                <c:pt idx="3">
                  <c:v>Dépensé moins pour l'alimentaire</c:v>
                </c:pt>
                <c:pt idx="4">
                  <c:v>Regardé systématiquement la composition des produits</c:v>
                </c:pt>
                <c:pt idx="5">
                  <c:v>Acheté plus de produits en vrac</c:v>
                </c:pt>
                <c:pt idx="6">
                  <c:v>Restreint vos lieux d’achat</c:v>
                </c:pt>
                <c:pt idx="7">
                  <c:v>Réduit votre consommation alimentaire</c:v>
                </c:pt>
                <c:pt idx="8">
                  <c:v>Acheté de plus en plus de produits respectueux de l’environnement et / ou des principes du développement durable</c:v>
                </c:pt>
              </c:strCache>
            </c:strRef>
          </c:cat>
          <c:val>
            <c:numRef>
              <c:f>Feuil1!$B$2:$B$10</c:f>
              <c:numCache>
                <c:formatCode>###0%</c:formatCode>
                <c:ptCount val="9"/>
                <c:pt idx="0">
                  <c:v>0.10777894338246959</c:v>
                </c:pt>
                <c:pt idx="1">
                  <c:v>0.16559220731332849</c:v>
                </c:pt>
                <c:pt idx="2">
                  <c:v>0.2879137394085744</c:v>
                </c:pt>
                <c:pt idx="3">
                  <c:v>0.31303769398232434</c:v>
                </c:pt>
                <c:pt idx="4">
                  <c:v>0.36290654222660662</c:v>
                </c:pt>
                <c:pt idx="5">
                  <c:v>0.48064064658099748</c:v>
                </c:pt>
                <c:pt idx="6">
                  <c:v>0.49661695038308978</c:v>
                </c:pt>
                <c:pt idx="7">
                  <c:v>0.50521783414822707</c:v>
                </c:pt>
                <c:pt idx="8">
                  <c:v>0.53639684972513013</c:v>
                </c:pt>
              </c:numCache>
            </c:numRef>
          </c:val>
          <c:extLst>
            <c:ext xmlns:c16="http://schemas.microsoft.com/office/drawing/2014/chart" uri="{C3380CC4-5D6E-409C-BE32-E72D297353CC}">
              <c16:uniqueId val="{0000000A-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1"/>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7796830384328898"/>
          <c:y val="3.2128272801710232E-2"/>
          <c:w val="0.49906415673984733"/>
          <c:h val="0.93728574730686409"/>
        </c:manualLayout>
      </c:layout>
      <c:barChart>
        <c:barDir val="bar"/>
        <c:grouping val="clustered"/>
        <c:varyColors val="0"/>
        <c:ser>
          <c:idx val="1"/>
          <c:order val="0"/>
          <c:tx>
            <c:strRef>
              <c:f>Feuil1!$C$1</c:f>
              <c:strCache>
                <c:ptCount val="1"/>
                <c:pt idx="0">
                  <c:v>Martinique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Acheté de plus en plus de produits moins calibrés, moins esthétiques</c:v>
                </c:pt>
                <c:pt idx="1">
                  <c:v>Limité les achats de produits importés</c:v>
                </c:pt>
                <c:pt idx="2">
                  <c:v>Dépensé plus pour l’alimentaire</c:v>
                </c:pt>
                <c:pt idx="3">
                  <c:v>Réduit l’utilisation de plastiques et d’emballages</c:v>
                </c:pt>
                <c:pt idx="4">
                  <c:v>Cuisiné davantage</c:v>
                </c:pt>
                <c:pt idx="5">
                  <c:v>Acheté plus de produits de saison</c:v>
                </c:pt>
                <c:pt idx="6">
                  <c:v>Diversifié vos lieux d’achat</c:v>
                </c:pt>
                <c:pt idx="7">
                  <c:v>Acheté plus de produits frais</c:v>
                </c:pt>
                <c:pt idx="8">
                  <c:v>Privilégié les produits locaux et les circuits courts</c:v>
                </c:pt>
                <c:pt idx="9">
                  <c:v>Davantage évité les pertes/ le gaspillage</c:v>
                </c:pt>
              </c:strCache>
            </c:strRef>
          </c:cat>
          <c:val>
            <c:numRef>
              <c:f>Feuil1!$C$2:$C$11</c:f>
              <c:numCache>
                <c:formatCode>###0%</c:formatCode>
                <c:ptCount val="10"/>
                <c:pt idx="0">
                  <c:v>0.63640139292728837</c:v>
                </c:pt>
                <c:pt idx="1">
                  <c:v>0.59801479688393666</c:v>
                </c:pt>
                <c:pt idx="2">
                  <c:v>0.66199222981107586</c:v>
                </c:pt>
                <c:pt idx="3">
                  <c:v>0.61157464511910797</c:v>
                </c:pt>
                <c:pt idx="4">
                  <c:v>0.70765595281699101</c:v>
                </c:pt>
                <c:pt idx="5">
                  <c:v>0.6520140498679432</c:v>
                </c:pt>
                <c:pt idx="6">
                  <c:v>0.68380555520165376</c:v>
                </c:pt>
                <c:pt idx="7">
                  <c:v>0.761851646594635</c:v>
                </c:pt>
                <c:pt idx="8">
                  <c:v>0.77612530582233175</c:v>
                </c:pt>
                <c:pt idx="9">
                  <c:v>0.9085274737770308</c:v>
                </c:pt>
              </c:numCache>
            </c:numRef>
          </c:val>
          <c:extLst>
            <c:ext xmlns:c16="http://schemas.microsoft.com/office/drawing/2014/chart" uri="{C3380CC4-5D6E-409C-BE32-E72D297353CC}">
              <c16:uniqueId val="{00000010-6085-4A09-A8B2-B11E7508FDBD}"/>
            </c:ext>
          </c:extLst>
        </c:ser>
        <c:ser>
          <c:idx val="0"/>
          <c:order val="1"/>
          <c:tx>
            <c:strRef>
              <c:f>Feuil1!$B$1</c:f>
              <c:strCache>
                <c:ptCount val="1"/>
                <c:pt idx="0">
                  <c:v>Guadeloupe</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739119"/>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Acheté de plus en plus de produits moins calibrés, moins esthétiques</c:v>
                </c:pt>
                <c:pt idx="1">
                  <c:v>Limité les achats de produits importés</c:v>
                </c:pt>
                <c:pt idx="2">
                  <c:v>Dépensé plus pour l’alimentaire</c:v>
                </c:pt>
                <c:pt idx="3">
                  <c:v>Réduit l’utilisation de plastiques et d’emballages</c:v>
                </c:pt>
                <c:pt idx="4">
                  <c:v>Cuisiné davantage</c:v>
                </c:pt>
                <c:pt idx="5">
                  <c:v>Acheté plus de produits de saison</c:v>
                </c:pt>
                <c:pt idx="6">
                  <c:v>Diversifié vos lieux d’achat</c:v>
                </c:pt>
                <c:pt idx="7">
                  <c:v>Acheté plus de produits frais</c:v>
                </c:pt>
                <c:pt idx="8">
                  <c:v>Privilégié les produits locaux et les circuits courts</c:v>
                </c:pt>
                <c:pt idx="9">
                  <c:v>Davantage évité les pertes/ le gaspillage</c:v>
                </c:pt>
              </c:strCache>
            </c:strRef>
          </c:cat>
          <c:val>
            <c:numRef>
              <c:f>Feuil1!$B$2:$B$11</c:f>
              <c:numCache>
                <c:formatCode>###0%</c:formatCode>
                <c:ptCount val="10"/>
                <c:pt idx="0">
                  <c:v>0.57176146171865339</c:v>
                </c:pt>
                <c:pt idx="1">
                  <c:v>0.60489356539884243</c:v>
                </c:pt>
                <c:pt idx="2">
                  <c:v>0.62598617322006767</c:v>
                </c:pt>
                <c:pt idx="3">
                  <c:v>0.67353930303713339</c:v>
                </c:pt>
                <c:pt idx="4">
                  <c:v>0.72061961033882904</c:v>
                </c:pt>
                <c:pt idx="5">
                  <c:v>0.74088355488371316</c:v>
                </c:pt>
                <c:pt idx="6">
                  <c:v>0.76746514090664253</c:v>
                </c:pt>
                <c:pt idx="7">
                  <c:v>0.76912011297497573</c:v>
                </c:pt>
                <c:pt idx="8">
                  <c:v>0.8449442548754269</c:v>
                </c:pt>
                <c:pt idx="9">
                  <c:v>0.91473476469373094</c:v>
                </c:pt>
              </c:numCache>
            </c:numRef>
          </c:val>
          <c:extLst>
            <c:ext xmlns:c16="http://schemas.microsoft.com/office/drawing/2014/chart" uri="{C3380CC4-5D6E-409C-BE32-E72D297353CC}">
              <c16:uniqueId val="{0000000A-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1"/>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3598880153858197"/>
          <c:y val="1.4506497732716974E-2"/>
          <c:w val="0.40181854349929136"/>
          <c:h val="0.95490752487228703"/>
        </c:manualLayout>
      </c:layout>
      <c:barChart>
        <c:barDir val="bar"/>
        <c:grouping val="clustered"/>
        <c:varyColors val="0"/>
        <c:ser>
          <c:idx val="0"/>
          <c:order val="0"/>
          <c:tx>
            <c:strRef>
              <c:f>Feuil1!$B$1</c:f>
              <c:strCache>
                <c:ptCount val="1"/>
                <c:pt idx="0">
                  <c:v>Métropole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Commande sur internet hors drive de grande distribution</c:v>
                </c:pt>
                <c:pt idx="1">
                  <c:v>La vente en ligne des magasins spécialisés en produits bio</c:v>
                </c:pt>
                <c:pt idx="2">
                  <c:v>Le drive de grande distribution</c:v>
                </c:pt>
                <c:pt idx="3">
                  <c:v>Vente de paniers en direct, en AMAP </c:v>
                </c:pt>
                <c:pt idx="4">
                  <c:v>Des magasins de produits en vrac</c:v>
                </c:pt>
                <c:pt idx="5">
                  <c:v>Les plateformes locales ou nationales regroupant des producteurs locaux</c:v>
                </c:pt>
                <c:pt idx="6">
                  <c:v>La ferme/ les producteurs locaux (vente directe)</c:v>
                </c:pt>
                <c:pt idx="7">
                  <c:v>Les magasins spécialisés en produits bio</c:v>
                </c:pt>
                <c:pt idx="8">
                  <c:v>Le marché</c:v>
                </c:pt>
                <c:pt idx="9">
                  <c:v>Les artisans comme les boulangers, bouchers, fromagers, cavistes…</c:v>
                </c:pt>
                <c:pt idx="10">
                  <c:v>Les commerces de proximité </c:v>
                </c:pt>
                <c:pt idx="11">
                  <c:v>Les grandes et moyennes surfaces </c:v>
                </c:pt>
              </c:strCache>
            </c:strRef>
          </c:cat>
          <c:val>
            <c:numRef>
              <c:f>Feuil1!$B$2:$B$13</c:f>
              <c:numCache>
                <c:formatCode>###0%</c:formatCode>
                <c:ptCount val="12"/>
                <c:pt idx="0">
                  <c:v>0.12</c:v>
                </c:pt>
                <c:pt idx="1">
                  <c:v>0.14000000000000001</c:v>
                </c:pt>
                <c:pt idx="2">
                  <c:v>0.28999999999999998</c:v>
                </c:pt>
                <c:pt idx="3">
                  <c:v>0.1</c:v>
                </c:pt>
                <c:pt idx="4">
                  <c:v>0.22</c:v>
                </c:pt>
                <c:pt idx="5">
                  <c:v>0.23</c:v>
                </c:pt>
                <c:pt idx="6">
                  <c:v>0.28999999999999998</c:v>
                </c:pt>
                <c:pt idx="7">
                  <c:v>0.23</c:v>
                </c:pt>
                <c:pt idx="8">
                  <c:v>0.46</c:v>
                </c:pt>
                <c:pt idx="9">
                  <c:v>0.73</c:v>
                </c:pt>
                <c:pt idx="10">
                  <c:v>0.55000000000000004</c:v>
                </c:pt>
                <c:pt idx="11">
                  <c:v>0.91</c:v>
                </c:pt>
              </c:numCache>
            </c:numRef>
          </c:val>
          <c:extLst>
            <c:ext xmlns:c16="http://schemas.microsoft.com/office/drawing/2014/chart" uri="{C3380CC4-5D6E-409C-BE32-E72D297353CC}">
              <c16:uniqueId val="{0000000A-6085-4A09-A8B2-B11E7508FDBD}"/>
            </c:ext>
          </c:extLst>
        </c:ser>
        <c:ser>
          <c:idx val="1"/>
          <c:order val="1"/>
          <c:tx>
            <c:strRef>
              <c:f>Feuil1!$C$1</c:f>
              <c:strCache>
                <c:ptCount val="1"/>
                <c:pt idx="0">
                  <c:v>Antilles</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Commande sur internet hors drive de grande distribution</c:v>
                </c:pt>
                <c:pt idx="1">
                  <c:v>La vente en ligne des magasins spécialisés en produits bio</c:v>
                </c:pt>
                <c:pt idx="2">
                  <c:v>Le drive de grande distribution</c:v>
                </c:pt>
                <c:pt idx="3">
                  <c:v>Vente de paniers en direct, en AMAP </c:v>
                </c:pt>
                <c:pt idx="4">
                  <c:v>Des magasins de produits en vrac</c:v>
                </c:pt>
                <c:pt idx="5">
                  <c:v>Les plateformes locales ou nationales regroupant des producteurs locaux</c:v>
                </c:pt>
                <c:pt idx="6">
                  <c:v>La ferme/ les producteurs locaux (vente directe)</c:v>
                </c:pt>
                <c:pt idx="7">
                  <c:v>Les magasins spécialisés en produits bio</c:v>
                </c:pt>
                <c:pt idx="8">
                  <c:v>Le marché</c:v>
                </c:pt>
                <c:pt idx="9">
                  <c:v>Les artisans comme les boulangers, bouchers, fromagers, cavistes…</c:v>
                </c:pt>
                <c:pt idx="10">
                  <c:v>Les commerces de proximité </c:v>
                </c:pt>
                <c:pt idx="11">
                  <c:v>Les grandes et moyennes surfaces </c:v>
                </c:pt>
              </c:strCache>
            </c:strRef>
          </c:cat>
          <c:val>
            <c:numRef>
              <c:f>Feuil1!$C$2:$C$13</c:f>
              <c:numCache>
                <c:formatCode>###0%</c:formatCode>
                <c:ptCount val="12"/>
                <c:pt idx="0">
                  <c:v>9.2745535668365148E-3</c:v>
                </c:pt>
                <c:pt idx="1">
                  <c:v>2.1208107360260176E-2</c:v>
                </c:pt>
                <c:pt idx="2">
                  <c:v>4.3105474938165689E-2</c:v>
                </c:pt>
                <c:pt idx="3">
                  <c:v>4.3260306447644233E-2</c:v>
                </c:pt>
                <c:pt idx="4">
                  <c:v>8.0856010766940573E-2</c:v>
                </c:pt>
                <c:pt idx="5">
                  <c:v>8.9806402952530159E-2</c:v>
                </c:pt>
                <c:pt idx="6">
                  <c:v>0.14698443609176437</c:v>
                </c:pt>
                <c:pt idx="7">
                  <c:v>0.14992335850586494</c:v>
                </c:pt>
                <c:pt idx="8">
                  <c:v>0.38851963580766835</c:v>
                </c:pt>
                <c:pt idx="9">
                  <c:v>0.39464395927589813</c:v>
                </c:pt>
                <c:pt idx="10">
                  <c:v>0.50325273811136673</c:v>
                </c:pt>
                <c:pt idx="11">
                  <c:v>0.77493294798511425</c:v>
                </c:pt>
              </c:numCache>
            </c:numRef>
          </c:val>
          <c:extLst>
            <c:ext xmlns:c16="http://schemas.microsoft.com/office/drawing/2014/chart" uri="{C3380CC4-5D6E-409C-BE32-E72D297353CC}">
              <c16:uniqueId val="{00000010-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1"/>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3598880153858197"/>
          <c:y val="4.8713583605314886E-2"/>
          <c:w val="0.4410436583056237"/>
          <c:h val="0.92070052459244689"/>
        </c:manualLayout>
      </c:layout>
      <c:barChart>
        <c:barDir val="bar"/>
        <c:grouping val="clustered"/>
        <c:varyColors val="0"/>
        <c:ser>
          <c:idx val="1"/>
          <c:order val="0"/>
          <c:tx>
            <c:strRef>
              <c:f>Feuil1!$C$1</c:f>
              <c:strCache>
                <c:ptCount val="1"/>
                <c:pt idx="0">
                  <c:v>Martinique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Commande sur internet hors drive de grande distribution</c:v>
                </c:pt>
                <c:pt idx="1">
                  <c:v>La vente en ligne des magasins spécialisés en produits bio</c:v>
                </c:pt>
                <c:pt idx="2">
                  <c:v>Vente de paniers en direct, en AMAP</c:v>
                </c:pt>
                <c:pt idx="3">
                  <c:v>Le drive de grande distribution</c:v>
                </c:pt>
                <c:pt idx="4">
                  <c:v>Des magasins de produits en vrac</c:v>
                </c:pt>
                <c:pt idx="5">
                  <c:v>Les magasins spécialisés en produits bio</c:v>
                </c:pt>
                <c:pt idx="6">
                  <c:v>Les plateformes locales ou nationales regroupant des producteurs locaux</c:v>
                </c:pt>
                <c:pt idx="7">
                  <c:v>La ferme/ les producteurs locaux</c:v>
                </c:pt>
                <c:pt idx="8">
                  <c:v>Le marché</c:v>
                </c:pt>
                <c:pt idx="9">
                  <c:v>Les artisans comme les boulangers, bouchers, fromagers, cavistes…</c:v>
                </c:pt>
                <c:pt idx="10">
                  <c:v>Les commerces de proximité</c:v>
                </c:pt>
                <c:pt idx="11">
                  <c:v>Les grandes et moyennes surfaces</c:v>
                </c:pt>
              </c:strCache>
            </c:strRef>
          </c:cat>
          <c:val>
            <c:numRef>
              <c:f>Feuil1!$C$2:$C$13</c:f>
              <c:numCache>
                <c:formatCode>###0%</c:formatCode>
                <c:ptCount val="12"/>
                <c:pt idx="0">
                  <c:v>7.9945588493667476E-3</c:v>
                </c:pt>
                <c:pt idx="1">
                  <c:v>2.4993007808983218E-2</c:v>
                </c:pt>
                <c:pt idx="2">
                  <c:v>4.076587855913312E-2</c:v>
                </c:pt>
                <c:pt idx="3">
                  <c:v>4.0340086475823773E-2</c:v>
                </c:pt>
                <c:pt idx="4">
                  <c:v>7.495366470722313E-2</c:v>
                </c:pt>
                <c:pt idx="5">
                  <c:v>0.18205234810839749</c:v>
                </c:pt>
                <c:pt idx="6">
                  <c:v>5.9160956026275711E-2</c:v>
                </c:pt>
                <c:pt idx="7">
                  <c:v>0.14640049605621608</c:v>
                </c:pt>
                <c:pt idx="8">
                  <c:v>0.38661297977516651</c:v>
                </c:pt>
                <c:pt idx="9">
                  <c:v>0.32748870280169989</c:v>
                </c:pt>
                <c:pt idx="10">
                  <c:v>0.42534475968034274</c:v>
                </c:pt>
                <c:pt idx="11">
                  <c:v>0.83764608973603838</c:v>
                </c:pt>
              </c:numCache>
            </c:numRef>
          </c:val>
          <c:extLst>
            <c:ext xmlns:c16="http://schemas.microsoft.com/office/drawing/2014/chart" uri="{C3380CC4-5D6E-409C-BE32-E72D297353CC}">
              <c16:uniqueId val="{00000010-6085-4A09-A8B2-B11E7508FDBD}"/>
            </c:ext>
          </c:extLst>
        </c:ser>
        <c:ser>
          <c:idx val="0"/>
          <c:order val="1"/>
          <c:tx>
            <c:strRef>
              <c:f>Feuil1!$B$1</c:f>
              <c:strCache>
                <c:ptCount val="1"/>
                <c:pt idx="0">
                  <c:v>Guadeloupe</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739119"/>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Commande sur internet hors drive de grande distribution</c:v>
                </c:pt>
                <c:pt idx="1">
                  <c:v>La vente en ligne des magasins spécialisés en produits bio</c:v>
                </c:pt>
                <c:pt idx="2">
                  <c:v>Vente de paniers en direct, en AMAP</c:v>
                </c:pt>
                <c:pt idx="3">
                  <c:v>Le drive de grande distribution</c:v>
                </c:pt>
                <c:pt idx="4">
                  <c:v>Des magasins de produits en vrac</c:v>
                </c:pt>
                <c:pt idx="5">
                  <c:v>Les magasins spécialisés en produits bio</c:v>
                </c:pt>
                <c:pt idx="6">
                  <c:v>Les plateformes locales ou nationales regroupant des producteurs locaux</c:v>
                </c:pt>
                <c:pt idx="7">
                  <c:v>La ferme/ les producteurs locaux</c:v>
                </c:pt>
                <c:pt idx="8">
                  <c:v>Le marché</c:v>
                </c:pt>
                <c:pt idx="9">
                  <c:v>Les artisans comme les boulangers, bouchers, fromagers, cavistes…</c:v>
                </c:pt>
                <c:pt idx="10">
                  <c:v>Les commerces de proximité</c:v>
                </c:pt>
                <c:pt idx="11">
                  <c:v>Les grandes et moyennes surfaces</c:v>
                </c:pt>
              </c:strCache>
            </c:strRef>
          </c:cat>
          <c:val>
            <c:numRef>
              <c:f>Feuil1!$B$2:$B$13</c:f>
              <c:numCache>
                <c:formatCode>###0%</c:formatCode>
                <c:ptCount val="12"/>
                <c:pt idx="0">
                  <c:v>1.0523705038102188E-2</c:v>
                </c:pt>
                <c:pt idx="1">
                  <c:v>1.7514409331988237E-2</c:v>
                </c:pt>
                <c:pt idx="2">
                  <c:v>4.5694627640046628E-2</c:v>
                </c:pt>
                <c:pt idx="3">
                  <c:v>4.5804227533945127E-2</c:v>
                </c:pt>
                <c:pt idx="4">
                  <c:v>8.6616131620399661E-2</c:v>
                </c:pt>
                <c:pt idx="5">
                  <c:v>0.1185685614238748</c:v>
                </c:pt>
                <c:pt idx="6">
                  <c:v>0.11971340537453758</c:v>
                </c:pt>
                <c:pt idx="7">
                  <c:v>0.14755430528308228</c:v>
                </c:pt>
                <c:pt idx="8">
                  <c:v>0.39038034832131452</c:v>
                </c:pt>
                <c:pt idx="9">
                  <c:v>0.46018101679891166</c:v>
                </c:pt>
                <c:pt idx="10">
                  <c:v>0.57928341585730558</c:v>
                </c:pt>
                <c:pt idx="11">
                  <c:v>0.71373096627637578</c:v>
                </c:pt>
              </c:numCache>
            </c:numRef>
          </c:val>
          <c:extLst>
            <c:ext xmlns:c16="http://schemas.microsoft.com/office/drawing/2014/chart" uri="{C3380CC4-5D6E-409C-BE32-E72D297353CC}">
              <c16:uniqueId val="{0000000A-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11365273302057903"/>
          <c:w val="0.95337301355520254"/>
          <c:h val="0.80534811598294598"/>
        </c:manualLayout>
      </c:layout>
      <c:barChart>
        <c:barDir val="col"/>
        <c:grouping val="stacked"/>
        <c:varyColors val="0"/>
        <c:ser>
          <c:idx val="0"/>
          <c:order val="0"/>
          <c:tx>
            <c:strRef>
              <c:f>Feuil1!$A$2</c:f>
              <c:strCache>
                <c:ptCount val="1"/>
                <c:pt idx="0">
                  <c:v>En 1er</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0.9479531426517176</c:v>
                </c:pt>
                <c:pt idx="1">
                  <c:v>0.74112884400815626</c:v>
                </c:pt>
                <c:pt idx="2">
                  <c:v>0.71568754283155622</c:v>
                </c:pt>
                <c:pt idx="3">
                  <c:v>0.70461411545395625</c:v>
                </c:pt>
              </c:numCache>
            </c:numRef>
          </c:val>
          <c:extLst>
            <c:ext xmlns:c16="http://schemas.microsoft.com/office/drawing/2014/chart" uri="{C3380CC4-5D6E-409C-BE32-E72D297353CC}">
              <c16:uniqueId val="{00000000-D729-479D-B5EC-2BE6DA92F872}"/>
            </c:ext>
          </c:extLst>
        </c:ser>
        <c:dLbls>
          <c:dLblPos val="ctr"/>
          <c:showLegendKey val="0"/>
          <c:showVal val="1"/>
          <c:showCatName val="0"/>
          <c:showSerName val="0"/>
          <c:showPercent val="0"/>
          <c:showBubbleSize val="0"/>
        </c:dLbls>
        <c:gapWidth val="59"/>
        <c:overlap val="100"/>
        <c:axId val="1520923199"/>
        <c:axId val="1520918399"/>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scaling>
        <c:delete val="1"/>
        <c:axPos val="l"/>
        <c:numFmt formatCode="###0%" sourceLinked="1"/>
        <c:majorTickMark val="out"/>
        <c:minorTickMark val="none"/>
        <c:tickLblPos val="nextTo"/>
        <c:crossAx val="15209231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9.5321647049517899E-2"/>
          <c:w val="0.95337301355520254"/>
          <c:h val="0.82367920195400701"/>
        </c:manualLayout>
      </c:layout>
      <c:barChart>
        <c:barDir val="col"/>
        <c:grouping val="stacked"/>
        <c:varyColors val="0"/>
        <c:ser>
          <c:idx val="0"/>
          <c:order val="0"/>
          <c:tx>
            <c:strRef>
              <c:f>Feuil1!$A$2</c:f>
              <c:strCache>
                <c:ptCount val="1"/>
                <c:pt idx="0">
                  <c:v>Magasins bio</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Feuil1!$B$1:$D$1</c:f>
              <c:strCache>
                <c:ptCount val="3"/>
                <c:pt idx="0">
                  <c:v>CSP + et intermédiaires</c:v>
                </c:pt>
                <c:pt idx="1">
                  <c:v>CSP -</c:v>
                </c:pt>
                <c:pt idx="2">
                  <c:v>Inactifs</c:v>
                </c:pt>
              </c:strCache>
            </c:strRef>
          </c:cat>
          <c:val>
            <c:numRef>
              <c:f>Feuil1!$B$2:$D$2</c:f>
              <c:numCache>
                <c:formatCode>###0%</c:formatCode>
                <c:ptCount val="3"/>
                <c:pt idx="0">
                  <c:v>0.18480110532042804</c:v>
                </c:pt>
                <c:pt idx="1">
                  <c:v>0.16405525415374689</c:v>
                </c:pt>
                <c:pt idx="2">
                  <c:v>0.12486566168410725</c:v>
                </c:pt>
              </c:numCache>
            </c:numRef>
          </c:val>
          <c:extLst>
            <c:ext xmlns:c16="http://schemas.microsoft.com/office/drawing/2014/chart" uri="{C3380CC4-5D6E-409C-BE32-E72D297353CC}">
              <c16:uniqueId val="{00000000-22EF-4201-99E9-9E62CEC6E352}"/>
            </c:ext>
          </c:extLst>
        </c:ser>
        <c:dLbls>
          <c:dLblPos val="ctr"/>
          <c:showLegendKey val="0"/>
          <c:showVal val="1"/>
          <c:showCatName val="0"/>
          <c:showSerName val="0"/>
          <c:showPercent val="0"/>
          <c:showBubbleSize val="0"/>
        </c:dLbls>
        <c:gapWidth val="59"/>
        <c:overlap val="100"/>
        <c:axId val="1520923199"/>
        <c:axId val="1520918399"/>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max val="0.9"/>
        </c:scaling>
        <c:delete val="1"/>
        <c:axPos val="l"/>
        <c:numFmt formatCode="###0%" sourceLinked="1"/>
        <c:majorTickMark val="out"/>
        <c:minorTickMark val="none"/>
        <c:tickLblPos val="nextTo"/>
        <c:crossAx val="15209231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9461498243025644"/>
          <c:y val="4.8713583605314886E-2"/>
          <c:w val="0.58241747741394922"/>
          <c:h val="0.92070052459244689"/>
        </c:manualLayout>
      </c:layout>
      <c:barChart>
        <c:barDir val="bar"/>
        <c:grouping val="clustered"/>
        <c:varyColors val="0"/>
        <c:ser>
          <c:idx val="0"/>
          <c:order val="0"/>
          <c:tx>
            <c:strRef>
              <c:f>Feuil1!$B$1</c:f>
              <c:strCache>
                <c:ptCount val="1"/>
                <c:pt idx="0">
                  <c:v>Métropole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46714B"/>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Autre</c:v>
                </c:pt>
                <c:pt idx="1">
                  <c:v>Respecter la condition animale</c:v>
                </c:pt>
                <c:pt idx="2">
                  <c:v>Lutter contre le réchauffement climatique</c:v>
                </c:pt>
                <c:pt idx="3">
                  <c:v>Assurer une meilleure rémunération des producteurs / agriculteurs</c:v>
                </c:pt>
                <c:pt idx="4">
                  <c:v>Limiter l’utilisation de plastiques et d’emballages</c:v>
                </c:pt>
                <c:pt idx="5">
                  <c:v>Consommer des produits ayant utilisé un minimum de pesticides</c:v>
                </c:pt>
                <c:pt idx="6">
                  <c:v>Consommer des produits de saison</c:v>
                </c:pt>
                <c:pt idx="7">
                  <c:v>Eviter les pertes/ le gaspillage</c:v>
                </c:pt>
                <c:pt idx="8">
                  <c:v>Acheter des produits locaux / privilégier les circuits courts</c:v>
                </c:pt>
              </c:strCache>
            </c:strRef>
          </c:cat>
          <c:val>
            <c:numRef>
              <c:f>Feuil1!$B$2:$B$10</c:f>
              <c:numCache>
                <c:formatCode>###0%</c:formatCode>
                <c:ptCount val="9"/>
                <c:pt idx="0">
                  <c:v>0.02</c:v>
                </c:pt>
                <c:pt idx="1">
                  <c:v>0.27</c:v>
                </c:pt>
                <c:pt idx="2">
                  <c:v>0.25</c:v>
                </c:pt>
                <c:pt idx="3">
                  <c:v>0.22</c:v>
                </c:pt>
                <c:pt idx="4">
                  <c:v>0.33</c:v>
                </c:pt>
                <c:pt idx="5">
                  <c:v>0.24</c:v>
                </c:pt>
                <c:pt idx="6">
                  <c:v>0.5</c:v>
                </c:pt>
                <c:pt idx="7">
                  <c:v>0.64</c:v>
                </c:pt>
                <c:pt idx="8">
                  <c:v>0.42</c:v>
                </c:pt>
              </c:numCache>
            </c:numRef>
          </c:val>
          <c:extLst>
            <c:ext xmlns:c16="http://schemas.microsoft.com/office/drawing/2014/chart" uri="{C3380CC4-5D6E-409C-BE32-E72D297353CC}">
              <c16:uniqueId val="{0000000A-6085-4A09-A8B2-B11E7508FDBD}"/>
            </c:ext>
          </c:extLst>
        </c:ser>
        <c:ser>
          <c:idx val="1"/>
          <c:order val="1"/>
          <c:tx>
            <c:strRef>
              <c:f>Feuil1!$C$1</c:f>
              <c:strCache>
                <c:ptCount val="1"/>
                <c:pt idx="0">
                  <c:v>Antilles</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Autre</c:v>
                </c:pt>
                <c:pt idx="1">
                  <c:v>Respecter la condition animale</c:v>
                </c:pt>
                <c:pt idx="2">
                  <c:v>Lutter contre le réchauffement climatique</c:v>
                </c:pt>
                <c:pt idx="3">
                  <c:v>Assurer une meilleure rémunération des producteurs / agriculteurs</c:v>
                </c:pt>
                <c:pt idx="4">
                  <c:v>Limiter l’utilisation de plastiques et d’emballages</c:v>
                </c:pt>
                <c:pt idx="5">
                  <c:v>Consommer des produits ayant utilisé un minimum de pesticides</c:v>
                </c:pt>
                <c:pt idx="6">
                  <c:v>Consommer des produits de saison</c:v>
                </c:pt>
                <c:pt idx="7">
                  <c:v>Eviter les pertes/ le gaspillage</c:v>
                </c:pt>
                <c:pt idx="8">
                  <c:v>Acheter des produits locaux / privilégier les circuits courts</c:v>
                </c:pt>
              </c:strCache>
            </c:strRef>
          </c:cat>
          <c:val>
            <c:numRef>
              <c:f>Feuil1!$C$2:$C$10</c:f>
              <c:numCache>
                <c:formatCode>###0%</c:formatCode>
                <c:ptCount val="9"/>
                <c:pt idx="0">
                  <c:v>7.2511517041255427E-2</c:v>
                </c:pt>
                <c:pt idx="1">
                  <c:v>0.14054468201860473</c:v>
                </c:pt>
                <c:pt idx="2">
                  <c:v>0.14750698658564146</c:v>
                </c:pt>
                <c:pt idx="3">
                  <c:v>0.19211722135775222</c:v>
                </c:pt>
                <c:pt idx="4">
                  <c:v>0.28637519338927914</c:v>
                </c:pt>
                <c:pt idx="5">
                  <c:v>0.41571546814206156</c:v>
                </c:pt>
                <c:pt idx="6">
                  <c:v>0.42783184202556268</c:v>
                </c:pt>
                <c:pt idx="7">
                  <c:v>0.61358628069438648</c:v>
                </c:pt>
                <c:pt idx="8">
                  <c:v>0.70381080874545787</c:v>
                </c:pt>
              </c:numCache>
            </c:numRef>
          </c:val>
          <c:extLst>
            <c:ext xmlns:c16="http://schemas.microsoft.com/office/drawing/2014/chart" uri="{C3380CC4-5D6E-409C-BE32-E72D297353CC}">
              <c16:uniqueId val="{00000010-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6938785752982737"/>
          <c:y val="4.8713583605314886E-2"/>
          <c:w val="0.50764460231437836"/>
          <c:h val="0.92070052459244689"/>
        </c:manualLayout>
      </c:layout>
      <c:barChart>
        <c:barDir val="bar"/>
        <c:grouping val="clustered"/>
        <c:varyColors val="0"/>
        <c:ser>
          <c:idx val="1"/>
          <c:order val="0"/>
          <c:tx>
            <c:strRef>
              <c:f>Feuil1!$C$1</c:f>
              <c:strCache>
                <c:ptCount val="1"/>
                <c:pt idx="0">
                  <c:v>Martinique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Autre</c:v>
                </c:pt>
                <c:pt idx="1">
                  <c:v>Respecter la condition animale</c:v>
                </c:pt>
                <c:pt idx="2">
                  <c:v>Assurer une meilleure rémunération des producteurs / agriculteurs</c:v>
                </c:pt>
                <c:pt idx="3">
                  <c:v>Lutter contre le réchauffement climatique</c:v>
                </c:pt>
                <c:pt idx="4">
                  <c:v>Limiter l’utilisation de plastiques et d’emballages</c:v>
                </c:pt>
                <c:pt idx="5">
                  <c:v>Consommer des produits ayant utilisé un minimum de pesticides</c:v>
                </c:pt>
                <c:pt idx="6">
                  <c:v>Consommer des produits de saison</c:v>
                </c:pt>
                <c:pt idx="7">
                  <c:v>Eviter les pertes/ le gaspillage</c:v>
                </c:pt>
                <c:pt idx="8">
                  <c:v>Acheter des produits locaux / privilégier les circuits courts</c:v>
                </c:pt>
              </c:strCache>
            </c:strRef>
          </c:cat>
          <c:val>
            <c:numRef>
              <c:f>Feuil1!$C$2:$C$10</c:f>
              <c:numCache>
                <c:formatCode>###0%</c:formatCode>
                <c:ptCount val="9"/>
                <c:pt idx="0">
                  <c:v>9.3749692924891548E-2</c:v>
                </c:pt>
                <c:pt idx="1">
                  <c:v>0.14609842053631864</c:v>
                </c:pt>
                <c:pt idx="2">
                  <c:v>0.22632860069925481</c:v>
                </c:pt>
                <c:pt idx="3">
                  <c:v>0.11997688378203787</c:v>
                </c:pt>
                <c:pt idx="4">
                  <c:v>0.30747766706816931</c:v>
                </c:pt>
                <c:pt idx="5">
                  <c:v>0.42986308881075741</c:v>
                </c:pt>
                <c:pt idx="6">
                  <c:v>0.37051784102501256</c:v>
                </c:pt>
                <c:pt idx="7">
                  <c:v>0.56723345022763383</c:v>
                </c:pt>
                <c:pt idx="8">
                  <c:v>0.73875435492591912</c:v>
                </c:pt>
              </c:numCache>
            </c:numRef>
          </c:val>
          <c:extLst>
            <c:ext xmlns:c16="http://schemas.microsoft.com/office/drawing/2014/chart" uri="{C3380CC4-5D6E-409C-BE32-E72D297353CC}">
              <c16:uniqueId val="{00000010-6085-4A09-A8B2-B11E7508FDBD}"/>
            </c:ext>
          </c:extLst>
        </c:ser>
        <c:ser>
          <c:idx val="0"/>
          <c:order val="1"/>
          <c:tx>
            <c:strRef>
              <c:f>Feuil1!$B$1</c:f>
              <c:strCache>
                <c:ptCount val="1"/>
                <c:pt idx="0">
                  <c:v>Guadeloupe</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7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Autre</c:v>
                </c:pt>
                <c:pt idx="1">
                  <c:v>Respecter la condition animale</c:v>
                </c:pt>
                <c:pt idx="2">
                  <c:v>Assurer une meilleure rémunération des producteurs / agriculteurs</c:v>
                </c:pt>
                <c:pt idx="3">
                  <c:v>Lutter contre le réchauffement climatique</c:v>
                </c:pt>
                <c:pt idx="4">
                  <c:v>Limiter l’utilisation de plastiques et d’emballages</c:v>
                </c:pt>
                <c:pt idx="5">
                  <c:v>Consommer des produits ayant utilisé un minimum de pesticides</c:v>
                </c:pt>
                <c:pt idx="6">
                  <c:v>Consommer des produits de saison</c:v>
                </c:pt>
                <c:pt idx="7">
                  <c:v>Eviter les pertes/ le gaspillage</c:v>
                </c:pt>
                <c:pt idx="8">
                  <c:v>Acheter des produits locaux / privilégier les circuits courts</c:v>
                </c:pt>
              </c:strCache>
            </c:strRef>
          </c:cat>
          <c:val>
            <c:numRef>
              <c:f>Feuil1!$B$2:$B$10</c:f>
              <c:numCache>
                <c:formatCode>###0%</c:formatCode>
                <c:ptCount val="9"/>
                <c:pt idx="0">
                  <c:v>5.1785104431923586E-2</c:v>
                </c:pt>
                <c:pt idx="1">
                  <c:v>0.13512476852541364</c:v>
                </c:pt>
                <c:pt idx="2">
                  <c:v>0.1587302126027913</c:v>
                </c:pt>
                <c:pt idx="3">
                  <c:v>0.17437371341807378</c:v>
                </c:pt>
                <c:pt idx="4">
                  <c:v>0.26578121305204827</c:v>
                </c:pt>
                <c:pt idx="5">
                  <c:v>0.40190875399550274</c:v>
                </c:pt>
                <c:pt idx="6">
                  <c:v>0.48376478276103896</c:v>
                </c:pt>
                <c:pt idx="7">
                  <c:v>0.65882217548723965</c:v>
                </c:pt>
                <c:pt idx="8">
                  <c:v>0.66970927572596728</c:v>
                </c:pt>
              </c:numCache>
            </c:numRef>
          </c:val>
          <c:extLst>
            <c:ext xmlns:c16="http://schemas.microsoft.com/office/drawing/2014/chart" uri="{C3380CC4-5D6E-409C-BE32-E72D297353CC}">
              <c16:uniqueId val="{0000000A-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1586188744418939"/>
          <c:y val="4.8713583605314886E-2"/>
          <c:w val="0.56117057240001622"/>
          <c:h val="0.92070052459244689"/>
        </c:manualLayout>
      </c:layout>
      <c:barChart>
        <c:barDir val="bar"/>
        <c:grouping val="clustered"/>
        <c:varyColors val="0"/>
        <c:ser>
          <c:idx val="0"/>
          <c:order val="0"/>
          <c:tx>
            <c:strRef>
              <c:f>Feuil1!$B$1</c:f>
              <c:strCache>
                <c:ptCount val="1"/>
                <c:pt idx="0">
                  <c:v>Métropole</c:v>
                </c:pt>
              </c:strCache>
            </c:strRef>
          </c:tx>
          <c:spPr>
            <a:solidFill>
              <a:schemeClr val="tx2"/>
            </a:solidFill>
            <a:ln>
              <a:noFill/>
            </a:ln>
            <a:effectLst/>
          </c:spPr>
          <c:invertIfNegative val="0"/>
          <c:dLbls>
            <c:dLbl>
              <c:idx val="5"/>
              <c:tx>
                <c:rich>
                  <a:bodyPr/>
                  <a:lstStyle/>
                  <a:p>
                    <a:fld id="{E667E40B-E687-463E-8C58-E224C0A73813}" type="VALUE">
                      <a:rPr lang="en-US">
                        <a:solidFill>
                          <a:schemeClr val="tx2"/>
                        </a:solidFill>
                      </a:rPr>
                      <a:pPr/>
                      <a:t>[VALEUR]</a:t>
                    </a:fld>
                    <a:endParaRPr lang="fr-F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E8C-48CA-B35C-62F7283BBED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Une alimentation innovante qui bénéficie des progrès technologiques</c:v>
                </c:pt>
                <c:pt idx="1">
                  <c:v>Une alimentation qui respecte les producteurs</c:v>
                </c:pt>
                <c:pt idx="2">
                  <c:v>Un moment de convivialité partagé</c:v>
                </c:pt>
                <c:pt idx="3">
                  <c:v>Une alimentation qui respecte la tradition et la culture locale</c:v>
                </c:pt>
                <c:pt idx="4">
                  <c:v>Une alimentation produite dans des conditions qui respectent la nature</c:v>
                </c:pt>
                <c:pt idx="5">
                  <c:v>Le plaisir des sens</c:v>
                </c:pt>
                <c:pt idx="6">
                  <c:v>Une alimentation qui renforce le corps et aide à être en forme</c:v>
                </c:pt>
                <c:pt idx="7">
                  <c:v>Une alimentation qui ne porte pas atteinte à la santé</c:v>
                </c:pt>
                <c:pt idx="8">
                  <c:v>Une alimentation équilibrée</c:v>
                </c:pt>
              </c:strCache>
            </c:strRef>
          </c:cat>
          <c:val>
            <c:numRef>
              <c:f>Feuil1!$B$2:$B$10</c:f>
              <c:numCache>
                <c:formatCode>###0%</c:formatCode>
                <c:ptCount val="9"/>
                <c:pt idx="0">
                  <c:v>7.0000000000000007E-2</c:v>
                </c:pt>
                <c:pt idx="1">
                  <c:v>0.14000000000000001</c:v>
                </c:pt>
                <c:pt idx="2">
                  <c:v>0.21</c:v>
                </c:pt>
                <c:pt idx="3">
                  <c:v>0.12</c:v>
                </c:pt>
                <c:pt idx="4">
                  <c:v>0.22</c:v>
                </c:pt>
                <c:pt idx="5">
                  <c:v>0.26</c:v>
                </c:pt>
                <c:pt idx="6">
                  <c:v>0.19</c:v>
                </c:pt>
                <c:pt idx="7">
                  <c:v>0.34</c:v>
                </c:pt>
                <c:pt idx="8">
                  <c:v>0.41</c:v>
                </c:pt>
              </c:numCache>
            </c:numRef>
          </c:val>
          <c:extLst>
            <c:ext xmlns:c16="http://schemas.microsoft.com/office/drawing/2014/chart" uri="{C3380CC4-5D6E-409C-BE32-E72D297353CC}">
              <c16:uniqueId val="{0000000A-6085-4A09-A8B2-B11E7508FDBD}"/>
            </c:ext>
          </c:extLst>
        </c:ser>
        <c:ser>
          <c:idx val="1"/>
          <c:order val="1"/>
          <c:tx>
            <c:strRef>
              <c:f>Feuil1!$C$1</c:f>
              <c:strCache>
                <c:ptCount val="1"/>
                <c:pt idx="0">
                  <c:v>Antilles</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Une alimentation innovante qui bénéficie des progrès technologiques</c:v>
                </c:pt>
                <c:pt idx="1">
                  <c:v>Une alimentation qui respecte les producteurs</c:v>
                </c:pt>
                <c:pt idx="2">
                  <c:v>Un moment de convivialité partagé</c:v>
                </c:pt>
                <c:pt idx="3">
                  <c:v>Une alimentation qui respecte la tradition et la culture locale</c:v>
                </c:pt>
                <c:pt idx="4">
                  <c:v>Une alimentation produite dans des conditions qui respectent la nature</c:v>
                </c:pt>
                <c:pt idx="5">
                  <c:v>Le plaisir des sens</c:v>
                </c:pt>
                <c:pt idx="6">
                  <c:v>Une alimentation qui renforce le corps et aide à être en forme</c:v>
                </c:pt>
                <c:pt idx="7">
                  <c:v>Une alimentation qui ne porte pas atteinte à la santé</c:v>
                </c:pt>
                <c:pt idx="8">
                  <c:v>Une alimentation équilibrée</c:v>
                </c:pt>
              </c:strCache>
            </c:strRef>
          </c:cat>
          <c:val>
            <c:numRef>
              <c:f>Feuil1!$C$2:$C$10</c:f>
              <c:numCache>
                <c:formatCode>###0%</c:formatCode>
                <c:ptCount val="9"/>
                <c:pt idx="0">
                  <c:v>4.9506536631858779E-3</c:v>
                </c:pt>
                <c:pt idx="1">
                  <c:v>5.0384241096855041E-2</c:v>
                </c:pt>
                <c:pt idx="2">
                  <c:v>0.14563053049289376</c:v>
                </c:pt>
                <c:pt idx="3">
                  <c:v>0.14790018708926278</c:v>
                </c:pt>
                <c:pt idx="4">
                  <c:v>0.17102199754798039</c:v>
                </c:pt>
                <c:pt idx="5">
                  <c:v>0.21725576370502442</c:v>
                </c:pt>
                <c:pt idx="6">
                  <c:v>0.29468279807700604</c:v>
                </c:pt>
                <c:pt idx="7">
                  <c:v>0.42290247350804738</c:v>
                </c:pt>
                <c:pt idx="8">
                  <c:v>0.46229048061661548</c:v>
                </c:pt>
              </c:numCache>
            </c:numRef>
          </c:val>
          <c:extLst>
            <c:ext xmlns:c16="http://schemas.microsoft.com/office/drawing/2014/chart" uri="{C3380CC4-5D6E-409C-BE32-E72D297353CC}">
              <c16:uniqueId val="{00000010-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600000000000000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21462407654781"/>
          <c:y val="4.1980445706722627E-3"/>
          <c:w val="0.79693357997951964"/>
          <c:h val="0.98457256200309828"/>
        </c:manualLayout>
      </c:layout>
      <c:barChart>
        <c:barDir val="bar"/>
        <c:grouping val="stacked"/>
        <c:varyColors val="0"/>
        <c:ser>
          <c:idx val="4"/>
          <c:order val="0"/>
          <c:tx>
            <c:strRef>
              <c:f>Sheet1!$A$6</c:f>
              <c:strCache>
                <c:ptCount val="1"/>
                <c:pt idx="0">
                  <c:v>Jamais</c:v>
                </c:pt>
              </c:strCache>
            </c:strRef>
          </c:tx>
          <c:spPr>
            <a:solidFill>
              <a:srgbClr val="A5422C"/>
            </a:solidFill>
            <a:ln w="11184">
              <a:solidFill>
                <a:srgbClr val="FFFFFF"/>
              </a:solidFill>
              <a:prstDash val="solid"/>
            </a:ln>
          </c:spPr>
          <c:invertIfNegative val="0"/>
          <c:dLbls>
            <c:spPr>
              <a:noFill/>
              <a:ln w="22367">
                <a:noFill/>
              </a:ln>
            </c:spPr>
            <c:txPr>
              <a:bodyPr wrap="square" lIns="38100" tIns="19050" rIns="38100" bIns="19050" anchor="ctr" anchorCtr="0">
                <a:spAutoFit/>
              </a:bodyPr>
              <a:lstStyle/>
              <a:p>
                <a:pPr algn="ctr">
                  <a:defRPr lang="en-US" sz="1600" b="0" i="0" u="none" strike="noStrike" kern="1200" baseline="0">
                    <a:solidFill>
                      <a:schemeClr val="bg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18-34 ans</c:v>
                </c:pt>
                <c:pt idx="1">
                  <c:v>35-49 ans</c:v>
                </c:pt>
                <c:pt idx="2">
                  <c:v>50-64 ans</c:v>
                </c:pt>
                <c:pt idx="3">
                  <c:v>65-75 ans</c:v>
                </c:pt>
              </c:strCache>
            </c:strRef>
          </c:cat>
          <c:val>
            <c:numRef>
              <c:f>Sheet1!$B$6:$E$6</c:f>
              <c:numCache>
                <c:formatCode>###0%</c:formatCode>
                <c:ptCount val="4"/>
                <c:pt idx="0">
                  <c:v>0.14963285711906066</c:v>
                </c:pt>
                <c:pt idx="1">
                  <c:v>0.14719761761049935</c:v>
                </c:pt>
                <c:pt idx="2">
                  <c:v>0.10242336387318626</c:v>
                </c:pt>
                <c:pt idx="3">
                  <c:v>0.12708393557731931</c:v>
                </c:pt>
              </c:numCache>
            </c:numRef>
          </c:val>
          <c:extLst>
            <c:ext xmlns:c16="http://schemas.microsoft.com/office/drawing/2014/chart" uri="{C3380CC4-5D6E-409C-BE32-E72D297353CC}">
              <c16:uniqueId val="{00000004-5C7B-4BD4-B99F-6CC116D122EE}"/>
            </c:ext>
          </c:extLst>
        </c:ser>
        <c:ser>
          <c:idx val="0"/>
          <c:order val="1"/>
          <c:tx>
            <c:strRef>
              <c:f>Sheet1!$A$5</c:f>
              <c:strCache>
                <c:ptCount val="1"/>
                <c:pt idx="0">
                  <c:v>Moins d'une fois par mois</c:v>
                </c:pt>
              </c:strCache>
            </c:strRef>
          </c:tx>
          <c:spPr>
            <a:solidFill>
              <a:srgbClr val="EBC0B6"/>
            </a:solidFill>
            <a:ln w="11184">
              <a:solidFill>
                <a:srgbClr val="FFFFFF"/>
              </a:solidFill>
              <a:prstDash val="solid"/>
            </a:ln>
          </c:spPr>
          <c:invertIfNegative val="0"/>
          <c:dLbls>
            <c:spPr>
              <a:noFill/>
              <a:ln w="22367">
                <a:noFill/>
              </a:ln>
            </c:spPr>
            <c:txPr>
              <a:bodyPr wrap="square" lIns="38100" tIns="19050" rIns="38100" bIns="19050" anchor="ctr" anchorCtr="0">
                <a:spAutoFit/>
              </a:bodyPr>
              <a:lstStyle/>
              <a:p>
                <a:pPr algn="ctr">
                  <a:defRPr lang="en-US" sz="1600" b="0"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18-34 ans</c:v>
                </c:pt>
                <c:pt idx="1">
                  <c:v>35-49 ans</c:v>
                </c:pt>
                <c:pt idx="2">
                  <c:v>50-64 ans</c:v>
                </c:pt>
                <c:pt idx="3">
                  <c:v>65-75 ans</c:v>
                </c:pt>
              </c:strCache>
            </c:strRef>
          </c:cat>
          <c:val>
            <c:numRef>
              <c:f>Sheet1!$B$5:$E$5</c:f>
              <c:numCache>
                <c:formatCode>###0%</c:formatCode>
                <c:ptCount val="4"/>
                <c:pt idx="0">
                  <c:v>0.24363909490854238</c:v>
                </c:pt>
                <c:pt idx="1">
                  <c:v>0.23919193309566825</c:v>
                </c:pt>
                <c:pt idx="2">
                  <c:v>0.23178854358990444</c:v>
                </c:pt>
                <c:pt idx="3">
                  <c:v>0.26231676919442631</c:v>
                </c:pt>
              </c:numCache>
            </c:numRef>
          </c:val>
          <c:extLst>
            <c:ext xmlns:c16="http://schemas.microsoft.com/office/drawing/2014/chart" uri="{C3380CC4-5D6E-409C-BE32-E72D297353CC}">
              <c16:uniqueId val="{00000003-5C7B-4BD4-B99F-6CC116D122EE}"/>
            </c:ext>
          </c:extLst>
        </c:ser>
        <c:ser>
          <c:idx val="1"/>
          <c:order val="2"/>
          <c:tx>
            <c:strRef>
              <c:f>Sheet1!$A$4</c:f>
              <c:strCache>
                <c:ptCount val="1"/>
                <c:pt idx="0">
                  <c:v>Environ une fois par mois</c:v>
                </c:pt>
              </c:strCache>
            </c:strRef>
          </c:tx>
          <c:spPr>
            <a:solidFill>
              <a:srgbClr val="99C221">
                <a:lumMod val="40000"/>
                <a:lumOff val="60000"/>
              </a:srgbClr>
            </a:solidFill>
            <a:ln w="11184">
              <a:solidFill>
                <a:srgbClr val="FFFFFF"/>
              </a:solidFill>
              <a:prstDash val="solid"/>
            </a:ln>
          </c:spPr>
          <c:invertIfNegative val="0"/>
          <c:dLbls>
            <c:spPr>
              <a:noFill/>
              <a:ln w="22367">
                <a:noFill/>
              </a:ln>
            </c:spPr>
            <c:txPr>
              <a:bodyPr wrap="square" lIns="38100" tIns="19050" rIns="38100" bIns="19050" anchor="ctr" anchorCtr="0">
                <a:spAutoFit/>
              </a:bodyPr>
              <a:lstStyle/>
              <a:p>
                <a:pPr algn="ctr">
                  <a:defRPr lang="en-US" sz="1600" b="0"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18-34 ans</c:v>
                </c:pt>
                <c:pt idx="1">
                  <c:v>35-49 ans</c:v>
                </c:pt>
                <c:pt idx="2">
                  <c:v>50-64 ans</c:v>
                </c:pt>
                <c:pt idx="3">
                  <c:v>65-75 ans</c:v>
                </c:pt>
              </c:strCache>
            </c:strRef>
          </c:cat>
          <c:val>
            <c:numRef>
              <c:f>Sheet1!$B$4:$E$4</c:f>
              <c:numCache>
                <c:formatCode>###0%</c:formatCode>
                <c:ptCount val="4"/>
                <c:pt idx="0">
                  <c:v>0.31389566573001637</c:v>
                </c:pt>
                <c:pt idx="1">
                  <c:v>0.17297583032333544</c:v>
                </c:pt>
                <c:pt idx="2">
                  <c:v>0.24707648454687198</c:v>
                </c:pt>
                <c:pt idx="3">
                  <c:v>0.27909049432783084</c:v>
                </c:pt>
              </c:numCache>
            </c:numRef>
          </c:val>
          <c:extLst>
            <c:ext xmlns:c16="http://schemas.microsoft.com/office/drawing/2014/chart" uri="{C3380CC4-5D6E-409C-BE32-E72D297353CC}">
              <c16:uniqueId val="{00000002-5C7B-4BD4-B99F-6CC116D122EE}"/>
            </c:ext>
          </c:extLst>
        </c:ser>
        <c:ser>
          <c:idx val="2"/>
          <c:order val="3"/>
          <c:tx>
            <c:strRef>
              <c:f>Sheet1!$A$3</c:f>
              <c:strCache>
                <c:ptCount val="1"/>
                <c:pt idx="0">
                  <c:v>Au moins une fois par semaine</c:v>
                </c:pt>
              </c:strCache>
            </c:strRef>
          </c:tx>
          <c:spPr>
            <a:solidFill>
              <a:srgbClr val="99C221"/>
            </a:solidFill>
            <a:ln w="11184">
              <a:solidFill>
                <a:srgbClr val="FFFFFF"/>
              </a:solidFill>
              <a:prstDash val="solid"/>
            </a:ln>
          </c:spPr>
          <c:invertIfNegative val="0"/>
          <c:dLbls>
            <c:spPr>
              <a:noFill/>
              <a:ln w="22367">
                <a:noFill/>
              </a:ln>
            </c:spPr>
            <c:txPr>
              <a:bodyPr wrap="square" lIns="38100" tIns="19050" rIns="38100" bIns="19050" anchor="ctr" anchorCtr="0">
                <a:spAutoFit/>
              </a:bodyPr>
              <a:lstStyle/>
              <a:p>
                <a:pPr algn="ctr">
                  <a:defRPr lang="en-US" sz="1600" b="0"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18-34 ans</c:v>
                </c:pt>
                <c:pt idx="1">
                  <c:v>35-49 ans</c:v>
                </c:pt>
                <c:pt idx="2">
                  <c:v>50-64 ans</c:v>
                </c:pt>
                <c:pt idx="3">
                  <c:v>65-75 ans</c:v>
                </c:pt>
              </c:strCache>
            </c:strRef>
          </c:cat>
          <c:val>
            <c:numRef>
              <c:f>Sheet1!$B$3:$E$3</c:f>
              <c:numCache>
                <c:formatCode>###0%</c:formatCode>
                <c:ptCount val="4"/>
                <c:pt idx="0">
                  <c:v>0.23801521954181223</c:v>
                </c:pt>
                <c:pt idx="1">
                  <c:v>0.30438894995865118</c:v>
                </c:pt>
                <c:pt idx="2">
                  <c:v>0.32410377434417481</c:v>
                </c:pt>
                <c:pt idx="3">
                  <c:v>0.24105448966111939</c:v>
                </c:pt>
              </c:numCache>
            </c:numRef>
          </c:val>
          <c:extLst>
            <c:ext xmlns:c16="http://schemas.microsoft.com/office/drawing/2014/chart" uri="{C3380CC4-5D6E-409C-BE32-E72D297353CC}">
              <c16:uniqueId val="{00000001-5C7B-4BD4-B99F-6CC116D122EE}"/>
            </c:ext>
          </c:extLst>
        </c:ser>
        <c:ser>
          <c:idx val="3"/>
          <c:order val="4"/>
          <c:tx>
            <c:strRef>
              <c:f>Sheet1!$A$2</c:f>
              <c:strCache>
                <c:ptCount val="1"/>
                <c:pt idx="0">
                  <c:v>Tous les jours</c:v>
                </c:pt>
              </c:strCache>
            </c:strRef>
          </c:tx>
          <c:spPr>
            <a:solidFill>
              <a:srgbClr val="46714B"/>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sz="1600">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18-34 ans</c:v>
                </c:pt>
                <c:pt idx="1">
                  <c:v>35-49 ans</c:v>
                </c:pt>
                <c:pt idx="2">
                  <c:v>50-64 ans</c:v>
                </c:pt>
                <c:pt idx="3">
                  <c:v>65-75 ans</c:v>
                </c:pt>
              </c:strCache>
            </c:strRef>
          </c:cat>
          <c:val>
            <c:numRef>
              <c:f>Sheet1!$B$2:$E$2</c:f>
              <c:numCache>
                <c:formatCode>###0%</c:formatCode>
                <c:ptCount val="4"/>
                <c:pt idx="0">
                  <c:v>5.4817162700568911E-2</c:v>
                </c:pt>
                <c:pt idx="1">
                  <c:v>0.13624566901184579</c:v>
                </c:pt>
                <c:pt idx="2">
                  <c:v>9.4607833645863393E-2</c:v>
                </c:pt>
                <c:pt idx="3">
                  <c:v>9.0454311239303073E-2</c:v>
                </c:pt>
              </c:numCache>
            </c:numRef>
          </c:val>
          <c:extLst>
            <c:ext xmlns:c16="http://schemas.microsoft.com/office/drawing/2014/chart" uri="{C3380CC4-5D6E-409C-BE32-E72D297353CC}">
              <c16:uniqueId val="{00000000-5C7B-4BD4-B99F-6CC116D122EE}"/>
            </c:ext>
          </c:extLst>
        </c:ser>
        <c:dLbls>
          <c:showLegendKey val="0"/>
          <c:showVal val="0"/>
          <c:showCatName val="0"/>
          <c:showSerName val="0"/>
          <c:showPercent val="0"/>
          <c:showBubbleSize val="0"/>
        </c:dLbls>
        <c:gapWidth val="85"/>
        <c:overlap val="100"/>
        <c:axId val="380795904"/>
        <c:axId val="366943552"/>
      </c:barChart>
      <c:catAx>
        <c:axId val="380795904"/>
        <c:scaling>
          <c:orientation val="maxMin"/>
        </c:scaling>
        <c:delete val="0"/>
        <c:axPos val="l"/>
        <c:numFmt formatCode="General" sourceLinked="1"/>
        <c:majorTickMark val="out"/>
        <c:minorTickMark val="none"/>
        <c:tickLblPos val="nextTo"/>
        <c:txPr>
          <a:bodyPr/>
          <a:lstStyle/>
          <a:p>
            <a:pPr>
              <a:defRPr>
                <a:latin typeface="+mn-lt"/>
              </a:defRPr>
            </a:pPr>
            <a:endParaRPr lang="fr-FR"/>
          </a:p>
        </c:txPr>
        <c:crossAx val="366943552"/>
        <c:crosses val="autoZero"/>
        <c:auto val="1"/>
        <c:lblAlgn val="ctr"/>
        <c:lblOffset val="1000"/>
        <c:noMultiLvlLbl val="0"/>
      </c:catAx>
      <c:valAx>
        <c:axId val="366943552"/>
        <c:scaling>
          <c:orientation val="minMax"/>
          <c:max val="1"/>
        </c:scaling>
        <c:delete val="1"/>
        <c:axPos val="t"/>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085071784180021"/>
          <c:y val="4.8713583605314886E-2"/>
          <c:w val="0.56852528142620351"/>
          <c:h val="0.92070052459244689"/>
        </c:manualLayout>
      </c:layout>
      <c:barChart>
        <c:barDir val="bar"/>
        <c:grouping val="clustered"/>
        <c:varyColors val="0"/>
        <c:ser>
          <c:idx val="1"/>
          <c:order val="0"/>
          <c:tx>
            <c:strRef>
              <c:f>Feuil1!$C$1</c:f>
              <c:strCache>
                <c:ptCount val="1"/>
                <c:pt idx="0">
                  <c:v>Martinique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Une alimentation innovante qui bénéficie des progrès technologiques</c:v>
                </c:pt>
                <c:pt idx="1">
                  <c:v>Une alimentation qui respecte les producteurs</c:v>
                </c:pt>
                <c:pt idx="2">
                  <c:v>Un moment de convivialité partagé</c:v>
                </c:pt>
                <c:pt idx="3">
                  <c:v>Une alimentation produite dans des conditions qui respectent la nature</c:v>
                </c:pt>
                <c:pt idx="4">
                  <c:v>Une alimentation qui respecte la tradition et la culture locale</c:v>
                </c:pt>
                <c:pt idx="5">
                  <c:v>Le plaisir des sens</c:v>
                </c:pt>
                <c:pt idx="6">
                  <c:v>Une alimentation qui renforce le corps et aide à être en forme</c:v>
                </c:pt>
                <c:pt idx="7">
                  <c:v>Une alimentation qui ne porte pas atteinte à la santé</c:v>
                </c:pt>
                <c:pt idx="8">
                  <c:v>Une alimentation équilibrée</c:v>
                </c:pt>
              </c:strCache>
            </c:strRef>
          </c:cat>
          <c:val>
            <c:numRef>
              <c:f>Feuil1!$C$2:$C$10</c:f>
              <c:numCache>
                <c:formatCode>###0%</c:formatCode>
                <c:ptCount val="9"/>
                <c:pt idx="0">
                  <c:v>7.437487914900209E-3</c:v>
                </c:pt>
                <c:pt idx="1">
                  <c:v>6.0090728403110846E-2</c:v>
                </c:pt>
                <c:pt idx="2">
                  <c:v>0.14718041886132774</c:v>
                </c:pt>
                <c:pt idx="3">
                  <c:v>0.19836256000225255</c:v>
                </c:pt>
                <c:pt idx="4">
                  <c:v>0.13637294639989408</c:v>
                </c:pt>
                <c:pt idx="5">
                  <c:v>0.21272903717284489</c:v>
                </c:pt>
                <c:pt idx="6">
                  <c:v>0.2728620076623367</c:v>
                </c:pt>
                <c:pt idx="7">
                  <c:v>0.43378433261772981</c:v>
                </c:pt>
                <c:pt idx="8">
                  <c:v>0.46378437683568163</c:v>
                </c:pt>
              </c:numCache>
            </c:numRef>
          </c:val>
          <c:extLst>
            <c:ext xmlns:c16="http://schemas.microsoft.com/office/drawing/2014/chart" uri="{C3380CC4-5D6E-409C-BE32-E72D297353CC}">
              <c16:uniqueId val="{00000010-6085-4A09-A8B2-B11E7508FDBD}"/>
            </c:ext>
          </c:extLst>
        </c:ser>
        <c:ser>
          <c:idx val="0"/>
          <c:order val="1"/>
          <c:tx>
            <c:strRef>
              <c:f>Feuil1!$B$1</c:f>
              <c:strCache>
                <c:ptCount val="1"/>
                <c:pt idx="0">
                  <c:v>Guadeloupe</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7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Une alimentation innovante qui bénéficie des progrès technologiques</c:v>
                </c:pt>
                <c:pt idx="1">
                  <c:v>Une alimentation qui respecte les producteurs</c:v>
                </c:pt>
                <c:pt idx="2">
                  <c:v>Un moment de convivialité partagé</c:v>
                </c:pt>
                <c:pt idx="3">
                  <c:v>Une alimentation produite dans des conditions qui respectent la nature</c:v>
                </c:pt>
                <c:pt idx="4">
                  <c:v>Une alimentation qui respecte la tradition et la culture locale</c:v>
                </c:pt>
                <c:pt idx="5">
                  <c:v>Le plaisir des sens</c:v>
                </c:pt>
                <c:pt idx="6">
                  <c:v>Une alimentation qui renforce le corps et aide à être en forme</c:v>
                </c:pt>
                <c:pt idx="7">
                  <c:v>Une alimentation qui ne porte pas atteinte à la santé</c:v>
                </c:pt>
                <c:pt idx="8">
                  <c:v>Une alimentation équilibrée</c:v>
                </c:pt>
              </c:strCache>
            </c:strRef>
          </c:cat>
          <c:val>
            <c:numRef>
              <c:f>Feuil1!$B$2:$B$10</c:f>
              <c:numCache>
                <c:formatCode>###0%</c:formatCode>
                <c:ptCount val="9"/>
                <c:pt idx="0">
                  <c:v>2.5237431283803026E-3</c:v>
                </c:pt>
                <c:pt idx="1">
                  <c:v>4.0911645050990805E-2</c:v>
                </c:pt>
                <c:pt idx="2">
                  <c:v>0.14411798883213248</c:v>
                </c:pt>
                <c:pt idx="3">
                  <c:v>0.14434024382754551</c:v>
                </c:pt>
                <c:pt idx="4">
                  <c:v>0.15914966294274283</c:v>
                </c:pt>
                <c:pt idx="5">
                  <c:v>0.22167341248944031</c:v>
                </c:pt>
                <c:pt idx="6">
                  <c:v>0.31597778631300899</c:v>
                </c:pt>
                <c:pt idx="7">
                  <c:v>0.41228282787088749</c:v>
                </c:pt>
                <c:pt idx="8">
                  <c:v>0.46083258189680393</c:v>
                </c:pt>
              </c:numCache>
            </c:numRef>
          </c:val>
          <c:extLst>
            <c:ext xmlns:c16="http://schemas.microsoft.com/office/drawing/2014/chart" uri="{C3380CC4-5D6E-409C-BE32-E72D297353CC}">
              <c16:uniqueId val="{0000000A-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600000000000000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11365273302057903"/>
          <c:w val="0.95337301355520254"/>
          <c:h val="0.80534811598294598"/>
        </c:manualLayout>
      </c:layout>
      <c:barChart>
        <c:barDir val="col"/>
        <c:grouping val="stacked"/>
        <c:varyColors val="0"/>
        <c:ser>
          <c:idx val="0"/>
          <c:order val="0"/>
          <c:tx>
            <c:strRef>
              <c:f>Feuil1!$A$2</c:f>
              <c:strCache>
                <c:ptCount val="1"/>
                <c:pt idx="0">
                  <c:v>En 1er</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0.2072962856408273</c:v>
                </c:pt>
                <c:pt idx="1">
                  <c:v>0.26776612415612855</c:v>
                </c:pt>
                <c:pt idx="2">
                  <c:v>0.26943924000516661</c:v>
                </c:pt>
                <c:pt idx="3">
                  <c:v>0.1641471335369841</c:v>
                </c:pt>
              </c:numCache>
            </c:numRef>
          </c:val>
          <c:extLst>
            <c:ext xmlns:c16="http://schemas.microsoft.com/office/drawing/2014/chart" uri="{C3380CC4-5D6E-409C-BE32-E72D297353CC}">
              <c16:uniqueId val="{00000000-D729-479D-B5EC-2BE6DA92F872}"/>
            </c:ext>
          </c:extLst>
        </c:ser>
        <c:ser>
          <c:idx val="1"/>
          <c:order val="1"/>
          <c:tx>
            <c:strRef>
              <c:f>Feuil1!$A$3</c:f>
              <c:strCache>
                <c:ptCount val="1"/>
                <c:pt idx="0">
                  <c:v>En 2nd</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0.19189983280728215</c:v>
                </c:pt>
                <c:pt idx="1">
                  <c:v>0.13292743595350784</c:v>
                </c:pt>
                <c:pt idx="2">
                  <c:v>0.21949443521817252</c:v>
                </c:pt>
                <c:pt idx="3">
                  <c:v>0.1938132480255759</c:v>
                </c:pt>
              </c:numCache>
            </c:numRef>
          </c:val>
          <c:extLst>
            <c:ext xmlns:c16="http://schemas.microsoft.com/office/drawing/2014/chart" uri="{C3380CC4-5D6E-409C-BE32-E72D297353CC}">
              <c16:uniqueId val="{00000000-4819-45E5-BEFA-68D9F2A4DD4E}"/>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2"/>
          <c:order val="2"/>
          <c:tx>
            <c:strRef>
              <c:f>Feuil1!$A$4</c:f>
              <c:strCache>
                <c:ptCount val="1"/>
                <c:pt idx="0">
                  <c:v>TOTAL</c:v>
                </c:pt>
              </c:strCache>
            </c:strRef>
          </c:tx>
          <c:spPr>
            <a:no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4819-45E5-BEFA-68D9F2A4DD4E}"/>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4819-45E5-BEFA-68D9F2A4DD4E}"/>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4819-45E5-BEFA-68D9F2A4DD4E}"/>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4819-45E5-BEFA-68D9F2A4DD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0.39919611844810943</c:v>
                </c:pt>
                <c:pt idx="1">
                  <c:v>0.40069356010963642</c:v>
                </c:pt>
                <c:pt idx="2">
                  <c:v>0.48893367522333914</c:v>
                </c:pt>
                <c:pt idx="3">
                  <c:v>0.35796038156255999</c:v>
                </c:pt>
              </c:numCache>
            </c:numRef>
          </c:val>
          <c:extLst>
            <c:ext xmlns:c16="http://schemas.microsoft.com/office/drawing/2014/chart" uri="{C3380CC4-5D6E-409C-BE32-E72D297353CC}">
              <c16:uniqueId val="{00000001-4819-45E5-BEFA-68D9F2A4DD4E}"/>
            </c:ext>
          </c:extLst>
        </c:ser>
        <c:dLbls>
          <c:showLegendKey val="0"/>
          <c:showVal val="0"/>
          <c:showCatName val="0"/>
          <c:showSerName val="0"/>
          <c:showPercent val="0"/>
          <c:showBubbleSize val="0"/>
        </c:dLbls>
        <c:gapWidth val="259"/>
        <c:axId val="1430050527"/>
        <c:axId val="1406984735"/>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scaling>
        <c:delete val="1"/>
        <c:axPos val="l"/>
        <c:numFmt formatCode="###0%" sourceLinked="1"/>
        <c:majorTickMark val="out"/>
        <c:minorTickMark val="none"/>
        <c:tickLblPos val="nextTo"/>
        <c:crossAx val="1520923199"/>
        <c:crosses val="autoZero"/>
        <c:crossBetween val="between"/>
      </c:valAx>
      <c:valAx>
        <c:axId val="1406984735"/>
        <c:scaling>
          <c:orientation val="minMax"/>
        </c:scaling>
        <c:delete val="1"/>
        <c:axPos val="r"/>
        <c:numFmt formatCode="###0%" sourceLinked="1"/>
        <c:majorTickMark val="out"/>
        <c:minorTickMark val="none"/>
        <c:tickLblPos val="nextTo"/>
        <c:crossAx val="1430050527"/>
        <c:crosses val="max"/>
        <c:crossBetween val="between"/>
      </c:valAx>
      <c:catAx>
        <c:axId val="1430050527"/>
        <c:scaling>
          <c:orientation val="minMax"/>
        </c:scaling>
        <c:delete val="1"/>
        <c:axPos val="b"/>
        <c:numFmt formatCode="General" sourceLinked="1"/>
        <c:majorTickMark val="out"/>
        <c:minorTickMark val="none"/>
        <c:tickLblPos val="nextTo"/>
        <c:crossAx val="1406984735"/>
        <c:crosses val="autoZero"/>
        <c:auto val="1"/>
        <c:lblAlgn val="ctr"/>
        <c:lblOffset val="100"/>
        <c:noMultiLvlLbl val="0"/>
      </c:catAx>
      <c:spPr>
        <a:noFill/>
        <a:ln>
          <a:noFill/>
        </a:ln>
        <a:effectLst/>
      </c:spPr>
    </c:plotArea>
    <c:legend>
      <c:legendPos val="t"/>
      <c:legendEntry>
        <c:idx val="2"/>
        <c:delete val="1"/>
      </c:legendEntry>
      <c:layout>
        <c:manualLayout>
          <c:xMode val="edge"/>
          <c:yMode val="edge"/>
          <c:x val="6.8242950296700508E-2"/>
          <c:y val="0.12150797455880273"/>
          <c:w val="0.24735165726060948"/>
          <c:h val="8.098018703187337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11365273302057903"/>
          <c:w val="0.95337301355520254"/>
          <c:h val="0.80534811598294598"/>
        </c:manualLayout>
      </c:layout>
      <c:barChart>
        <c:barDir val="col"/>
        <c:grouping val="stacked"/>
        <c:varyColors val="0"/>
        <c:ser>
          <c:idx val="0"/>
          <c:order val="0"/>
          <c:tx>
            <c:strRef>
              <c:f>Feuil1!$A$2</c:f>
              <c:strCache>
                <c:ptCount val="1"/>
                <c:pt idx="0">
                  <c:v>En 1er</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6.7362162903113511E-3</c:v>
                </c:pt>
                <c:pt idx="1">
                  <c:v>1.7773836371790204E-2</c:v>
                </c:pt>
                <c:pt idx="2">
                  <c:v>8.5069961838457372E-2</c:v>
                </c:pt>
                <c:pt idx="3">
                  <c:v>0.10995879797399284</c:v>
                </c:pt>
              </c:numCache>
            </c:numRef>
          </c:val>
          <c:extLst>
            <c:ext xmlns:c16="http://schemas.microsoft.com/office/drawing/2014/chart" uri="{C3380CC4-5D6E-409C-BE32-E72D297353CC}">
              <c16:uniqueId val="{00000000-F959-4134-B308-3B0F7E210B38}"/>
            </c:ext>
          </c:extLst>
        </c:ser>
        <c:ser>
          <c:idx val="1"/>
          <c:order val="1"/>
          <c:tx>
            <c:strRef>
              <c:f>Feuil1!$A$3</c:f>
              <c:strCache>
                <c:ptCount val="1"/>
                <c:pt idx="0">
                  <c:v>En 2nd</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9.4073269626229555E-2</c:v>
                </c:pt>
                <c:pt idx="1">
                  <c:v>0.11305045465998097</c:v>
                </c:pt>
                <c:pt idx="2">
                  <c:v>0.11966589004499951</c:v>
                </c:pt>
                <c:pt idx="3">
                  <c:v>0.15653249759789126</c:v>
                </c:pt>
              </c:numCache>
            </c:numRef>
          </c:val>
          <c:extLst>
            <c:ext xmlns:c16="http://schemas.microsoft.com/office/drawing/2014/chart" uri="{C3380CC4-5D6E-409C-BE32-E72D297353CC}">
              <c16:uniqueId val="{00000001-F959-4134-B308-3B0F7E210B38}"/>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2"/>
          <c:order val="2"/>
          <c:tx>
            <c:strRef>
              <c:f>Feuil1!$A$4</c:f>
              <c:strCache>
                <c:ptCount val="1"/>
                <c:pt idx="0">
                  <c:v>TOTAL</c:v>
                </c:pt>
              </c:strCache>
            </c:strRef>
          </c:tx>
          <c:spPr>
            <a:no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F959-4134-B308-3B0F7E210B38}"/>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F959-4134-B308-3B0F7E210B38}"/>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F959-4134-B308-3B0F7E210B38}"/>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F959-4134-B308-3B0F7E210B3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0.1008094859165409</c:v>
                </c:pt>
                <c:pt idx="1">
                  <c:v>0.13082429103177118</c:v>
                </c:pt>
                <c:pt idx="2">
                  <c:v>0.20473585188345689</c:v>
                </c:pt>
                <c:pt idx="3">
                  <c:v>0.26649129557188411</c:v>
                </c:pt>
              </c:numCache>
            </c:numRef>
          </c:val>
          <c:extLst>
            <c:ext xmlns:c16="http://schemas.microsoft.com/office/drawing/2014/chart" uri="{C3380CC4-5D6E-409C-BE32-E72D297353CC}">
              <c16:uniqueId val="{00000006-F959-4134-B308-3B0F7E210B38}"/>
            </c:ext>
          </c:extLst>
        </c:ser>
        <c:dLbls>
          <c:showLegendKey val="0"/>
          <c:showVal val="0"/>
          <c:showCatName val="0"/>
          <c:showSerName val="0"/>
          <c:showPercent val="0"/>
          <c:showBubbleSize val="0"/>
        </c:dLbls>
        <c:gapWidth val="259"/>
        <c:axId val="1430050527"/>
        <c:axId val="1406984735"/>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scaling>
        <c:delete val="1"/>
        <c:axPos val="l"/>
        <c:numFmt formatCode="###0%" sourceLinked="1"/>
        <c:majorTickMark val="out"/>
        <c:minorTickMark val="none"/>
        <c:tickLblPos val="nextTo"/>
        <c:crossAx val="1520923199"/>
        <c:crosses val="autoZero"/>
        <c:crossBetween val="between"/>
      </c:valAx>
      <c:valAx>
        <c:axId val="1406984735"/>
        <c:scaling>
          <c:orientation val="minMax"/>
        </c:scaling>
        <c:delete val="1"/>
        <c:axPos val="r"/>
        <c:numFmt formatCode="###0%" sourceLinked="1"/>
        <c:majorTickMark val="out"/>
        <c:minorTickMark val="none"/>
        <c:tickLblPos val="nextTo"/>
        <c:crossAx val="1430050527"/>
        <c:crosses val="max"/>
        <c:crossBetween val="between"/>
      </c:valAx>
      <c:catAx>
        <c:axId val="1430050527"/>
        <c:scaling>
          <c:orientation val="minMax"/>
        </c:scaling>
        <c:delete val="1"/>
        <c:axPos val="b"/>
        <c:numFmt formatCode="General" sourceLinked="1"/>
        <c:majorTickMark val="out"/>
        <c:minorTickMark val="none"/>
        <c:tickLblPos val="nextTo"/>
        <c:crossAx val="1406984735"/>
        <c:crosses val="autoZero"/>
        <c:auto val="1"/>
        <c:lblAlgn val="ctr"/>
        <c:lblOffset val="100"/>
        <c:noMultiLvlLbl val="0"/>
      </c:catAx>
      <c:spPr>
        <a:noFill/>
        <a:ln>
          <a:noFill/>
        </a:ln>
        <a:effectLst/>
      </c:spPr>
    </c:plotArea>
    <c:legend>
      <c:legendPos val="t"/>
      <c:legendEntry>
        <c:idx val="2"/>
        <c:delete val="1"/>
      </c:legendEntry>
      <c:layout>
        <c:manualLayout>
          <c:xMode val="edge"/>
          <c:yMode val="edge"/>
          <c:x val="6.8242950296700508E-2"/>
          <c:y val="0.12150797455880273"/>
          <c:w val="0.24735165726060948"/>
          <c:h val="8.656938232914733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4740267146883982E-2"/>
          <c:y val="0.31040841230539473"/>
          <c:w val="0.94605147431277548"/>
          <c:h val="0.46786128553808348"/>
        </c:manualLayout>
      </c:layout>
      <c:barChart>
        <c:barDir val="col"/>
        <c:grouping val="clustered"/>
        <c:varyColors val="0"/>
        <c:ser>
          <c:idx val="0"/>
          <c:order val="0"/>
          <c:tx>
            <c:strRef>
              <c:f>Feuil1!$B$1</c:f>
              <c:strCache>
                <c:ptCount val="1"/>
              </c:strCache>
            </c:strRef>
          </c:tx>
          <c:spPr>
            <a:solidFill>
              <a:schemeClr val="accent4">
                <a:lumMod val="25000"/>
              </a:schemeClr>
            </a:solidFill>
            <a:ln w="19050">
              <a:noFill/>
            </a:ln>
            <a:effectLst/>
          </c:spPr>
          <c:invertIfNegative val="0"/>
          <c:dPt>
            <c:idx val="0"/>
            <c:invertIfNegative val="0"/>
            <c:bubble3D val="0"/>
            <c:spPr>
              <a:solidFill>
                <a:schemeClr val="tx2"/>
              </a:solidFill>
              <a:ln w="19050">
                <a:noFill/>
              </a:ln>
              <a:effectLst/>
            </c:spPr>
            <c:extLst>
              <c:ext xmlns:c16="http://schemas.microsoft.com/office/drawing/2014/chart" uri="{C3380CC4-5D6E-409C-BE32-E72D297353CC}">
                <c16:uniqueId val="{00000001-5ADC-402F-9242-094DDABA0ACB}"/>
              </c:ext>
            </c:extLst>
          </c:dPt>
          <c:dPt>
            <c:idx val="1"/>
            <c:invertIfNegative val="0"/>
            <c:bubble3D val="0"/>
            <c:spPr>
              <a:solidFill>
                <a:schemeClr val="tx2"/>
              </a:solidFill>
              <a:ln w="19050">
                <a:noFill/>
              </a:ln>
              <a:effectLst/>
            </c:spPr>
            <c:extLst>
              <c:ext xmlns:c16="http://schemas.microsoft.com/office/drawing/2014/chart" uri="{C3380CC4-5D6E-409C-BE32-E72D297353CC}">
                <c16:uniqueId val="{00000003-5ADC-402F-9242-094DDABA0ACB}"/>
              </c:ext>
            </c:extLst>
          </c:dPt>
          <c:dPt>
            <c:idx val="2"/>
            <c:invertIfNegative val="0"/>
            <c:bubble3D val="0"/>
            <c:spPr>
              <a:solidFill>
                <a:schemeClr val="tx2"/>
              </a:solidFill>
              <a:ln w="19050">
                <a:noFill/>
              </a:ln>
              <a:effectLst/>
            </c:spPr>
            <c:extLst>
              <c:ext xmlns:c16="http://schemas.microsoft.com/office/drawing/2014/chart" uri="{C3380CC4-5D6E-409C-BE32-E72D297353CC}">
                <c16:uniqueId val="{00000005-5ADC-402F-9242-094DDABA0ACB}"/>
              </c:ext>
            </c:extLst>
          </c:dPt>
          <c:dPt>
            <c:idx val="3"/>
            <c:invertIfNegative val="0"/>
            <c:bubble3D val="0"/>
            <c:spPr>
              <a:solidFill>
                <a:schemeClr val="tx2"/>
              </a:solidFill>
              <a:ln w="19050">
                <a:noFill/>
              </a:ln>
              <a:effectLst/>
            </c:spPr>
            <c:extLst>
              <c:ext xmlns:c16="http://schemas.microsoft.com/office/drawing/2014/chart" uri="{C3380CC4-5D6E-409C-BE32-E72D297353CC}">
                <c16:uniqueId val="{00000007-5ADC-402F-9242-094DDABA0ACB}"/>
              </c:ext>
            </c:extLst>
          </c:dPt>
          <c:dPt>
            <c:idx val="4"/>
            <c:invertIfNegative val="0"/>
            <c:bubble3D val="0"/>
            <c:spPr>
              <a:solidFill>
                <a:schemeClr val="tx2"/>
              </a:solidFill>
              <a:ln w="19050">
                <a:noFill/>
              </a:ln>
              <a:effectLst/>
            </c:spPr>
            <c:extLst>
              <c:ext xmlns:c16="http://schemas.microsoft.com/office/drawing/2014/chart" uri="{C3380CC4-5D6E-409C-BE32-E72D297353CC}">
                <c16:uniqueId val="{00000009-5ADC-402F-9242-094DDABA0ACB}"/>
              </c:ext>
            </c:extLst>
          </c:dPt>
          <c:dPt>
            <c:idx val="5"/>
            <c:invertIfNegative val="0"/>
            <c:bubble3D val="0"/>
            <c:spPr>
              <a:solidFill>
                <a:schemeClr val="bg2"/>
              </a:solidFill>
              <a:ln w="19050">
                <a:noFill/>
              </a:ln>
              <a:effectLst/>
            </c:spPr>
            <c:extLst>
              <c:ext xmlns:c16="http://schemas.microsoft.com/office/drawing/2014/chart" uri="{C3380CC4-5D6E-409C-BE32-E72D297353CC}">
                <c16:uniqueId val="{0000000B-5ADC-402F-9242-094DDABA0ACB}"/>
              </c:ext>
            </c:extLst>
          </c:dPt>
          <c:dPt>
            <c:idx val="6"/>
            <c:invertIfNegative val="0"/>
            <c:bubble3D val="0"/>
            <c:spPr>
              <a:solidFill>
                <a:schemeClr val="bg2"/>
              </a:solidFill>
              <a:ln w="19050">
                <a:noFill/>
              </a:ln>
              <a:effectLst/>
            </c:spPr>
            <c:extLst>
              <c:ext xmlns:c16="http://schemas.microsoft.com/office/drawing/2014/chart" uri="{C3380CC4-5D6E-409C-BE32-E72D297353CC}">
                <c16:uniqueId val="{0000000D-5ADC-402F-9242-094DDABA0ACB}"/>
              </c:ext>
            </c:extLst>
          </c:dPt>
          <c:dPt>
            <c:idx val="7"/>
            <c:invertIfNegative val="0"/>
            <c:bubble3D val="0"/>
            <c:spPr>
              <a:solidFill>
                <a:schemeClr val="accent3"/>
              </a:solidFill>
              <a:ln w="19050">
                <a:noFill/>
              </a:ln>
              <a:effectLst/>
            </c:spPr>
            <c:extLst>
              <c:ext xmlns:c16="http://schemas.microsoft.com/office/drawing/2014/chart" uri="{C3380CC4-5D6E-409C-BE32-E72D297353CC}">
                <c16:uniqueId val="{0000000F-5ADC-402F-9242-094DDABA0ACB}"/>
              </c:ext>
            </c:extLst>
          </c:dPt>
          <c:dPt>
            <c:idx val="8"/>
            <c:invertIfNegative val="0"/>
            <c:bubble3D val="0"/>
            <c:spPr>
              <a:solidFill>
                <a:schemeClr val="accent3"/>
              </a:solidFill>
              <a:ln w="19050">
                <a:noFill/>
              </a:ln>
              <a:effectLst/>
            </c:spPr>
            <c:extLst>
              <c:ext xmlns:c16="http://schemas.microsoft.com/office/drawing/2014/chart" uri="{C3380CC4-5D6E-409C-BE32-E72D297353CC}">
                <c16:uniqueId val="{00000011-5ADC-402F-9242-094DDABA0ACB}"/>
              </c:ext>
            </c:extLst>
          </c:dPt>
          <c:dPt>
            <c:idx val="9"/>
            <c:invertIfNegative val="0"/>
            <c:bubble3D val="0"/>
            <c:spPr>
              <a:solidFill>
                <a:schemeClr val="accent4"/>
              </a:solidFill>
              <a:ln w="19050">
                <a:noFill/>
              </a:ln>
              <a:effectLst/>
            </c:spPr>
            <c:extLst>
              <c:ext xmlns:c16="http://schemas.microsoft.com/office/drawing/2014/chart" uri="{C3380CC4-5D6E-409C-BE32-E72D297353CC}">
                <c16:uniqueId val="{00000013-5ADC-402F-9242-094DDABA0ACB}"/>
              </c:ext>
            </c:extLst>
          </c:dPt>
          <c:dPt>
            <c:idx val="10"/>
            <c:invertIfNegative val="0"/>
            <c:bubble3D val="0"/>
            <c:spPr>
              <a:solidFill>
                <a:schemeClr val="accent4"/>
              </a:solidFill>
              <a:ln w="19050">
                <a:noFill/>
              </a:ln>
              <a:effectLst/>
            </c:spPr>
            <c:extLst>
              <c:ext xmlns:c16="http://schemas.microsoft.com/office/drawing/2014/chart" uri="{C3380CC4-5D6E-409C-BE32-E72D297353CC}">
                <c16:uniqueId val="{00000015-5ADC-402F-9242-094DDABA0ACB}"/>
              </c:ext>
            </c:extLst>
          </c:dPt>
          <c:dLbls>
            <c:dLbl>
              <c:idx val="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1-5ADC-402F-9242-094DDABA0ACB}"/>
                </c:ext>
              </c:extLst>
            </c:dLbl>
            <c:dLbl>
              <c:idx val="1"/>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DC-402F-9242-094DDABA0ACB}"/>
                </c:ext>
              </c:extLst>
            </c:dLbl>
            <c:dLbl>
              <c:idx val="2"/>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DC-402F-9242-094DDABA0ACB}"/>
                </c:ext>
              </c:extLst>
            </c:dLbl>
            <c:dLbl>
              <c:idx val="3"/>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7-5ADC-402F-9242-094DDABA0ACB}"/>
                </c:ext>
              </c:extLst>
            </c:dLbl>
            <c:dLbl>
              <c:idx val="4"/>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9-5ADC-402F-9242-094DDABA0ACB}"/>
                </c:ext>
              </c:extLst>
            </c:dLbl>
            <c:dLbl>
              <c:idx val="5"/>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B-5ADC-402F-9242-094DDABA0ACB}"/>
                </c:ext>
              </c:extLst>
            </c:dLbl>
            <c:dLbl>
              <c:idx val="6"/>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D-5ADC-402F-9242-094DDABA0ACB}"/>
                </c:ext>
              </c:extLst>
            </c:dLbl>
            <c:dLbl>
              <c:idx val="7"/>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F-5ADC-402F-9242-094DDABA0ACB}"/>
                </c:ext>
              </c:extLst>
            </c:dLbl>
            <c:dLbl>
              <c:idx val="8"/>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1-5ADC-402F-9242-094DDABA0ACB}"/>
                </c:ext>
              </c:extLst>
            </c:dLbl>
            <c:dLbl>
              <c:idx val="9"/>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3-5ADC-402F-9242-094DDABA0ACB}"/>
                </c:ext>
              </c:extLst>
            </c:dLbl>
            <c:dLbl>
              <c:idx val="1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5-5ADC-402F-9242-094DDABA0ACB}"/>
                </c:ext>
              </c:extLst>
            </c:dLbl>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Feuil1!$B$2:$B$12</c:f>
              <c:numCache>
                <c:formatCode>###0%</c:formatCode>
                <c:ptCount val="11"/>
                <c:pt idx="0">
                  <c:v>5.0289782872998547E-2</c:v>
                </c:pt>
                <c:pt idx="1">
                  <c:v>1.8828337908638845E-2</c:v>
                </c:pt>
                <c:pt idx="2">
                  <c:v>3.2037355431834579E-2</c:v>
                </c:pt>
                <c:pt idx="3">
                  <c:v>5.1713038012567845E-2</c:v>
                </c:pt>
                <c:pt idx="4">
                  <c:v>5.6966220457563777E-2</c:v>
                </c:pt>
                <c:pt idx="5">
                  <c:v>0.1728175292131599</c:v>
                </c:pt>
                <c:pt idx="6">
                  <c:v>0.15216822687867107</c:v>
                </c:pt>
                <c:pt idx="7">
                  <c:v>0.1872034357036951</c:v>
                </c:pt>
                <c:pt idx="8">
                  <c:v>0.13656718038677887</c:v>
                </c:pt>
                <c:pt idx="9">
                  <c:v>5.4211188047268169E-2</c:v>
                </c:pt>
                <c:pt idx="10">
                  <c:v>8.7197705086823174E-2</c:v>
                </c:pt>
              </c:numCache>
            </c:numRef>
          </c:val>
          <c:extLst>
            <c:ext xmlns:c16="http://schemas.microsoft.com/office/drawing/2014/chart" uri="{C3380CC4-5D6E-409C-BE32-E72D297353CC}">
              <c16:uniqueId val="{00000016-5ADC-402F-9242-094DDABA0ACB}"/>
            </c:ext>
          </c:extLst>
        </c:ser>
        <c:dLbls>
          <c:showLegendKey val="0"/>
          <c:showVal val="0"/>
          <c:showCatName val="0"/>
          <c:showSerName val="0"/>
          <c:showPercent val="0"/>
          <c:showBubbleSize val="0"/>
        </c:dLbls>
        <c:gapWidth val="50"/>
        <c:axId val="547175032"/>
        <c:axId val="519732560"/>
      </c:barChart>
      <c:catAx>
        <c:axId val="547175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519732560"/>
        <c:crosses val="autoZero"/>
        <c:auto val="1"/>
        <c:lblAlgn val="ctr"/>
        <c:lblOffset val="100"/>
        <c:noMultiLvlLbl val="0"/>
      </c:catAx>
      <c:valAx>
        <c:axId val="519732560"/>
        <c:scaling>
          <c:orientation val="minMax"/>
        </c:scaling>
        <c:delete val="1"/>
        <c:axPos val="l"/>
        <c:numFmt formatCode="###0%" sourceLinked="1"/>
        <c:majorTickMark val="out"/>
        <c:minorTickMark val="none"/>
        <c:tickLblPos val="nextTo"/>
        <c:crossAx val="547175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4740267146883982E-2"/>
          <c:y val="0.31040841230539473"/>
          <c:w val="0.94605147431277548"/>
          <c:h val="0.46786128553808348"/>
        </c:manualLayout>
      </c:layout>
      <c:barChart>
        <c:barDir val="col"/>
        <c:grouping val="clustered"/>
        <c:varyColors val="0"/>
        <c:ser>
          <c:idx val="0"/>
          <c:order val="0"/>
          <c:tx>
            <c:strRef>
              <c:f>Feuil1!$B$1</c:f>
              <c:strCache>
                <c:ptCount val="1"/>
              </c:strCache>
            </c:strRef>
          </c:tx>
          <c:spPr>
            <a:solidFill>
              <a:schemeClr val="accent4">
                <a:lumMod val="25000"/>
              </a:schemeClr>
            </a:solidFill>
            <a:ln w="19050">
              <a:noFill/>
            </a:ln>
            <a:effectLst/>
          </c:spPr>
          <c:invertIfNegative val="0"/>
          <c:dPt>
            <c:idx val="0"/>
            <c:invertIfNegative val="0"/>
            <c:bubble3D val="0"/>
            <c:spPr>
              <a:solidFill>
                <a:schemeClr val="tx2"/>
              </a:solidFill>
              <a:ln w="19050">
                <a:noFill/>
              </a:ln>
              <a:effectLst/>
            </c:spPr>
            <c:extLst>
              <c:ext xmlns:c16="http://schemas.microsoft.com/office/drawing/2014/chart" uri="{C3380CC4-5D6E-409C-BE32-E72D297353CC}">
                <c16:uniqueId val="{00000001-7657-48C8-A35C-ADC131F19DB6}"/>
              </c:ext>
            </c:extLst>
          </c:dPt>
          <c:dPt>
            <c:idx val="1"/>
            <c:invertIfNegative val="0"/>
            <c:bubble3D val="0"/>
            <c:spPr>
              <a:solidFill>
                <a:schemeClr val="tx2"/>
              </a:solidFill>
              <a:ln w="19050">
                <a:noFill/>
              </a:ln>
              <a:effectLst/>
            </c:spPr>
            <c:extLst>
              <c:ext xmlns:c16="http://schemas.microsoft.com/office/drawing/2014/chart" uri="{C3380CC4-5D6E-409C-BE32-E72D297353CC}">
                <c16:uniqueId val="{00000003-7657-48C8-A35C-ADC131F19DB6}"/>
              </c:ext>
            </c:extLst>
          </c:dPt>
          <c:dPt>
            <c:idx val="2"/>
            <c:invertIfNegative val="0"/>
            <c:bubble3D val="0"/>
            <c:spPr>
              <a:solidFill>
                <a:schemeClr val="tx2"/>
              </a:solidFill>
              <a:ln w="19050">
                <a:noFill/>
              </a:ln>
              <a:effectLst/>
            </c:spPr>
            <c:extLst>
              <c:ext xmlns:c16="http://schemas.microsoft.com/office/drawing/2014/chart" uri="{C3380CC4-5D6E-409C-BE32-E72D297353CC}">
                <c16:uniqueId val="{00000005-7657-48C8-A35C-ADC131F19DB6}"/>
              </c:ext>
            </c:extLst>
          </c:dPt>
          <c:dPt>
            <c:idx val="3"/>
            <c:invertIfNegative val="0"/>
            <c:bubble3D val="0"/>
            <c:spPr>
              <a:solidFill>
                <a:schemeClr val="tx2"/>
              </a:solidFill>
              <a:ln w="19050">
                <a:noFill/>
              </a:ln>
              <a:effectLst/>
            </c:spPr>
            <c:extLst>
              <c:ext xmlns:c16="http://schemas.microsoft.com/office/drawing/2014/chart" uri="{C3380CC4-5D6E-409C-BE32-E72D297353CC}">
                <c16:uniqueId val="{00000007-7657-48C8-A35C-ADC131F19DB6}"/>
              </c:ext>
            </c:extLst>
          </c:dPt>
          <c:dPt>
            <c:idx val="4"/>
            <c:invertIfNegative val="0"/>
            <c:bubble3D val="0"/>
            <c:spPr>
              <a:solidFill>
                <a:schemeClr val="tx2"/>
              </a:solidFill>
              <a:ln w="19050">
                <a:noFill/>
              </a:ln>
              <a:effectLst/>
            </c:spPr>
            <c:extLst>
              <c:ext xmlns:c16="http://schemas.microsoft.com/office/drawing/2014/chart" uri="{C3380CC4-5D6E-409C-BE32-E72D297353CC}">
                <c16:uniqueId val="{00000009-7657-48C8-A35C-ADC131F19DB6}"/>
              </c:ext>
            </c:extLst>
          </c:dPt>
          <c:dPt>
            <c:idx val="5"/>
            <c:invertIfNegative val="0"/>
            <c:bubble3D val="0"/>
            <c:spPr>
              <a:solidFill>
                <a:schemeClr val="bg2"/>
              </a:solidFill>
              <a:ln w="19050">
                <a:noFill/>
              </a:ln>
              <a:effectLst/>
            </c:spPr>
            <c:extLst>
              <c:ext xmlns:c16="http://schemas.microsoft.com/office/drawing/2014/chart" uri="{C3380CC4-5D6E-409C-BE32-E72D297353CC}">
                <c16:uniqueId val="{0000000B-7657-48C8-A35C-ADC131F19DB6}"/>
              </c:ext>
            </c:extLst>
          </c:dPt>
          <c:dPt>
            <c:idx val="6"/>
            <c:invertIfNegative val="0"/>
            <c:bubble3D val="0"/>
            <c:spPr>
              <a:solidFill>
                <a:schemeClr val="bg2"/>
              </a:solidFill>
              <a:ln w="19050">
                <a:noFill/>
              </a:ln>
              <a:effectLst/>
            </c:spPr>
            <c:extLst>
              <c:ext xmlns:c16="http://schemas.microsoft.com/office/drawing/2014/chart" uri="{C3380CC4-5D6E-409C-BE32-E72D297353CC}">
                <c16:uniqueId val="{0000000D-7657-48C8-A35C-ADC131F19DB6}"/>
              </c:ext>
            </c:extLst>
          </c:dPt>
          <c:dPt>
            <c:idx val="7"/>
            <c:invertIfNegative val="0"/>
            <c:bubble3D val="0"/>
            <c:spPr>
              <a:solidFill>
                <a:schemeClr val="accent3"/>
              </a:solidFill>
              <a:ln w="19050">
                <a:noFill/>
              </a:ln>
              <a:effectLst/>
            </c:spPr>
            <c:extLst>
              <c:ext xmlns:c16="http://schemas.microsoft.com/office/drawing/2014/chart" uri="{C3380CC4-5D6E-409C-BE32-E72D297353CC}">
                <c16:uniqueId val="{0000000F-7657-48C8-A35C-ADC131F19DB6}"/>
              </c:ext>
            </c:extLst>
          </c:dPt>
          <c:dPt>
            <c:idx val="8"/>
            <c:invertIfNegative val="0"/>
            <c:bubble3D val="0"/>
            <c:spPr>
              <a:solidFill>
                <a:schemeClr val="accent3"/>
              </a:solidFill>
              <a:ln w="19050">
                <a:noFill/>
              </a:ln>
              <a:effectLst/>
            </c:spPr>
            <c:extLst>
              <c:ext xmlns:c16="http://schemas.microsoft.com/office/drawing/2014/chart" uri="{C3380CC4-5D6E-409C-BE32-E72D297353CC}">
                <c16:uniqueId val="{00000011-7657-48C8-A35C-ADC131F19DB6}"/>
              </c:ext>
            </c:extLst>
          </c:dPt>
          <c:dPt>
            <c:idx val="9"/>
            <c:invertIfNegative val="0"/>
            <c:bubble3D val="0"/>
            <c:spPr>
              <a:solidFill>
                <a:schemeClr val="accent4"/>
              </a:solidFill>
              <a:ln w="19050">
                <a:noFill/>
              </a:ln>
              <a:effectLst/>
            </c:spPr>
            <c:extLst>
              <c:ext xmlns:c16="http://schemas.microsoft.com/office/drawing/2014/chart" uri="{C3380CC4-5D6E-409C-BE32-E72D297353CC}">
                <c16:uniqueId val="{00000013-7657-48C8-A35C-ADC131F19DB6}"/>
              </c:ext>
            </c:extLst>
          </c:dPt>
          <c:dPt>
            <c:idx val="10"/>
            <c:invertIfNegative val="0"/>
            <c:bubble3D val="0"/>
            <c:spPr>
              <a:solidFill>
                <a:schemeClr val="accent4"/>
              </a:solidFill>
              <a:ln w="19050">
                <a:noFill/>
              </a:ln>
              <a:effectLst/>
            </c:spPr>
            <c:extLst>
              <c:ext xmlns:c16="http://schemas.microsoft.com/office/drawing/2014/chart" uri="{C3380CC4-5D6E-409C-BE32-E72D297353CC}">
                <c16:uniqueId val="{00000015-7657-48C8-A35C-ADC131F19DB6}"/>
              </c:ext>
            </c:extLst>
          </c:dPt>
          <c:dLbls>
            <c:dLbl>
              <c:idx val="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1-7657-48C8-A35C-ADC131F19DB6}"/>
                </c:ext>
              </c:extLst>
            </c:dLbl>
            <c:dLbl>
              <c:idx val="1"/>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57-48C8-A35C-ADC131F19DB6}"/>
                </c:ext>
              </c:extLst>
            </c:dLbl>
            <c:dLbl>
              <c:idx val="2"/>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57-48C8-A35C-ADC131F19DB6}"/>
                </c:ext>
              </c:extLst>
            </c:dLbl>
            <c:dLbl>
              <c:idx val="3"/>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57-48C8-A35C-ADC131F19DB6}"/>
                </c:ext>
              </c:extLst>
            </c:dLbl>
            <c:dLbl>
              <c:idx val="4"/>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657-48C8-A35C-ADC131F19DB6}"/>
                </c:ext>
              </c:extLst>
            </c:dLbl>
            <c:dLbl>
              <c:idx val="5"/>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B-7657-48C8-A35C-ADC131F19DB6}"/>
                </c:ext>
              </c:extLst>
            </c:dLbl>
            <c:dLbl>
              <c:idx val="6"/>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D-7657-48C8-A35C-ADC131F19DB6}"/>
                </c:ext>
              </c:extLst>
            </c:dLbl>
            <c:dLbl>
              <c:idx val="7"/>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F-7657-48C8-A35C-ADC131F19DB6}"/>
                </c:ext>
              </c:extLst>
            </c:dLbl>
            <c:dLbl>
              <c:idx val="8"/>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1-7657-48C8-A35C-ADC131F19DB6}"/>
                </c:ext>
              </c:extLst>
            </c:dLbl>
            <c:dLbl>
              <c:idx val="9"/>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3-7657-48C8-A35C-ADC131F19DB6}"/>
                </c:ext>
              </c:extLst>
            </c:dLbl>
            <c:dLbl>
              <c:idx val="1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5-7657-48C8-A35C-ADC131F19DB6}"/>
                </c:ext>
              </c:extLst>
            </c:dLbl>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Feuil1!$B$2:$B$12</c:f>
              <c:numCache>
                <c:formatCode>###0%</c:formatCode>
                <c:ptCount val="11"/>
                <c:pt idx="0">
                  <c:v>6.9507905156371938E-2</c:v>
                </c:pt>
                <c:pt idx="1">
                  <c:v>2.188791130592321E-2</c:v>
                </c:pt>
                <c:pt idx="2">
                  <c:v>3.081746427547085E-2</c:v>
                </c:pt>
                <c:pt idx="3">
                  <c:v>4.2620256728997441E-2</c:v>
                </c:pt>
                <c:pt idx="4">
                  <c:v>4.258241798122879E-2</c:v>
                </c:pt>
                <c:pt idx="5">
                  <c:v>0.19440877652931188</c:v>
                </c:pt>
                <c:pt idx="6">
                  <c:v>8.6298955838479116E-2</c:v>
                </c:pt>
                <c:pt idx="7">
                  <c:v>9.8738244477316717E-2</c:v>
                </c:pt>
                <c:pt idx="8">
                  <c:v>0.15077540658175412</c:v>
                </c:pt>
                <c:pt idx="9">
                  <c:v>8.5369961228143165E-2</c:v>
                </c:pt>
                <c:pt idx="10">
                  <c:v>0.17699269989700117</c:v>
                </c:pt>
              </c:numCache>
            </c:numRef>
          </c:val>
          <c:extLst>
            <c:ext xmlns:c16="http://schemas.microsoft.com/office/drawing/2014/chart" uri="{C3380CC4-5D6E-409C-BE32-E72D297353CC}">
              <c16:uniqueId val="{00000016-7657-48C8-A35C-ADC131F19DB6}"/>
            </c:ext>
          </c:extLst>
        </c:ser>
        <c:dLbls>
          <c:showLegendKey val="0"/>
          <c:showVal val="0"/>
          <c:showCatName val="0"/>
          <c:showSerName val="0"/>
          <c:showPercent val="0"/>
          <c:showBubbleSize val="0"/>
        </c:dLbls>
        <c:gapWidth val="50"/>
        <c:axId val="547175032"/>
        <c:axId val="519732560"/>
      </c:barChart>
      <c:catAx>
        <c:axId val="547175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519732560"/>
        <c:crosses val="autoZero"/>
        <c:auto val="1"/>
        <c:lblAlgn val="ctr"/>
        <c:lblOffset val="100"/>
        <c:noMultiLvlLbl val="0"/>
      </c:catAx>
      <c:valAx>
        <c:axId val="519732560"/>
        <c:scaling>
          <c:orientation val="minMax"/>
        </c:scaling>
        <c:delete val="1"/>
        <c:axPos val="l"/>
        <c:numFmt formatCode="###0%" sourceLinked="1"/>
        <c:majorTickMark val="out"/>
        <c:minorTickMark val="none"/>
        <c:tickLblPos val="nextTo"/>
        <c:crossAx val="547175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4740267146883982E-2"/>
          <c:y val="0.31040841230539473"/>
          <c:w val="0.94605147431277548"/>
          <c:h val="0.46786128553808348"/>
        </c:manualLayout>
      </c:layout>
      <c:barChart>
        <c:barDir val="col"/>
        <c:grouping val="clustered"/>
        <c:varyColors val="0"/>
        <c:ser>
          <c:idx val="0"/>
          <c:order val="0"/>
          <c:tx>
            <c:strRef>
              <c:f>Feuil1!$B$1</c:f>
              <c:strCache>
                <c:ptCount val="1"/>
              </c:strCache>
            </c:strRef>
          </c:tx>
          <c:spPr>
            <a:solidFill>
              <a:schemeClr val="accent4">
                <a:lumMod val="25000"/>
              </a:schemeClr>
            </a:solidFill>
            <a:ln w="19050">
              <a:noFill/>
            </a:ln>
            <a:effectLst/>
          </c:spPr>
          <c:invertIfNegative val="0"/>
          <c:dPt>
            <c:idx val="0"/>
            <c:invertIfNegative val="0"/>
            <c:bubble3D val="0"/>
            <c:spPr>
              <a:solidFill>
                <a:schemeClr val="tx2"/>
              </a:solidFill>
              <a:ln w="19050">
                <a:noFill/>
              </a:ln>
              <a:effectLst/>
            </c:spPr>
            <c:extLst>
              <c:ext xmlns:c16="http://schemas.microsoft.com/office/drawing/2014/chart" uri="{C3380CC4-5D6E-409C-BE32-E72D297353CC}">
                <c16:uniqueId val="{00000001-6E6F-4B66-9E61-DCC39D501CFB}"/>
              </c:ext>
            </c:extLst>
          </c:dPt>
          <c:dPt>
            <c:idx val="1"/>
            <c:invertIfNegative val="0"/>
            <c:bubble3D val="0"/>
            <c:spPr>
              <a:solidFill>
                <a:schemeClr val="tx2"/>
              </a:solidFill>
              <a:ln w="19050">
                <a:noFill/>
              </a:ln>
              <a:effectLst/>
            </c:spPr>
            <c:extLst>
              <c:ext xmlns:c16="http://schemas.microsoft.com/office/drawing/2014/chart" uri="{C3380CC4-5D6E-409C-BE32-E72D297353CC}">
                <c16:uniqueId val="{00000003-6E6F-4B66-9E61-DCC39D501CFB}"/>
              </c:ext>
            </c:extLst>
          </c:dPt>
          <c:dPt>
            <c:idx val="2"/>
            <c:invertIfNegative val="0"/>
            <c:bubble3D val="0"/>
            <c:spPr>
              <a:solidFill>
                <a:schemeClr val="tx2"/>
              </a:solidFill>
              <a:ln w="19050">
                <a:noFill/>
              </a:ln>
              <a:effectLst/>
            </c:spPr>
            <c:extLst>
              <c:ext xmlns:c16="http://schemas.microsoft.com/office/drawing/2014/chart" uri="{C3380CC4-5D6E-409C-BE32-E72D297353CC}">
                <c16:uniqueId val="{00000005-6E6F-4B66-9E61-DCC39D501CFB}"/>
              </c:ext>
            </c:extLst>
          </c:dPt>
          <c:dPt>
            <c:idx val="3"/>
            <c:invertIfNegative val="0"/>
            <c:bubble3D val="0"/>
            <c:spPr>
              <a:solidFill>
                <a:schemeClr val="tx2"/>
              </a:solidFill>
              <a:ln w="19050">
                <a:noFill/>
              </a:ln>
              <a:effectLst/>
            </c:spPr>
            <c:extLst>
              <c:ext xmlns:c16="http://schemas.microsoft.com/office/drawing/2014/chart" uri="{C3380CC4-5D6E-409C-BE32-E72D297353CC}">
                <c16:uniqueId val="{00000007-6E6F-4B66-9E61-DCC39D501CFB}"/>
              </c:ext>
            </c:extLst>
          </c:dPt>
          <c:dPt>
            <c:idx val="4"/>
            <c:invertIfNegative val="0"/>
            <c:bubble3D val="0"/>
            <c:spPr>
              <a:solidFill>
                <a:schemeClr val="tx2"/>
              </a:solidFill>
              <a:ln w="19050">
                <a:noFill/>
              </a:ln>
              <a:effectLst/>
            </c:spPr>
            <c:extLst>
              <c:ext xmlns:c16="http://schemas.microsoft.com/office/drawing/2014/chart" uri="{C3380CC4-5D6E-409C-BE32-E72D297353CC}">
                <c16:uniqueId val="{00000009-6E6F-4B66-9E61-DCC39D501CFB}"/>
              </c:ext>
            </c:extLst>
          </c:dPt>
          <c:dPt>
            <c:idx val="5"/>
            <c:invertIfNegative val="0"/>
            <c:bubble3D val="0"/>
            <c:spPr>
              <a:solidFill>
                <a:schemeClr val="bg2"/>
              </a:solidFill>
              <a:ln w="19050">
                <a:noFill/>
              </a:ln>
              <a:effectLst/>
            </c:spPr>
            <c:extLst>
              <c:ext xmlns:c16="http://schemas.microsoft.com/office/drawing/2014/chart" uri="{C3380CC4-5D6E-409C-BE32-E72D297353CC}">
                <c16:uniqueId val="{0000000B-6E6F-4B66-9E61-DCC39D501CFB}"/>
              </c:ext>
            </c:extLst>
          </c:dPt>
          <c:dPt>
            <c:idx val="6"/>
            <c:invertIfNegative val="0"/>
            <c:bubble3D val="0"/>
            <c:spPr>
              <a:solidFill>
                <a:schemeClr val="bg2"/>
              </a:solidFill>
              <a:ln w="19050">
                <a:noFill/>
              </a:ln>
              <a:effectLst/>
            </c:spPr>
            <c:extLst>
              <c:ext xmlns:c16="http://schemas.microsoft.com/office/drawing/2014/chart" uri="{C3380CC4-5D6E-409C-BE32-E72D297353CC}">
                <c16:uniqueId val="{0000000D-6E6F-4B66-9E61-DCC39D501CFB}"/>
              </c:ext>
            </c:extLst>
          </c:dPt>
          <c:dPt>
            <c:idx val="7"/>
            <c:invertIfNegative val="0"/>
            <c:bubble3D val="0"/>
            <c:spPr>
              <a:solidFill>
                <a:schemeClr val="accent3"/>
              </a:solidFill>
              <a:ln w="19050">
                <a:noFill/>
              </a:ln>
              <a:effectLst/>
            </c:spPr>
            <c:extLst>
              <c:ext xmlns:c16="http://schemas.microsoft.com/office/drawing/2014/chart" uri="{C3380CC4-5D6E-409C-BE32-E72D297353CC}">
                <c16:uniqueId val="{0000000F-6E6F-4B66-9E61-DCC39D501CFB}"/>
              </c:ext>
            </c:extLst>
          </c:dPt>
          <c:dPt>
            <c:idx val="8"/>
            <c:invertIfNegative val="0"/>
            <c:bubble3D val="0"/>
            <c:spPr>
              <a:solidFill>
                <a:schemeClr val="accent3"/>
              </a:solidFill>
              <a:ln w="19050">
                <a:noFill/>
              </a:ln>
              <a:effectLst/>
            </c:spPr>
            <c:extLst>
              <c:ext xmlns:c16="http://schemas.microsoft.com/office/drawing/2014/chart" uri="{C3380CC4-5D6E-409C-BE32-E72D297353CC}">
                <c16:uniqueId val="{00000011-6E6F-4B66-9E61-DCC39D501CFB}"/>
              </c:ext>
            </c:extLst>
          </c:dPt>
          <c:dPt>
            <c:idx val="9"/>
            <c:invertIfNegative val="0"/>
            <c:bubble3D val="0"/>
            <c:spPr>
              <a:solidFill>
                <a:schemeClr val="accent4"/>
              </a:solidFill>
              <a:ln w="19050">
                <a:noFill/>
              </a:ln>
              <a:effectLst/>
            </c:spPr>
            <c:extLst>
              <c:ext xmlns:c16="http://schemas.microsoft.com/office/drawing/2014/chart" uri="{C3380CC4-5D6E-409C-BE32-E72D297353CC}">
                <c16:uniqueId val="{00000013-6E6F-4B66-9E61-DCC39D501CFB}"/>
              </c:ext>
            </c:extLst>
          </c:dPt>
          <c:dPt>
            <c:idx val="10"/>
            <c:invertIfNegative val="0"/>
            <c:bubble3D val="0"/>
            <c:spPr>
              <a:solidFill>
                <a:schemeClr val="accent4"/>
              </a:solidFill>
              <a:ln w="19050">
                <a:noFill/>
              </a:ln>
              <a:effectLst/>
            </c:spPr>
            <c:extLst>
              <c:ext xmlns:c16="http://schemas.microsoft.com/office/drawing/2014/chart" uri="{C3380CC4-5D6E-409C-BE32-E72D297353CC}">
                <c16:uniqueId val="{00000015-6E6F-4B66-9E61-DCC39D501CFB}"/>
              </c:ext>
            </c:extLst>
          </c:dPt>
          <c:dLbls>
            <c:dLbl>
              <c:idx val="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1-6E6F-4B66-9E61-DCC39D501CFB}"/>
                </c:ext>
              </c:extLst>
            </c:dLbl>
            <c:dLbl>
              <c:idx val="1"/>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6F-4B66-9E61-DCC39D501CFB}"/>
                </c:ext>
              </c:extLst>
            </c:dLbl>
            <c:dLbl>
              <c:idx val="2"/>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E6F-4B66-9E61-DCC39D501CFB}"/>
                </c:ext>
              </c:extLst>
            </c:dLbl>
            <c:dLbl>
              <c:idx val="3"/>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E6F-4B66-9E61-DCC39D501CFB}"/>
                </c:ext>
              </c:extLst>
            </c:dLbl>
            <c:dLbl>
              <c:idx val="4"/>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E6F-4B66-9E61-DCC39D501CFB}"/>
                </c:ext>
              </c:extLst>
            </c:dLbl>
            <c:dLbl>
              <c:idx val="5"/>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B-6E6F-4B66-9E61-DCC39D501CFB}"/>
                </c:ext>
              </c:extLst>
            </c:dLbl>
            <c:dLbl>
              <c:idx val="6"/>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D-6E6F-4B66-9E61-DCC39D501CFB}"/>
                </c:ext>
              </c:extLst>
            </c:dLbl>
            <c:dLbl>
              <c:idx val="7"/>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F-6E6F-4B66-9E61-DCC39D501CFB}"/>
                </c:ext>
              </c:extLst>
            </c:dLbl>
            <c:dLbl>
              <c:idx val="8"/>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1-6E6F-4B66-9E61-DCC39D501CFB}"/>
                </c:ext>
              </c:extLst>
            </c:dLbl>
            <c:dLbl>
              <c:idx val="9"/>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3-6E6F-4B66-9E61-DCC39D501CFB}"/>
                </c:ext>
              </c:extLst>
            </c:dLbl>
            <c:dLbl>
              <c:idx val="1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5-6E6F-4B66-9E61-DCC39D501CFB}"/>
                </c:ext>
              </c:extLst>
            </c:dLbl>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Feuil1!$B$2:$B$12</c:f>
              <c:numCache>
                <c:formatCode>###0%</c:formatCode>
                <c:ptCount val="11"/>
                <c:pt idx="0">
                  <c:v>8.8610204674942336E-2</c:v>
                </c:pt>
                <c:pt idx="1">
                  <c:v>2.4571768279431506E-2</c:v>
                </c:pt>
                <c:pt idx="2">
                  <c:v>2.5605210954900426E-2</c:v>
                </c:pt>
                <c:pt idx="3">
                  <c:v>3.9986583787330686E-2</c:v>
                </c:pt>
                <c:pt idx="4">
                  <c:v>3.6545704791016112E-2</c:v>
                </c:pt>
                <c:pt idx="5">
                  <c:v>0.22123180330467426</c:v>
                </c:pt>
                <c:pt idx="6">
                  <c:v>9.63682626430344E-2</c:v>
                </c:pt>
                <c:pt idx="7">
                  <c:v>8.6716813522300609E-2</c:v>
                </c:pt>
                <c:pt idx="8">
                  <c:v>0.13967553627780621</c:v>
                </c:pt>
                <c:pt idx="9">
                  <c:v>7.1499248626879841E-2</c:v>
                </c:pt>
                <c:pt idx="10">
                  <c:v>0.16918886313768386</c:v>
                </c:pt>
              </c:numCache>
            </c:numRef>
          </c:val>
          <c:extLst>
            <c:ext xmlns:c16="http://schemas.microsoft.com/office/drawing/2014/chart" uri="{C3380CC4-5D6E-409C-BE32-E72D297353CC}">
              <c16:uniqueId val="{00000016-6E6F-4B66-9E61-DCC39D501CFB}"/>
            </c:ext>
          </c:extLst>
        </c:ser>
        <c:dLbls>
          <c:showLegendKey val="0"/>
          <c:showVal val="0"/>
          <c:showCatName val="0"/>
          <c:showSerName val="0"/>
          <c:showPercent val="0"/>
          <c:showBubbleSize val="0"/>
        </c:dLbls>
        <c:gapWidth val="50"/>
        <c:axId val="547175032"/>
        <c:axId val="519732560"/>
      </c:barChart>
      <c:catAx>
        <c:axId val="547175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519732560"/>
        <c:crosses val="autoZero"/>
        <c:auto val="1"/>
        <c:lblAlgn val="ctr"/>
        <c:lblOffset val="100"/>
        <c:noMultiLvlLbl val="0"/>
      </c:catAx>
      <c:valAx>
        <c:axId val="519732560"/>
        <c:scaling>
          <c:orientation val="minMax"/>
        </c:scaling>
        <c:delete val="1"/>
        <c:axPos val="l"/>
        <c:numFmt formatCode="###0%" sourceLinked="1"/>
        <c:majorTickMark val="out"/>
        <c:minorTickMark val="none"/>
        <c:tickLblPos val="nextTo"/>
        <c:crossAx val="547175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4740267146883982E-2"/>
          <c:y val="0.31040841230539473"/>
          <c:w val="0.94605147431277548"/>
          <c:h val="0.46786128553808348"/>
        </c:manualLayout>
      </c:layout>
      <c:barChart>
        <c:barDir val="col"/>
        <c:grouping val="clustered"/>
        <c:varyColors val="0"/>
        <c:ser>
          <c:idx val="0"/>
          <c:order val="0"/>
          <c:tx>
            <c:strRef>
              <c:f>Feuil1!$B$1</c:f>
              <c:strCache>
                <c:ptCount val="1"/>
              </c:strCache>
            </c:strRef>
          </c:tx>
          <c:spPr>
            <a:solidFill>
              <a:schemeClr val="accent4">
                <a:lumMod val="25000"/>
              </a:schemeClr>
            </a:solidFill>
            <a:ln w="19050">
              <a:noFill/>
            </a:ln>
            <a:effectLst/>
          </c:spPr>
          <c:invertIfNegative val="0"/>
          <c:dPt>
            <c:idx val="0"/>
            <c:invertIfNegative val="0"/>
            <c:bubble3D val="0"/>
            <c:spPr>
              <a:solidFill>
                <a:schemeClr val="tx2"/>
              </a:solidFill>
              <a:ln w="19050">
                <a:noFill/>
              </a:ln>
              <a:effectLst/>
            </c:spPr>
            <c:extLst>
              <c:ext xmlns:c16="http://schemas.microsoft.com/office/drawing/2014/chart" uri="{C3380CC4-5D6E-409C-BE32-E72D297353CC}">
                <c16:uniqueId val="{00000001-AEE1-47F6-841A-B41469ED94B4}"/>
              </c:ext>
            </c:extLst>
          </c:dPt>
          <c:dPt>
            <c:idx val="1"/>
            <c:invertIfNegative val="0"/>
            <c:bubble3D val="0"/>
            <c:spPr>
              <a:solidFill>
                <a:schemeClr val="tx2"/>
              </a:solidFill>
              <a:ln w="19050">
                <a:noFill/>
              </a:ln>
              <a:effectLst/>
            </c:spPr>
            <c:extLst>
              <c:ext xmlns:c16="http://schemas.microsoft.com/office/drawing/2014/chart" uri="{C3380CC4-5D6E-409C-BE32-E72D297353CC}">
                <c16:uniqueId val="{00000003-AEE1-47F6-841A-B41469ED94B4}"/>
              </c:ext>
            </c:extLst>
          </c:dPt>
          <c:dPt>
            <c:idx val="2"/>
            <c:invertIfNegative val="0"/>
            <c:bubble3D val="0"/>
            <c:spPr>
              <a:solidFill>
                <a:schemeClr val="tx2"/>
              </a:solidFill>
              <a:ln w="19050">
                <a:noFill/>
              </a:ln>
              <a:effectLst/>
            </c:spPr>
            <c:extLst>
              <c:ext xmlns:c16="http://schemas.microsoft.com/office/drawing/2014/chart" uri="{C3380CC4-5D6E-409C-BE32-E72D297353CC}">
                <c16:uniqueId val="{00000005-AEE1-47F6-841A-B41469ED94B4}"/>
              </c:ext>
            </c:extLst>
          </c:dPt>
          <c:dPt>
            <c:idx val="3"/>
            <c:invertIfNegative val="0"/>
            <c:bubble3D val="0"/>
            <c:spPr>
              <a:solidFill>
                <a:schemeClr val="tx2"/>
              </a:solidFill>
              <a:ln w="19050">
                <a:noFill/>
              </a:ln>
              <a:effectLst/>
            </c:spPr>
            <c:extLst>
              <c:ext xmlns:c16="http://schemas.microsoft.com/office/drawing/2014/chart" uri="{C3380CC4-5D6E-409C-BE32-E72D297353CC}">
                <c16:uniqueId val="{00000007-AEE1-47F6-841A-B41469ED94B4}"/>
              </c:ext>
            </c:extLst>
          </c:dPt>
          <c:dPt>
            <c:idx val="4"/>
            <c:invertIfNegative val="0"/>
            <c:bubble3D val="0"/>
            <c:spPr>
              <a:solidFill>
                <a:schemeClr val="tx2"/>
              </a:solidFill>
              <a:ln w="19050">
                <a:noFill/>
              </a:ln>
              <a:effectLst/>
            </c:spPr>
            <c:extLst>
              <c:ext xmlns:c16="http://schemas.microsoft.com/office/drawing/2014/chart" uri="{C3380CC4-5D6E-409C-BE32-E72D297353CC}">
                <c16:uniqueId val="{00000009-AEE1-47F6-841A-B41469ED94B4}"/>
              </c:ext>
            </c:extLst>
          </c:dPt>
          <c:dPt>
            <c:idx val="5"/>
            <c:invertIfNegative val="0"/>
            <c:bubble3D val="0"/>
            <c:spPr>
              <a:solidFill>
                <a:schemeClr val="bg2"/>
              </a:solidFill>
              <a:ln w="19050">
                <a:noFill/>
              </a:ln>
              <a:effectLst/>
            </c:spPr>
            <c:extLst>
              <c:ext xmlns:c16="http://schemas.microsoft.com/office/drawing/2014/chart" uri="{C3380CC4-5D6E-409C-BE32-E72D297353CC}">
                <c16:uniqueId val="{0000000B-AEE1-47F6-841A-B41469ED94B4}"/>
              </c:ext>
            </c:extLst>
          </c:dPt>
          <c:dPt>
            <c:idx val="6"/>
            <c:invertIfNegative val="0"/>
            <c:bubble3D val="0"/>
            <c:spPr>
              <a:solidFill>
                <a:schemeClr val="bg2"/>
              </a:solidFill>
              <a:ln w="19050">
                <a:noFill/>
              </a:ln>
              <a:effectLst/>
            </c:spPr>
            <c:extLst>
              <c:ext xmlns:c16="http://schemas.microsoft.com/office/drawing/2014/chart" uri="{C3380CC4-5D6E-409C-BE32-E72D297353CC}">
                <c16:uniqueId val="{0000000D-AEE1-47F6-841A-B41469ED94B4}"/>
              </c:ext>
            </c:extLst>
          </c:dPt>
          <c:dPt>
            <c:idx val="7"/>
            <c:invertIfNegative val="0"/>
            <c:bubble3D val="0"/>
            <c:spPr>
              <a:solidFill>
                <a:schemeClr val="accent3"/>
              </a:solidFill>
              <a:ln w="19050">
                <a:noFill/>
              </a:ln>
              <a:effectLst/>
            </c:spPr>
            <c:extLst>
              <c:ext xmlns:c16="http://schemas.microsoft.com/office/drawing/2014/chart" uri="{C3380CC4-5D6E-409C-BE32-E72D297353CC}">
                <c16:uniqueId val="{0000000F-AEE1-47F6-841A-B41469ED94B4}"/>
              </c:ext>
            </c:extLst>
          </c:dPt>
          <c:dPt>
            <c:idx val="8"/>
            <c:invertIfNegative val="0"/>
            <c:bubble3D val="0"/>
            <c:spPr>
              <a:solidFill>
                <a:schemeClr val="accent3"/>
              </a:solidFill>
              <a:ln w="19050">
                <a:noFill/>
              </a:ln>
              <a:effectLst/>
            </c:spPr>
            <c:extLst>
              <c:ext xmlns:c16="http://schemas.microsoft.com/office/drawing/2014/chart" uri="{C3380CC4-5D6E-409C-BE32-E72D297353CC}">
                <c16:uniqueId val="{00000011-AEE1-47F6-841A-B41469ED94B4}"/>
              </c:ext>
            </c:extLst>
          </c:dPt>
          <c:dPt>
            <c:idx val="9"/>
            <c:invertIfNegative val="0"/>
            <c:bubble3D val="0"/>
            <c:spPr>
              <a:solidFill>
                <a:schemeClr val="accent4"/>
              </a:solidFill>
              <a:ln w="19050">
                <a:noFill/>
              </a:ln>
              <a:effectLst/>
            </c:spPr>
            <c:extLst>
              <c:ext xmlns:c16="http://schemas.microsoft.com/office/drawing/2014/chart" uri="{C3380CC4-5D6E-409C-BE32-E72D297353CC}">
                <c16:uniqueId val="{00000013-AEE1-47F6-841A-B41469ED94B4}"/>
              </c:ext>
            </c:extLst>
          </c:dPt>
          <c:dPt>
            <c:idx val="10"/>
            <c:invertIfNegative val="0"/>
            <c:bubble3D val="0"/>
            <c:spPr>
              <a:solidFill>
                <a:schemeClr val="accent4"/>
              </a:solidFill>
              <a:ln w="19050">
                <a:noFill/>
              </a:ln>
              <a:effectLst/>
            </c:spPr>
            <c:extLst>
              <c:ext xmlns:c16="http://schemas.microsoft.com/office/drawing/2014/chart" uri="{C3380CC4-5D6E-409C-BE32-E72D297353CC}">
                <c16:uniqueId val="{00000015-AEE1-47F6-841A-B41469ED94B4}"/>
              </c:ext>
            </c:extLst>
          </c:dPt>
          <c:dLbls>
            <c:dLbl>
              <c:idx val="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1-AEE1-47F6-841A-B41469ED94B4}"/>
                </c:ext>
              </c:extLst>
            </c:dLbl>
            <c:dLbl>
              <c:idx val="1"/>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E1-47F6-841A-B41469ED94B4}"/>
                </c:ext>
              </c:extLst>
            </c:dLbl>
            <c:dLbl>
              <c:idx val="2"/>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E1-47F6-841A-B41469ED94B4}"/>
                </c:ext>
              </c:extLst>
            </c:dLbl>
            <c:dLbl>
              <c:idx val="3"/>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E1-47F6-841A-B41469ED94B4}"/>
                </c:ext>
              </c:extLst>
            </c:dLbl>
            <c:dLbl>
              <c:idx val="4"/>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tx2"/>
                      </a:solidFill>
                      <a:latin typeface="+mj-lt"/>
                      <a:ea typeface="Segoe UI Black" panose="020B0A02040204020203" pitchFamily="34" charset="0"/>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EE1-47F6-841A-B41469ED94B4}"/>
                </c:ext>
              </c:extLst>
            </c:dLbl>
            <c:dLbl>
              <c:idx val="5"/>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B-AEE1-47F6-841A-B41469ED94B4}"/>
                </c:ext>
              </c:extLst>
            </c:dLbl>
            <c:dLbl>
              <c:idx val="6"/>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D-AEE1-47F6-841A-B41469ED94B4}"/>
                </c:ext>
              </c:extLst>
            </c:dLbl>
            <c:dLbl>
              <c:idx val="7"/>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F-AEE1-47F6-841A-B41469ED94B4}"/>
                </c:ext>
              </c:extLst>
            </c:dLbl>
            <c:dLbl>
              <c:idx val="8"/>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1-AEE1-47F6-841A-B41469ED94B4}"/>
                </c:ext>
              </c:extLst>
            </c:dLbl>
            <c:dLbl>
              <c:idx val="9"/>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3-AEE1-47F6-841A-B41469ED94B4}"/>
                </c:ext>
              </c:extLst>
            </c:dLbl>
            <c:dLbl>
              <c:idx val="10"/>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bg1"/>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15-AEE1-47F6-841A-B41469ED94B4}"/>
                </c:ext>
              </c:extLst>
            </c:dLbl>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0</c:v>
                </c:pt>
                <c:pt idx="1">
                  <c:v>1</c:v>
                </c:pt>
                <c:pt idx="2">
                  <c:v>2</c:v>
                </c:pt>
                <c:pt idx="3">
                  <c:v>3</c:v>
                </c:pt>
                <c:pt idx="4">
                  <c:v>4</c:v>
                </c:pt>
                <c:pt idx="5">
                  <c:v>5</c:v>
                </c:pt>
                <c:pt idx="6">
                  <c:v>6</c:v>
                </c:pt>
                <c:pt idx="7">
                  <c:v>7</c:v>
                </c:pt>
                <c:pt idx="8">
                  <c:v>8</c:v>
                </c:pt>
                <c:pt idx="9">
                  <c:v>9</c:v>
                </c:pt>
                <c:pt idx="10">
                  <c:v>10</c:v>
                </c:pt>
              </c:strCache>
            </c:strRef>
          </c:cat>
          <c:val>
            <c:numRef>
              <c:f>Feuil1!$B$2:$B$12</c:f>
              <c:numCache>
                <c:formatCode>###0%</c:formatCode>
                <c:ptCount val="11"/>
                <c:pt idx="0">
                  <c:v>4.9933943921294022E-2</c:v>
                </c:pt>
                <c:pt idx="1">
                  <c:v>1.9137786258995058E-2</c:v>
                </c:pt>
                <c:pt idx="2">
                  <c:v>3.6158415208894949E-2</c:v>
                </c:pt>
                <c:pt idx="3">
                  <c:v>4.5318958632186955E-2</c:v>
                </c:pt>
                <c:pt idx="4">
                  <c:v>4.8768185818113492E-2</c:v>
                </c:pt>
                <c:pt idx="5">
                  <c:v>0.1669234527965337</c:v>
                </c:pt>
                <c:pt idx="6">
                  <c:v>7.5981024174552436E-2</c:v>
                </c:pt>
                <c:pt idx="7">
                  <c:v>0.11105650088801236</c:v>
                </c:pt>
                <c:pt idx="8">
                  <c:v>0.16214934775740494</c:v>
                </c:pt>
                <c:pt idx="9">
                  <c:v>9.9583160560302128E-2</c:v>
                </c:pt>
                <c:pt idx="10">
                  <c:v>0.18498922398370957</c:v>
                </c:pt>
              </c:numCache>
            </c:numRef>
          </c:val>
          <c:extLst>
            <c:ext xmlns:c16="http://schemas.microsoft.com/office/drawing/2014/chart" uri="{C3380CC4-5D6E-409C-BE32-E72D297353CC}">
              <c16:uniqueId val="{00000016-AEE1-47F6-841A-B41469ED94B4}"/>
            </c:ext>
          </c:extLst>
        </c:ser>
        <c:dLbls>
          <c:showLegendKey val="0"/>
          <c:showVal val="0"/>
          <c:showCatName val="0"/>
          <c:showSerName val="0"/>
          <c:showPercent val="0"/>
          <c:showBubbleSize val="0"/>
        </c:dLbls>
        <c:gapWidth val="50"/>
        <c:axId val="547175032"/>
        <c:axId val="519732560"/>
      </c:barChart>
      <c:catAx>
        <c:axId val="547175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prstClr val="black">
                    <a:lumMod val="85000"/>
                    <a:lumOff val="15000"/>
                  </a:prstClr>
                </a:solidFill>
                <a:latin typeface="+mj-lt"/>
                <a:ea typeface="Segoe UI Black" panose="020B0A02040204020203" pitchFamily="34" charset="0"/>
                <a:cs typeface="+mn-cs"/>
              </a:defRPr>
            </a:pPr>
            <a:endParaRPr lang="fr-FR"/>
          </a:p>
        </c:txPr>
        <c:crossAx val="519732560"/>
        <c:crosses val="autoZero"/>
        <c:auto val="1"/>
        <c:lblAlgn val="ctr"/>
        <c:lblOffset val="100"/>
        <c:noMultiLvlLbl val="0"/>
      </c:catAx>
      <c:valAx>
        <c:axId val="519732560"/>
        <c:scaling>
          <c:orientation val="minMax"/>
        </c:scaling>
        <c:delete val="1"/>
        <c:axPos val="l"/>
        <c:numFmt formatCode="###0%" sourceLinked="1"/>
        <c:majorTickMark val="out"/>
        <c:minorTickMark val="none"/>
        <c:tickLblPos val="nextTo"/>
        <c:crossAx val="547175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4527614823415183"/>
          <c:y val="0.16379677062852138"/>
          <c:w val="0.60044439012632356"/>
          <c:h val="0.76335503097923185"/>
        </c:manualLayout>
      </c:layout>
      <c:doughnutChart>
        <c:varyColors val="1"/>
        <c:ser>
          <c:idx val="0"/>
          <c:order val="0"/>
          <c:tx>
            <c:strRef>
              <c:f>Feuil1!$B$1</c:f>
              <c:strCache>
                <c:ptCount val="1"/>
                <c:pt idx="0">
                  <c:v>Métropole</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287A-4B87-833D-CB019DA9F14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287A-4B87-833D-CB019DA9F14D}"/>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287A-4B87-833D-CB019DA9F14D}"/>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287A-4B87-833D-CB019DA9F14D}"/>
              </c:ext>
            </c:extLst>
          </c:dPt>
          <c:dLbls>
            <c:spPr>
              <a:noFill/>
              <a:ln>
                <a:noFill/>
              </a:ln>
              <a:effectLst/>
            </c:spPr>
            <c:txPr>
              <a:bodyPr rot="0" spcFirstLastPara="1" vertOverflow="ellipsis" vert="horz" wrap="square" lIns="38100" tIns="19050" rIns="38100" bIns="19050" anchor="ctr" anchorCtr="0">
                <a:spAutoFit/>
              </a:bodyPr>
              <a:lstStyle/>
              <a:p>
                <a:pPr algn="ctr">
                  <a:defRPr lang="en-US" sz="105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Restrictions très importantes</c:v>
                </c:pt>
                <c:pt idx="1">
                  <c:v>Restrictions plutôt importantes</c:v>
                </c:pt>
                <c:pt idx="2">
                  <c:v>Restrictions assez faibles</c:v>
                </c:pt>
                <c:pt idx="3">
                  <c:v>Restrictions très faibles</c:v>
                </c:pt>
              </c:strCache>
            </c:strRef>
          </c:cat>
          <c:val>
            <c:numRef>
              <c:f>Feuil1!$B$2:$B$5</c:f>
              <c:numCache>
                <c:formatCode>###0%</c:formatCode>
                <c:ptCount val="4"/>
                <c:pt idx="0">
                  <c:v>0.14140889313409202</c:v>
                </c:pt>
                <c:pt idx="1">
                  <c:v>0.32377061609047664</c:v>
                </c:pt>
                <c:pt idx="2">
                  <c:v>0.32498575609183256</c:v>
                </c:pt>
                <c:pt idx="3">
                  <c:v>0.20983473468360486</c:v>
                </c:pt>
              </c:numCache>
            </c:numRef>
          </c:val>
          <c:extLst>
            <c:ext xmlns:c16="http://schemas.microsoft.com/office/drawing/2014/chart" uri="{C3380CC4-5D6E-409C-BE32-E72D297353CC}">
              <c16:uniqueId val="{00000008-287A-4B87-833D-CB019DA9F14D}"/>
            </c:ext>
          </c:extLst>
        </c:ser>
        <c:ser>
          <c:idx val="1"/>
          <c:order val="1"/>
          <c:tx>
            <c:strRef>
              <c:f>Feuil1!$C$1</c:f>
              <c:strCache>
                <c:ptCount val="1"/>
                <c:pt idx="0">
                  <c:v>Antilles</c:v>
                </c:pt>
              </c:strCache>
            </c:strRef>
          </c:tx>
          <c:dPt>
            <c:idx val="0"/>
            <c:bubble3D val="0"/>
            <c:spPr>
              <a:solidFill>
                <a:srgbClr val="CE6149"/>
              </a:solidFill>
              <a:ln w="19050">
                <a:solidFill>
                  <a:schemeClr val="lt1"/>
                </a:solidFill>
              </a:ln>
              <a:effectLst/>
            </c:spPr>
            <c:extLst>
              <c:ext xmlns:c16="http://schemas.microsoft.com/office/drawing/2014/chart" uri="{C3380CC4-5D6E-409C-BE32-E72D297353CC}">
                <c16:uniqueId val="{00000001-A9B8-467C-8588-E641F40DA8C2}"/>
              </c:ext>
            </c:extLst>
          </c:dPt>
          <c:dPt>
            <c:idx val="1"/>
            <c:bubble3D val="0"/>
            <c:spPr>
              <a:solidFill>
                <a:srgbClr val="C08C65"/>
              </a:solidFill>
              <a:ln w="19050">
                <a:solidFill>
                  <a:schemeClr val="lt1"/>
                </a:solidFill>
              </a:ln>
              <a:effectLst/>
            </c:spPr>
            <c:extLst>
              <c:ext xmlns:c16="http://schemas.microsoft.com/office/drawing/2014/chart" uri="{C3380CC4-5D6E-409C-BE32-E72D297353CC}">
                <c16:uniqueId val="{00000002-A9B8-467C-8588-E641F40DA8C2}"/>
              </c:ext>
            </c:extLst>
          </c:dPt>
          <c:dPt>
            <c:idx val="2"/>
            <c:bubble3D val="0"/>
            <c:spPr>
              <a:solidFill>
                <a:srgbClr val="99C221"/>
              </a:solidFill>
              <a:ln w="19050">
                <a:solidFill>
                  <a:schemeClr val="lt1"/>
                </a:solidFill>
              </a:ln>
              <a:effectLst/>
            </c:spPr>
            <c:extLst>
              <c:ext xmlns:c16="http://schemas.microsoft.com/office/drawing/2014/chart" uri="{C3380CC4-5D6E-409C-BE32-E72D297353CC}">
                <c16:uniqueId val="{00000003-A9B8-467C-8588-E641F40DA8C2}"/>
              </c:ext>
            </c:extLst>
          </c:dPt>
          <c:dPt>
            <c:idx val="3"/>
            <c:bubble3D val="0"/>
            <c:spPr>
              <a:solidFill>
                <a:srgbClr val="46714B"/>
              </a:solidFill>
              <a:ln w="19050">
                <a:solidFill>
                  <a:schemeClr val="lt1"/>
                </a:solidFill>
              </a:ln>
              <a:effectLst/>
            </c:spPr>
            <c:extLst>
              <c:ext xmlns:c16="http://schemas.microsoft.com/office/drawing/2014/chart" uri="{C3380CC4-5D6E-409C-BE32-E72D297353CC}">
                <c16:uniqueId val="{00000004-A9B8-467C-8588-E641F40DA8C2}"/>
              </c:ext>
            </c:extLst>
          </c:dPt>
          <c:dLbls>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Restrictions très importantes</c:v>
                </c:pt>
                <c:pt idx="1">
                  <c:v>Restrictions plutôt importantes</c:v>
                </c:pt>
                <c:pt idx="2">
                  <c:v>Restrictions assez faibles</c:v>
                </c:pt>
                <c:pt idx="3">
                  <c:v>Restrictions très faibles</c:v>
                </c:pt>
              </c:strCache>
            </c:strRef>
          </c:cat>
          <c:val>
            <c:numRef>
              <c:f>Feuil1!$C$2:$C$5</c:f>
              <c:numCache>
                <c:formatCode>###0%</c:formatCode>
                <c:ptCount val="4"/>
                <c:pt idx="0">
                  <c:v>0.26236266112514467</c:v>
                </c:pt>
                <c:pt idx="1">
                  <c:v>0.24951365105907114</c:v>
                </c:pt>
                <c:pt idx="2">
                  <c:v>0.28070773236779123</c:v>
                </c:pt>
                <c:pt idx="3">
                  <c:v>0.20741595544799263</c:v>
                </c:pt>
              </c:numCache>
            </c:numRef>
          </c:val>
          <c:extLst>
            <c:ext xmlns:c16="http://schemas.microsoft.com/office/drawing/2014/chart" uri="{C3380CC4-5D6E-409C-BE32-E72D297353CC}">
              <c16:uniqueId val="{00000000-A9B8-467C-8588-E641F40DA8C2}"/>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4527614823415183"/>
          <c:y val="0.16379677062852138"/>
          <c:w val="0.60044439012632356"/>
          <c:h val="0.76335503097923185"/>
        </c:manualLayout>
      </c:layout>
      <c:doughnutChart>
        <c:varyColors val="1"/>
        <c:ser>
          <c:idx val="0"/>
          <c:order val="0"/>
          <c:tx>
            <c:strRef>
              <c:f>Feuil1!$B$1</c:f>
              <c:strCache>
                <c:ptCount val="1"/>
                <c:pt idx="0">
                  <c:v>Guadeloupe</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7795-4EA1-85A7-41701B61350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795-4EA1-85A7-41701B613503}"/>
              </c:ext>
            </c:extLst>
          </c:dPt>
          <c:dPt>
            <c:idx val="2"/>
            <c:bubble3D val="0"/>
            <c:spPr>
              <a:solidFill>
                <a:schemeClr val="bg2"/>
              </a:solidFill>
              <a:ln w="19050">
                <a:solidFill>
                  <a:schemeClr val="lt1"/>
                </a:solidFill>
              </a:ln>
              <a:effectLst/>
            </c:spPr>
            <c:extLst>
              <c:ext xmlns:c16="http://schemas.microsoft.com/office/drawing/2014/chart" uri="{C3380CC4-5D6E-409C-BE32-E72D297353CC}">
                <c16:uniqueId val="{00000005-7795-4EA1-85A7-41701B613503}"/>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7795-4EA1-85A7-41701B613503}"/>
              </c:ext>
            </c:extLst>
          </c:dPt>
          <c:dLbls>
            <c:spPr>
              <a:noFill/>
              <a:ln>
                <a:noFill/>
              </a:ln>
              <a:effectLst/>
            </c:spPr>
            <c:txPr>
              <a:bodyPr rot="0" spcFirstLastPara="1" vertOverflow="ellipsis" vert="horz" wrap="square" lIns="38100" tIns="19050" rIns="38100" bIns="19050" anchor="ctr" anchorCtr="0">
                <a:spAutoFit/>
              </a:bodyPr>
              <a:lstStyle/>
              <a:p>
                <a:pPr algn="ctr">
                  <a:defRPr lang="en-US" sz="105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Restrictions très importantes</c:v>
                </c:pt>
                <c:pt idx="1">
                  <c:v>Restrictions plutôt importantes</c:v>
                </c:pt>
                <c:pt idx="2">
                  <c:v>Restrictions assez faibles</c:v>
                </c:pt>
                <c:pt idx="3">
                  <c:v>Restrictions très faibles</c:v>
                </c:pt>
              </c:strCache>
            </c:strRef>
          </c:cat>
          <c:val>
            <c:numRef>
              <c:f>Feuil1!$B$2:$B$5</c:f>
              <c:numCache>
                <c:formatCode>###0%</c:formatCode>
                <c:ptCount val="4"/>
                <c:pt idx="0">
                  <c:v>0.24</c:v>
                </c:pt>
                <c:pt idx="1">
                  <c:v>0.23</c:v>
                </c:pt>
                <c:pt idx="2">
                  <c:v>0.32</c:v>
                </c:pt>
                <c:pt idx="3">
                  <c:v>0.22</c:v>
                </c:pt>
              </c:numCache>
            </c:numRef>
          </c:val>
          <c:extLst>
            <c:ext xmlns:c16="http://schemas.microsoft.com/office/drawing/2014/chart" uri="{C3380CC4-5D6E-409C-BE32-E72D297353CC}">
              <c16:uniqueId val="{00000008-7795-4EA1-85A7-41701B613503}"/>
            </c:ext>
          </c:extLst>
        </c:ser>
        <c:ser>
          <c:idx val="1"/>
          <c:order val="1"/>
          <c:tx>
            <c:strRef>
              <c:f>Feuil1!$C$1</c:f>
              <c:strCache>
                <c:ptCount val="1"/>
                <c:pt idx="0">
                  <c:v>Martinique</c:v>
                </c:pt>
              </c:strCache>
            </c:strRef>
          </c:tx>
          <c:dPt>
            <c:idx val="0"/>
            <c:bubble3D val="0"/>
            <c:spPr>
              <a:solidFill>
                <a:srgbClr val="CE6149"/>
              </a:solidFill>
              <a:ln w="19050">
                <a:solidFill>
                  <a:schemeClr val="lt1"/>
                </a:solidFill>
              </a:ln>
              <a:effectLst/>
            </c:spPr>
            <c:extLst>
              <c:ext xmlns:c16="http://schemas.microsoft.com/office/drawing/2014/chart" uri="{C3380CC4-5D6E-409C-BE32-E72D297353CC}">
                <c16:uniqueId val="{0000000A-7795-4EA1-85A7-41701B613503}"/>
              </c:ext>
            </c:extLst>
          </c:dPt>
          <c:dPt>
            <c:idx val="1"/>
            <c:bubble3D val="0"/>
            <c:spPr>
              <a:solidFill>
                <a:srgbClr val="C08C65"/>
              </a:solidFill>
              <a:ln w="19050">
                <a:solidFill>
                  <a:schemeClr val="lt1"/>
                </a:solidFill>
              </a:ln>
              <a:effectLst/>
            </c:spPr>
            <c:extLst>
              <c:ext xmlns:c16="http://schemas.microsoft.com/office/drawing/2014/chart" uri="{C3380CC4-5D6E-409C-BE32-E72D297353CC}">
                <c16:uniqueId val="{0000000C-7795-4EA1-85A7-41701B613503}"/>
              </c:ext>
            </c:extLst>
          </c:dPt>
          <c:dPt>
            <c:idx val="2"/>
            <c:bubble3D val="0"/>
            <c:spPr>
              <a:solidFill>
                <a:srgbClr val="99C221"/>
              </a:solidFill>
              <a:ln w="19050">
                <a:solidFill>
                  <a:schemeClr val="lt1"/>
                </a:solidFill>
              </a:ln>
              <a:effectLst/>
            </c:spPr>
            <c:extLst>
              <c:ext xmlns:c16="http://schemas.microsoft.com/office/drawing/2014/chart" uri="{C3380CC4-5D6E-409C-BE32-E72D297353CC}">
                <c16:uniqueId val="{0000000E-7795-4EA1-85A7-41701B613503}"/>
              </c:ext>
            </c:extLst>
          </c:dPt>
          <c:dPt>
            <c:idx val="3"/>
            <c:bubble3D val="0"/>
            <c:spPr>
              <a:solidFill>
                <a:srgbClr val="46714B"/>
              </a:solidFill>
              <a:ln w="19050">
                <a:solidFill>
                  <a:schemeClr val="lt1"/>
                </a:solidFill>
              </a:ln>
              <a:effectLst/>
            </c:spPr>
            <c:extLst>
              <c:ext xmlns:c16="http://schemas.microsoft.com/office/drawing/2014/chart" uri="{C3380CC4-5D6E-409C-BE32-E72D297353CC}">
                <c16:uniqueId val="{00000010-7795-4EA1-85A7-41701B613503}"/>
              </c:ext>
            </c:extLst>
          </c:dPt>
          <c:dLbls>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Restrictions très importantes</c:v>
                </c:pt>
                <c:pt idx="1">
                  <c:v>Restrictions plutôt importantes</c:v>
                </c:pt>
                <c:pt idx="2">
                  <c:v>Restrictions assez faibles</c:v>
                </c:pt>
                <c:pt idx="3">
                  <c:v>Restrictions très faibles</c:v>
                </c:pt>
              </c:strCache>
            </c:strRef>
          </c:cat>
          <c:val>
            <c:numRef>
              <c:f>Feuil1!$C$2:$C$5</c:f>
              <c:numCache>
                <c:formatCode>###0%</c:formatCode>
                <c:ptCount val="4"/>
                <c:pt idx="0">
                  <c:v>0.2845723845440114</c:v>
                </c:pt>
                <c:pt idx="1">
                  <c:v>0.27320584864541703</c:v>
                </c:pt>
                <c:pt idx="2">
                  <c:v>0.24290447697108597</c:v>
                </c:pt>
                <c:pt idx="3">
                  <c:v>0.19931728983948419</c:v>
                </c:pt>
              </c:numCache>
            </c:numRef>
          </c:val>
          <c:extLst>
            <c:ext xmlns:c16="http://schemas.microsoft.com/office/drawing/2014/chart" uri="{C3380CC4-5D6E-409C-BE32-E72D297353CC}">
              <c16:uniqueId val="{00000011-7795-4EA1-85A7-41701B613503}"/>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2142359929219152"/>
          <c:y val="0.1330839114349254"/>
          <c:w val="0.56271937787320947"/>
          <c:h val="0.74222933773516375"/>
        </c:manualLayout>
      </c:layout>
      <c:doughnutChart>
        <c:varyColors val="1"/>
        <c:ser>
          <c:idx val="0"/>
          <c:order val="0"/>
          <c:tx>
            <c:strRef>
              <c:f>Feuil1!$B$1</c:f>
              <c:strCache>
                <c:ptCount val="1"/>
                <c:pt idx="0">
                  <c:v>Métropole</c:v>
                </c:pt>
              </c:strCache>
            </c:strRef>
          </c:tx>
          <c:spPr>
            <a:solidFill>
              <a:srgbClr val="FCEEEF"/>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03FD-4EE3-B302-331DF484D8E8}"/>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03FD-4EE3-B302-331DF484D8E8}"/>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03FD-4EE3-B302-331DF484D8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3FD-4EE3-B302-331DF484D8E8}"/>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03FD-4EE3-B302-331DF484D8E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FD-4EE3-B302-331DF484D8E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FD-4EE3-B302-331DF484D8E8}"/>
                </c:ext>
              </c:extLst>
            </c:dLbl>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bg1"/>
                    </a:solidFill>
                    <a:latin typeface="+mn-lt"/>
                    <a:ea typeface="Segoe UI Black" panose="020B0A02040204020203" pitchFamily="34" charset="0"/>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Feuil1!$A$2:$A$3</c:f>
              <c:strCache>
                <c:ptCount val="2"/>
                <c:pt idx="0">
                  <c:v>Minimiser le budget, tant pis s'il faut faire des sacrifices sur la qualité</c:v>
                </c:pt>
                <c:pt idx="1">
                  <c:v>Privilégier la qualité quitte à payer plus cher</c:v>
                </c:pt>
              </c:strCache>
            </c:strRef>
          </c:cat>
          <c:val>
            <c:numRef>
              <c:f>Feuil1!$B$2:$B$3</c:f>
              <c:numCache>
                <c:formatCode>###0%</c:formatCode>
                <c:ptCount val="2"/>
                <c:pt idx="0">
                  <c:v>0.49</c:v>
                </c:pt>
                <c:pt idx="1">
                  <c:v>0.51</c:v>
                </c:pt>
              </c:numCache>
            </c:numRef>
          </c:val>
          <c:extLst>
            <c:ext xmlns:c16="http://schemas.microsoft.com/office/drawing/2014/chart" uri="{C3380CC4-5D6E-409C-BE32-E72D297353CC}">
              <c16:uniqueId val="{0000000A-03FD-4EE3-B302-331DF484D8E8}"/>
            </c:ext>
          </c:extLst>
        </c:ser>
        <c:ser>
          <c:idx val="1"/>
          <c:order val="1"/>
          <c:tx>
            <c:strRef>
              <c:f>Feuil1!$C$1</c:f>
              <c:strCache>
                <c:ptCount val="1"/>
                <c:pt idx="0">
                  <c:v>Antilles</c:v>
                </c:pt>
              </c:strCache>
            </c:strRef>
          </c:tx>
          <c:dPt>
            <c:idx val="0"/>
            <c:bubble3D val="0"/>
            <c:spPr>
              <a:solidFill>
                <a:srgbClr val="CE6149"/>
              </a:solidFill>
              <a:ln w="19050">
                <a:solidFill>
                  <a:schemeClr val="lt1"/>
                </a:solidFill>
              </a:ln>
              <a:effectLst/>
            </c:spPr>
            <c:extLst>
              <c:ext xmlns:c16="http://schemas.microsoft.com/office/drawing/2014/chart" uri="{C3380CC4-5D6E-409C-BE32-E72D297353CC}">
                <c16:uniqueId val="{00000001-C53C-4A80-BC4F-1C5F1FAAEF97}"/>
              </c:ext>
            </c:extLst>
          </c:dPt>
          <c:dPt>
            <c:idx val="1"/>
            <c:bubble3D val="0"/>
            <c:spPr>
              <a:solidFill>
                <a:srgbClr val="46714B"/>
              </a:solidFill>
              <a:ln w="19050">
                <a:solidFill>
                  <a:schemeClr val="lt1"/>
                </a:solidFill>
              </a:ln>
              <a:effectLst/>
            </c:spPr>
            <c:extLst>
              <c:ext xmlns:c16="http://schemas.microsoft.com/office/drawing/2014/chart" uri="{C3380CC4-5D6E-409C-BE32-E72D297353CC}">
                <c16:uniqueId val="{00000002-C53C-4A80-BC4F-1C5F1FAAEF97}"/>
              </c:ext>
            </c:extLst>
          </c:dPt>
          <c:dLbls>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Feuil1!$A$2:$A$3</c:f>
              <c:strCache>
                <c:ptCount val="2"/>
                <c:pt idx="0">
                  <c:v>Minimiser le budget, tant pis s'il faut faire des sacrifices sur la qualité</c:v>
                </c:pt>
                <c:pt idx="1">
                  <c:v>Privilégier la qualité quitte à payer plus cher</c:v>
                </c:pt>
              </c:strCache>
            </c:strRef>
          </c:cat>
          <c:val>
            <c:numRef>
              <c:f>Feuil1!$C$2:$C$3</c:f>
              <c:numCache>
                <c:formatCode>0%</c:formatCode>
                <c:ptCount val="2"/>
                <c:pt idx="0" formatCode="###0%">
                  <c:v>0.48</c:v>
                </c:pt>
                <c:pt idx="1">
                  <c:v>0.52</c:v>
                </c:pt>
              </c:numCache>
            </c:numRef>
          </c:val>
          <c:extLst>
            <c:ext xmlns:c16="http://schemas.microsoft.com/office/drawing/2014/chart" uri="{C3380CC4-5D6E-409C-BE32-E72D297353CC}">
              <c16:uniqueId val="{00000000-C53C-4A80-BC4F-1C5F1FAAEF97}"/>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7796830384328898"/>
          <c:y val="1.4506497732716974E-2"/>
          <c:w val="0.49906415673984733"/>
          <c:h val="0.98549350226728294"/>
        </c:manualLayout>
      </c:layout>
      <c:barChart>
        <c:barDir val="bar"/>
        <c:grouping val="clustered"/>
        <c:varyColors val="0"/>
        <c:ser>
          <c:idx val="0"/>
          <c:order val="0"/>
          <c:tx>
            <c:strRef>
              <c:f>Feuil1!$B$1</c:f>
              <c:strCache>
                <c:ptCount val="1"/>
                <c:pt idx="0">
                  <c:v>Métropole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6714B"/>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Feuil1!$A$2:$A$14</c:f>
              <c:strCache>
                <c:ptCount val="13"/>
                <c:pt idx="0">
                  <c:v>Je ne suis pas satisfait(e) de la qualité ou du goût</c:v>
                </c:pt>
                <c:pt idx="1">
                  <c:v>Par manque d’animations/de possibilité de goûter les produits bio en magasins</c:v>
                </c:pt>
                <c:pt idx="2">
                  <c:v>Autres</c:v>
                </c:pt>
                <c:pt idx="3">
                  <c:v>Je n’en trouve pas sur mes lieux d’achat habituels</c:v>
                </c:pt>
                <c:pt idx="4">
                  <c:v>L’offre en produits biologiques ne correspond pas à mes besoins</c:v>
                </c:pt>
                <c:pt idx="5">
                  <c:v>J'ai mon propre potager/ je partage un terrain pour cultiver</c:v>
                </c:pt>
                <c:pt idx="6">
                  <c:v>Je ne suis pas satisfait(e) de l’origine des produits bio</c:v>
                </c:pt>
                <c:pt idx="7">
                  <c:v>Par manque d’information sur les produits biologiques</c:v>
                </c:pt>
                <c:pt idx="8">
                  <c:v>Je n'y pense pas / Je n'ai pas le réflexe d’en consommer plus souvent</c:v>
                </c:pt>
                <c:pt idx="9">
                  <c:v>Je ne vois pas toujours l’intérêt</c:v>
                </c:pt>
                <c:pt idx="10">
                  <c:v>Je privilégie des produits locaux non bio</c:v>
                </c:pt>
                <c:pt idx="11">
                  <c:v>J'ai des doutes sur le fait qu’ils soient totalement bio</c:v>
                </c:pt>
                <c:pt idx="12">
                  <c:v>Les produits biologiques sont trop chers</c:v>
                </c:pt>
              </c:strCache>
            </c:strRef>
          </c:cat>
          <c:val>
            <c:numRef>
              <c:f>Feuil1!$B$2:$B$14</c:f>
              <c:numCache>
                <c:formatCode>0%</c:formatCode>
                <c:ptCount val="13"/>
                <c:pt idx="0">
                  <c:v>0.18</c:v>
                </c:pt>
                <c:pt idx="1">
                  <c:v>0.03</c:v>
                </c:pt>
                <c:pt idx="2">
                  <c:v>0.03</c:v>
                </c:pt>
                <c:pt idx="3">
                  <c:v>0.05</c:v>
                </c:pt>
                <c:pt idx="4">
                  <c:v>0.15000000000000002</c:v>
                </c:pt>
                <c:pt idx="5">
                  <c:v>0.13</c:v>
                </c:pt>
                <c:pt idx="6">
                  <c:v>0.19</c:v>
                </c:pt>
                <c:pt idx="7">
                  <c:v>0.1</c:v>
                </c:pt>
                <c:pt idx="8">
                  <c:v>0.22</c:v>
                </c:pt>
                <c:pt idx="9">
                  <c:v>0.44000000000000006</c:v>
                </c:pt>
                <c:pt idx="10">
                  <c:v>0.19</c:v>
                </c:pt>
                <c:pt idx="11">
                  <c:v>0.57000000000000006</c:v>
                </c:pt>
                <c:pt idx="12">
                  <c:v>0.71</c:v>
                </c:pt>
              </c:numCache>
            </c:numRef>
          </c:val>
          <c:extLst>
            <c:ext xmlns:c16="http://schemas.microsoft.com/office/drawing/2014/chart" uri="{C3380CC4-5D6E-409C-BE32-E72D297353CC}">
              <c16:uniqueId val="{0000000A-6085-4A09-A8B2-B11E7508FDBD}"/>
            </c:ext>
          </c:extLst>
        </c:ser>
        <c:ser>
          <c:idx val="1"/>
          <c:order val="1"/>
          <c:tx>
            <c:strRef>
              <c:f>Feuil1!$C$1</c:f>
              <c:strCache>
                <c:ptCount val="1"/>
                <c:pt idx="0">
                  <c:v>Antilles</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Feuil1!$A$2:$A$14</c:f>
              <c:strCache>
                <c:ptCount val="13"/>
                <c:pt idx="0">
                  <c:v>Je ne suis pas satisfait(e) de la qualité ou du goût</c:v>
                </c:pt>
                <c:pt idx="1">
                  <c:v>Par manque d’animations/de possibilité de goûter les produits bio en magasins</c:v>
                </c:pt>
                <c:pt idx="2">
                  <c:v>Autres</c:v>
                </c:pt>
                <c:pt idx="3">
                  <c:v>Je n’en trouve pas sur mes lieux d’achat habituels</c:v>
                </c:pt>
                <c:pt idx="4">
                  <c:v>L’offre en produits biologiques ne correspond pas à mes besoins</c:v>
                </c:pt>
                <c:pt idx="5">
                  <c:v>J'ai mon propre potager/ je partage un terrain pour cultiver</c:v>
                </c:pt>
                <c:pt idx="6">
                  <c:v>Je ne suis pas satisfait(e) de l’origine des produits bio</c:v>
                </c:pt>
                <c:pt idx="7">
                  <c:v>Par manque d’information sur les produits biologiques</c:v>
                </c:pt>
                <c:pt idx="8">
                  <c:v>Je n'y pense pas / Je n'ai pas le réflexe d’en consommer plus souvent</c:v>
                </c:pt>
                <c:pt idx="9">
                  <c:v>Je ne vois pas toujours l’intérêt</c:v>
                </c:pt>
                <c:pt idx="10">
                  <c:v>Je privilégie des produits locaux non bio</c:v>
                </c:pt>
                <c:pt idx="11">
                  <c:v>J'ai des doutes sur le fait qu’ils soient totalement bio</c:v>
                </c:pt>
                <c:pt idx="12">
                  <c:v>Les produits biologiques sont trop chers</c:v>
                </c:pt>
              </c:strCache>
            </c:strRef>
          </c:cat>
          <c:val>
            <c:numRef>
              <c:f>Feuil1!$C$2:$C$14</c:f>
              <c:numCache>
                <c:formatCode>###0%</c:formatCode>
                <c:ptCount val="13"/>
                <c:pt idx="0">
                  <c:v>3.543349451940065E-2</c:v>
                </c:pt>
                <c:pt idx="1">
                  <c:v>4.6852595575516381E-2</c:v>
                </c:pt>
                <c:pt idx="2">
                  <c:v>5.7612266338435324E-2</c:v>
                </c:pt>
                <c:pt idx="3">
                  <c:v>9.5111965647663249E-2</c:v>
                </c:pt>
                <c:pt idx="4">
                  <c:v>0.12466396816167508</c:v>
                </c:pt>
                <c:pt idx="5">
                  <c:v>0.15144732238370509</c:v>
                </c:pt>
                <c:pt idx="6">
                  <c:v>0.21002962313168955</c:v>
                </c:pt>
                <c:pt idx="7">
                  <c:v>0.22020088591642606</c:v>
                </c:pt>
                <c:pt idx="8">
                  <c:v>0.26668854745667436</c:v>
                </c:pt>
                <c:pt idx="9">
                  <c:v>0.29547600959281528</c:v>
                </c:pt>
                <c:pt idx="10">
                  <c:v>0.33465381491164659</c:v>
                </c:pt>
                <c:pt idx="11">
                  <c:v>0.50983941832991908</c:v>
                </c:pt>
                <c:pt idx="12">
                  <c:v>0.65199008803443559</c:v>
                </c:pt>
              </c:numCache>
            </c:numRef>
          </c:val>
          <c:extLst>
            <c:ext xmlns:c16="http://schemas.microsoft.com/office/drawing/2014/chart" uri="{C3380CC4-5D6E-409C-BE32-E72D297353CC}">
              <c16:uniqueId val="{00000010-6085-4A09-A8B2-B11E7508FDBD}"/>
            </c:ext>
          </c:extLst>
        </c:ser>
        <c:dLbls>
          <c:dLblPos val="ctr"/>
          <c:showLegendKey val="0"/>
          <c:showVal val="1"/>
          <c:showCatName val="0"/>
          <c:showSerName val="0"/>
          <c:showPercent val="0"/>
          <c:showBubbleSize val="0"/>
        </c:dLbls>
        <c:gapWidth val="4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2142359929219152"/>
          <c:y val="0.1330839114349254"/>
          <c:w val="0.56271937787320947"/>
          <c:h val="0.74222933773516375"/>
        </c:manualLayout>
      </c:layout>
      <c:doughnutChart>
        <c:varyColors val="1"/>
        <c:ser>
          <c:idx val="0"/>
          <c:order val="0"/>
          <c:tx>
            <c:strRef>
              <c:f>Feuil1!$B$1</c:f>
              <c:strCache>
                <c:ptCount val="1"/>
                <c:pt idx="0">
                  <c:v>Guadeloupe</c:v>
                </c:pt>
              </c:strCache>
            </c:strRef>
          </c:tx>
          <c:spPr>
            <a:solidFill>
              <a:srgbClr val="FCEEEF"/>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454-4940-B6BD-AB9CB43CD265}"/>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8454-4940-B6BD-AB9CB43CD265}"/>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8454-4940-B6BD-AB9CB43CD26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454-4940-B6BD-AB9CB43CD265}"/>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8454-4940-B6BD-AB9CB43CD265}"/>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54-4940-B6BD-AB9CB43CD26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54-4940-B6BD-AB9CB43CD265}"/>
                </c:ext>
              </c:extLst>
            </c:dLbl>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bg1"/>
                    </a:solidFill>
                    <a:latin typeface="+mn-lt"/>
                    <a:ea typeface="Segoe UI Black" panose="020B0A02040204020203" pitchFamily="34" charset="0"/>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Feuil1!$A$2:$A$3</c:f>
              <c:strCache>
                <c:ptCount val="2"/>
                <c:pt idx="0">
                  <c:v>Minimiser le budget, tant pis s'il faut faire des sacrifices sur la qualité</c:v>
                </c:pt>
                <c:pt idx="1">
                  <c:v>Privilégier la qualité quitte à payer plus cher</c:v>
                </c:pt>
              </c:strCache>
            </c:strRef>
          </c:cat>
          <c:val>
            <c:numRef>
              <c:f>Feuil1!$B$2:$B$3</c:f>
              <c:numCache>
                <c:formatCode>###0%</c:formatCode>
                <c:ptCount val="2"/>
                <c:pt idx="0">
                  <c:v>0.47</c:v>
                </c:pt>
                <c:pt idx="1">
                  <c:v>0.53</c:v>
                </c:pt>
              </c:numCache>
            </c:numRef>
          </c:val>
          <c:extLst>
            <c:ext xmlns:c16="http://schemas.microsoft.com/office/drawing/2014/chart" uri="{C3380CC4-5D6E-409C-BE32-E72D297353CC}">
              <c16:uniqueId val="{0000000A-8454-4940-B6BD-AB9CB43CD265}"/>
            </c:ext>
          </c:extLst>
        </c:ser>
        <c:ser>
          <c:idx val="1"/>
          <c:order val="1"/>
          <c:tx>
            <c:strRef>
              <c:f>Feuil1!$C$1</c:f>
              <c:strCache>
                <c:ptCount val="1"/>
                <c:pt idx="0">
                  <c:v>Martinique</c:v>
                </c:pt>
              </c:strCache>
            </c:strRef>
          </c:tx>
          <c:dPt>
            <c:idx val="0"/>
            <c:bubble3D val="0"/>
            <c:spPr>
              <a:solidFill>
                <a:srgbClr val="CE6149"/>
              </a:solidFill>
              <a:ln w="19050">
                <a:solidFill>
                  <a:schemeClr val="lt1"/>
                </a:solidFill>
              </a:ln>
              <a:effectLst/>
            </c:spPr>
            <c:extLst>
              <c:ext xmlns:c16="http://schemas.microsoft.com/office/drawing/2014/chart" uri="{C3380CC4-5D6E-409C-BE32-E72D297353CC}">
                <c16:uniqueId val="{0000000C-8454-4940-B6BD-AB9CB43CD265}"/>
              </c:ext>
            </c:extLst>
          </c:dPt>
          <c:dPt>
            <c:idx val="1"/>
            <c:bubble3D val="0"/>
            <c:spPr>
              <a:solidFill>
                <a:srgbClr val="46714B"/>
              </a:solidFill>
              <a:ln w="19050">
                <a:solidFill>
                  <a:schemeClr val="lt1"/>
                </a:solidFill>
              </a:ln>
              <a:effectLst/>
            </c:spPr>
            <c:extLst>
              <c:ext xmlns:c16="http://schemas.microsoft.com/office/drawing/2014/chart" uri="{C3380CC4-5D6E-409C-BE32-E72D297353CC}">
                <c16:uniqueId val="{0000000E-8454-4940-B6BD-AB9CB43CD265}"/>
              </c:ext>
            </c:extLst>
          </c:dPt>
          <c:dLbls>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Feuil1!$A$2:$A$3</c:f>
              <c:strCache>
                <c:ptCount val="2"/>
                <c:pt idx="0">
                  <c:v>Minimiser le budget, tant pis s'il faut faire des sacrifices sur la qualité</c:v>
                </c:pt>
                <c:pt idx="1">
                  <c:v>Privilégier la qualité quitte à payer plus cher</c:v>
                </c:pt>
              </c:strCache>
            </c:strRef>
          </c:cat>
          <c:val>
            <c:numRef>
              <c:f>Feuil1!$C$2:$C$3</c:f>
              <c:numCache>
                <c:formatCode>0%</c:formatCode>
                <c:ptCount val="2"/>
                <c:pt idx="0" formatCode="###0%">
                  <c:v>0.49</c:v>
                </c:pt>
                <c:pt idx="1">
                  <c:v>0.51</c:v>
                </c:pt>
              </c:numCache>
            </c:numRef>
          </c:val>
          <c:extLst>
            <c:ext xmlns:c16="http://schemas.microsoft.com/office/drawing/2014/chart" uri="{C3380CC4-5D6E-409C-BE32-E72D297353CC}">
              <c16:uniqueId val="{0000000F-8454-4940-B6BD-AB9CB43CD265}"/>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971577645045"/>
          <c:y val="0"/>
          <c:w val="0.87116888614418031"/>
          <c:h val="0.99897728511223927"/>
        </c:manualLayout>
      </c:layout>
      <c:barChart>
        <c:barDir val="bar"/>
        <c:grouping val="stacked"/>
        <c:varyColors val="0"/>
        <c:ser>
          <c:idx val="0"/>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Métropole</c:v>
                </c:pt>
                <c:pt idx="1">
                  <c:v>Antilles</c:v>
                </c:pt>
                <c:pt idx="2">
                  <c:v>Guadeloupe</c:v>
                </c:pt>
                <c:pt idx="3">
                  <c:v>Martinique</c:v>
                </c:pt>
              </c:strCache>
            </c:strRef>
          </c:cat>
          <c:val>
            <c:numRef>
              <c:f>Sheet1!$C$2:$C$5</c:f>
              <c:numCache>
                <c:formatCode>###0%</c:formatCode>
                <c:ptCount val="4"/>
                <c:pt idx="0">
                  <c:v>0.54</c:v>
                </c:pt>
                <c:pt idx="1">
                  <c:v>0.57726489679950765</c:v>
                </c:pt>
                <c:pt idx="2">
                  <c:v>0.58663934213543378</c:v>
                </c:pt>
                <c:pt idx="3">
                  <c:v>0.56765898367750844</c:v>
                </c:pt>
              </c:numCache>
            </c:numRef>
          </c:val>
          <c:extLst>
            <c:ext xmlns:c16="http://schemas.microsoft.com/office/drawing/2014/chart" uri="{C3380CC4-5D6E-409C-BE32-E72D297353CC}">
              <c16:uniqueId val="{00000001-0F83-472A-AE7D-B7F8B2CE716F}"/>
            </c:ext>
          </c:extLst>
        </c:ser>
        <c:ser>
          <c:idx val="6"/>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Métropole</c:v>
                </c:pt>
                <c:pt idx="1">
                  <c:v>Antilles</c:v>
                </c:pt>
                <c:pt idx="2">
                  <c:v>Guadeloupe</c:v>
                </c:pt>
                <c:pt idx="3">
                  <c:v>Martinique</c:v>
                </c:pt>
              </c:strCache>
            </c:strRef>
          </c:cat>
          <c:val>
            <c:numRef>
              <c:f>Sheet1!$B$2:$B$5</c:f>
              <c:numCache>
                <c:formatCode>###0%</c:formatCode>
                <c:ptCount val="4"/>
                <c:pt idx="0">
                  <c:v>0.28000000000000003</c:v>
                </c:pt>
                <c:pt idx="1">
                  <c:v>0.2782598163148759</c:v>
                </c:pt>
                <c:pt idx="2">
                  <c:v>0.28920537082755204</c:v>
                </c:pt>
                <c:pt idx="3">
                  <c:v>0.26704400119694865</c:v>
                </c:pt>
              </c:numCache>
            </c:numRef>
          </c:val>
          <c:extLst xmlns:c15="http://schemas.microsoft.com/office/drawing/2012/chart">
            <c:ext xmlns:c16="http://schemas.microsoft.com/office/drawing/2014/chart" uri="{C3380CC4-5D6E-409C-BE32-E72D297353CC}">
              <c16:uniqueId val="{00000000-0F83-472A-AE7D-B7F8B2CE716F}"/>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Métropole</c:v>
                </c:pt>
                <c:pt idx="1">
                  <c:v>Antilles</c:v>
                </c:pt>
                <c:pt idx="2">
                  <c:v>Guadeloupe</c:v>
                </c:pt>
                <c:pt idx="3">
                  <c:v>Martinique</c:v>
                </c:pt>
              </c:strCache>
            </c:strRef>
          </c:cat>
          <c:val>
            <c:numRef>
              <c:f>Sheet1!$D$2:$D$5</c:f>
              <c:numCache>
                <c:formatCode>###0%</c:formatCode>
                <c:ptCount val="4"/>
                <c:pt idx="0">
                  <c:v>-0.14000000000000001</c:v>
                </c:pt>
                <c:pt idx="1">
                  <c:v>-9.6284305450090243E-2</c:v>
                </c:pt>
                <c:pt idx="2">
                  <c:v>-7.9314285514548055E-2</c:v>
                </c:pt>
                <c:pt idx="3">
                  <c:v>-0.11367333822354674</c:v>
                </c:pt>
              </c:numCache>
            </c:numRef>
          </c:val>
          <c:extLst>
            <c:ext xmlns:c16="http://schemas.microsoft.com/office/drawing/2014/chart" uri="{C3380CC4-5D6E-409C-BE32-E72D297353CC}">
              <c16:uniqueId val="{00000002-0F83-472A-AE7D-B7F8B2CE716F}"/>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cat>
            <c:strRef>
              <c:f>Sheet1!$A$2:$A$5</c:f>
              <c:strCache>
                <c:ptCount val="4"/>
                <c:pt idx="0">
                  <c:v>Métropole</c:v>
                </c:pt>
                <c:pt idx="1">
                  <c:v>Antilles</c:v>
                </c:pt>
                <c:pt idx="2">
                  <c:v>Guadeloupe</c:v>
                </c:pt>
                <c:pt idx="3">
                  <c:v>Martinique</c:v>
                </c:pt>
              </c:strCache>
            </c:strRef>
          </c:cat>
          <c:val>
            <c:numRef>
              <c:f>Sheet1!$E$2:$E$5</c:f>
              <c:numCache>
                <c:formatCode>###0%</c:formatCode>
                <c:ptCount val="4"/>
                <c:pt idx="0">
                  <c:v>-0.04</c:v>
                </c:pt>
                <c:pt idx="1">
                  <c:v>-4.8190981435525873E-2</c:v>
                </c:pt>
                <c:pt idx="2">
                  <c:v>-4.4841001522465902E-2</c:v>
                </c:pt>
                <c:pt idx="3">
                  <c:v>-5.1623676901994674E-2</c:v>
                </c:pt>
              </c:numCache>
            </c:numRef>
          </c:val>
          <c:extLst>
            <c:ext xmlns:c16="http://schemas.microsoft.com/office/drawing/2014/chart" uri="{C3380CC4-5D6E-409C-BE32-E72D297353CC}">
              <c16:uniqueId val="{00000003-0F83-472A-AE7D-B7F8B2CE716F}"/>
            </c:ext>
          </c:extLst>
        </c:ser>
        <c:ser>
          <c:idx val="3"/>
          <c:order val="4"/>
          <c:tx>
            <c:strRef>
              <c:f>Sheet1!$F$1</c:f>
              <c:strCache>
                <c:ptCount val="1"/>
                <c:pt idx="0">
                  <c:v>ST régulièrement</c:v>
                </c:pt>
              </c:strCache>
            </c:strRef>
          </c:tx>
          <c:spPr>
            <a:noFill/>
            <a:ln>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Métropole</c:v>
                </c:pt>
                <c:pt idx="1">
                  <c:v>Antilles</c:v>
                </c:pt>
                <c:pt idx="2">
                  <c:v>Guadeloupe</c:v>
                </c:pt>
                <c:pt idx="3">
                  <c:v>Martinique</c:v>
                </c:pt>
              </c:strCache>
            </c:strRef>
          </c:cat>
          <c:val>
            <c:numRef>
              <c:f>Sheet1!$F$2:$F$5</c:f>
              <c:numCache>
                <c:formatCode>###0%</c:formatCode>
                <c:ptCount val="4"/>
                <c:pt idx="0">
                  <c:v>0.82000000000000006</c:v>
                </c:pt>
                <c:pt idx="1">
                  <c:v>0.85552471311438349</c:v>
                </c:pt>
                <c:pt idx="2">
                  <c:v>0.87584471296298583</c:v>
                </c:pt>
                <c:pt idx="3">
                  <c:v>0.83470298487445715</c:v>
                </c:pt>
              </c:numCache>
            </c:numRef>
          </c:val>
          <c:extLst>
            <c:ext xmlns:c16="http://schemas.microsoft.com/office/drawing/2014/chart" uri="{C3380CC4-5D6E-409C-BE32-E72D297353CC}">
              <c16:uniqueId val="{0000000C-0F83-472A-AE7D-B7F8B2CE716F}"/>
            </c:ext>
          </c:extLst>
        </c:ser>
        <c:ser>
          <c:idx val="4"/>
          <c:order val="5"/>
          <c:tx>
            <c:strRef>
              <c:f>Sheet1!$G$1</c:f>
              <c:strCache>
                <c:ptCount val="1"/>
                <c:pt idx="0">
                  <c:v>ST rarement</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Métropole</c:v>
                </c:pt>
                <c:pt idx="1">
                  <c:v>Antilles</c:v>
                </c:pt>
                <c:pt idx="2">
                  <c:v>Guadeloupe</c:v>
                </c:pt>
                <c:pt idx="3">
                  <c:v>Martinique</c:v>
                </c:pt>
              </c:strCache>
            </c:strRef>
          </c:cat>
          <c:val>
            <c:numRef>
              <c:f>Sheet1!$G$2:$G$5</c:f>
              <c:numCache>
                <c:formatCode>0%;0%</c:formatCode>
                <c:ptCount val="4"/>
                <c:pt idx="0">
                  <c:v>-0.18000000000000002</c:v>
                </c:pt>
                <c:pt idx="1">
                  <c:v>-0.14447528688561612</c:v>
                </c:pt>
                <c:pt idx="2">
                  <c:v>-0.12415528703701395</c:v>
                </c:pt>
                <c:pt idx="3">
                  <c:v>-0.1652970151255414</c:v>
                </c:pt>
              </c:numCache>
            </c:numRef>
          </c:val>
          <c:extLst>
            <c:ext xmlns:c16="http://schemas.microsoft.com/office/drawing/2014/chart" uri="{C3380CC4-5D6E-409C-BE32-E72D297353CC}">
              <c16:uniqueId val="{0000000D-0F83-472A-AE7D-B7F8B2CE716F}"/>
            </c:ext>
          </c:extLst>
        </c:ser>
        <c:dLbls>
          <c:showLegendKey val="0"/>
          <c:showVal val="0"/>
          <c:showCatName val="0"/>
          <c:showSerName val="0"/>
          <c:showPercent val="0"/>
          <c:showBubbleSize val="0"/>
        </c:dLbls>
        <c:gapWidth val="43"/>
        <c:overlap val="100"/>
        <c:axId val="1789033776"/>
        <c:axId val="1789764640"/>
      </c:barChart>
      <c:catAx>
        <c:axId val="1789033776"/>
        <c:scaling>
          <c:orientation val="maxMin"/>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0.70000000000000007"/>
        </c:scaling>
        <c:delete val="1"/>
        <c:axPos val="t"/>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971577645045"/>
          <c:y val="0"/>
          <c:w val="0.87116888614418031"/>
          <c:h val="0.99897728511223927"/>
        </c:manualLayout>
      </c:layout>
      <c:barChart>
        <c:barDir val="bar"/>
        <c:grouping val="stacked"/>
        <c:varyColors val="0"/>
        <c:ser>
          <c:idx val="0"/>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Métropole</c:v>
                </c:pt>
                <c:pt idx="1">
                  <c:v>Antilles</c:v>
                </c:pt>
                <c:pt idx="2">
                  <c:v>Guadeloupe</c:v>
                </c:pt>
                <c:pt idx="3">
                  <c:v>Martinique</c:v>
                </c:pt>
              </c:strCache>
            </c:strRef>
          </c:cat>
          <c:val>
            <c:numRef>
              <c:f>Sheet1!$C$2:$C$5</c:f>
              <c:numCache>
                <c:formatCode>###0%</c:formatCode>
                <c:ptCount val="4"/>
                <c:pt idx="0">
                  <c:v>0.55000000000000004</c:v>
                </c:pt>
                <c:pt idx="1">
                  <c:v>0.55079461569050048</c:v>
                </c:pt>
                <c:pt idx="2">
                  <c:v>0.56095899682038974</c:v>
                </c:pt>
                <c:pt idx="3">
                  <c:v>0.54037926218703247</c:v>
                </c:pt>
              </c:numCache>
            </c:numRef>
          </c:val>
          <c:extLst>
            <c:ext xmlns:c16="http://schemas.microsoft.com/office/drawing/2014/chart" uri="{C3380CC4-5D6E-409C-BE32-E72D297353CC}">
              <c16:uniqueId val="{00000001-E2EB-4E2E-8054-B8DF24A5C2B6}"/>
            </c:ext>
          </c:extLst>
        </c:ser>
        <c:ser>
          <c:idx val="6"/>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Métropole</c:v>
                </c:pt>
                <c:pt idx="1">
                  <c:v>Antilles</c:v>
                </c:pt>
                <c:pt idx="2">
                  <c:v>Guadeloupe</c:v>
                </c:pt>
                <c:pt idx="3">
                  <c:v>Martinique</c:v>
                </c:pt>
              </c:strCache>
            </c:strRef>
          </c:cat>
          <c:val>
            <c:numRef>
              <c:f>Sheet1!$B$2:$B$5</c:f>
              <c:numCache>
                <c:formatCode>###0%</c:formatCode>
                <c:ptCount val="4"/>
                <c:pt idx="0" formatCode="0%">
                  <c:v>0.23</c:v>
                </c:pt>
                <c:pt idx="1">
                  <c:v>0.19691884969129492</c:v>
                </c:pt>
                <c:pt idx="2">
                  <c:v>0.1937184568033633</c:v>
                </c:pt>
                <c:pt idx="3">
                  <c:v>0.20019826462584148</c:v>
                </c:pt>
              </c:numCache>
            </c:numRef>
          </c:val>
          <c:extLst xmlns:c15="http://schemas.microsoft.com/office/drawing/2012/chart">
            <c:ext xmlns:c16="http://schemas.microsoft.com/office/drawing/2014/chart" uri="{C3380CC4-5D6E-409C-BE32-E72D297353CC}">
              <c16:uniqueId val="{00000000-E2EB-4E2E-8054-B8DF24A5C2B6}"/>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Métropole</c:v>
                </c:pt>
                <c:pt idx="1">
                  <c:v>Antilles</c:v>
                </c:pt>
                <c:pt idx="2">
                  <c:v>Guadeloupe</c:v>
                </c:pt>
                <c:pt idx="3">
                  <c:v>Martinique</c:v>
                </c:pt>
              </c:strCache>
            </c:strRef>
          </c:cat>
          <c:val>
            <c:numRef>
              <c:f>Sheet1!$D$2:$D$5</c:f>
              <c:numCache>
                <c:formatCode>###0%</c:formatCode>
                <c:ptCount val="4"/>
                <c:pt idx="0">
                  <c:v>-0.17</c:v>
                </c:pt>
                <c:pt idx="1">
                  <c:v>-0.20183695220800071</c:v>
                </c:pt>
                <c:pt idx="2">
                  <c:v>-0.19640461632628312</c:v>
                </c:pt>
                <c:pt idx="3">
                  <c:v>-0.2074034198398835</c:v>
                </c:pt>
              </c:numCache>
            </c:numRef>
          </c:val>
          <c:extLst>
            <c:ext xmlns:c16="http://schemas.microsoft.com/office/drawing/2014/chart" uri="{C3380CC4-5D6E-409C-BE32-E72D297353CC}">
              <c16:uniqueId val="{00000002-E2EB-4E2E-8054-B8DF24A5C2B6}"/>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cat>
            <c:strRef>
              <c:f>Sheet1!$A$2:$A$5</c:f>
              <c:strCache>
                <c:ptCount val="4"/>
                <c:pt idx="0">
                  <c:v>Métropole</c:v>
                </c:pt>
                <c:pt idx="1">
                  <c:v>Antilles</c:v>
                </c:pt>
                <c:pt idx="2">
                  <c:v>Guadeloupe</c:v>
                </c:pt>
                <c:pt idx="3">
                  <c:v>Martinique</c:v>
                </c:pt>
              </c:strCache>
            </c:strRef>
          </c:cat>
          <c:val>
            <c:numRef>
              <c:f>Sheet1!$E$2:$E$5</c:f>
              <c:numCache>
                <c:formatCode>###0%</c:formatCode>
                <c:ptCount val="4"/>
                <c:pt idx="0">
                  <c:v>-0.05</c:v>
                </c:pt>
                <c:pt idx="1">
                  <c:v>-5.0449582410204113E-2</c:v>
                </c:pt>
                <c:pt idx="2">
                  <c:v>-4.8917930049963393E-2</c:v>
                </c:pt>
                <c:pt idx="3">
                  <c:v>-5.2019053347240843E-2</c:v>
                </c:pt>
              </c:numCache>
            </c:numRef>
          </c:val>
          <c:extLst>
            <c:ext xmlns:c16="http://schemas.microsoft.com/office/drawing/2014/chart" uri="{C3380CC4-5D6E-409C-BE32-E72D297353CC}">
              <c16:uniqueId val="{00000003-E2EB-4E2E-8054-B8DF24A5C2B6}"/>
            </c:ext>
          </c:extLst>
        </c:ser>
        <c:ser>
          <c:idx val="3"/>
          <c:order val="4"/>
          <c:tx>
            <c:strRef>
              <c:f>Sheet1!$F$1</c:f>
              <c:strCache>
                <c:ptCount val="1"/>
                <c:pt idx="0">
                  <c:v>ST régulièrement</c:v>
                </c:pt>
              </c:strCache>
            </c:strRef>
          </c:tx>
          <c:spPr>
            <a:noFill/>
            <a:ln>
              <a:noFill/>
            </a:ln>
            <a:effectLst/>
          </c:spPr>
          <c:invertIfNegative val="0"/>
          <c:dLbls>
            <c:dLbl>
              <c:idx val="4"/>
              <c:layout>
                <c:manualLayout>
                  <c:x val="2.4795799871032104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EB-4E2E-8054-B8DF24A5C2B6}"/>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Métropole</c:v>
                </c:pt>
                <c:pt idx="1">
                  <c:v>Antilles</c:v>
                </c:pt>
                <c:pt idx="2">
                  <c:v>Guadeloupe</c:v>
                </c:pt>
                <c:pt idx="3">
                  <c:v>Martinique</c:v>
                </c:pt>
              </c:strCache>
            </c:strRef>
          </c:cat>
          <c:val>
            <c:numRef>
              <c:f>Sheet1!$F$2:$F$5</c:f>
              <c:numCache>
                <c:formatCode>###0%</c:formatCode>
                <c:ptCount val="4"/>
                <c:pt idx="0">
                  <c:v>0.78</c:v>
                </c:pt>
                <c:pt idx="1">
                  <c:v>0.74771346538179539</c:v>
                </c:pt>
                <c:pt idx="2">
                  <c:v>0.75467745362375305</c:v>
                </c:pt>
                <c:pt idx="3">
                  <c:v>0.74057752681287392</c:v>
                </c:pt>
              </c:numCache>
            </c:numRef>
          </c:val>
          <c:extLst>
            <c:ext xmlns:c16="http://schemas.microsoft.com/office/drawing/2014/chart" uri="{C3380CC4-5D6E-409C-BE32-E72D297353CC}">
              <c16:uniqueId val="{00000005-E2EB-4E2E-8054-B8DF24A5C2B6}"/>
            </c:ext>
          </c:extLst>
        </c:ser>
        <c:ser>
          <c:idx val="4"/>
          <c:order val="5"/>
          <c:tx>
            <c:strRef>
              <c:f>Sheet1!$G$1</c:f>
              <c:strCache>
                <c:ptCount val="1"/>
                <c:pt idx="0">
                  <c:v>ST rarement</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Métropole</c:v>
                </c:pt>
                <c:pt idx="1">
                  <c:v>Antilles</c:v>
                </c:pt>
                <c:pt idx="2">
                  <c:v>Guadeloupe</c:v>
                </c:pt>
                <c:pt idx="3">
                  <c:v>Martinique</c:v>
                </c:pt>
              </c:strCache>
            </c:strRef>
          </c:cat>
          <c:val>
            <c:numRef>
              <c:f>Sheet1!$G$2:$G$5</c:f>
              <c:numCache>
                <c:formatCode>0%;0%</c:formatCode>
                <c:ptCount val="4"/>
                <c:pt idx="0">
                  <c:v>-0.22000000000000003</c:v>
                </c:pt>
                <c:pt idx="1">
                  <c:v>-0.25228653461820483</c:v>
                </c:pt>
                <c:pt idx="2">
                  <c:v>-0.24532254637624651</c:v>
                </c:pt>
                <c:pt idx="3">
                  <c:v>-0.25942247318712436</c:v>
                </c:pt>
              </c:numCache>
            </c:numRef>
          </c:val>
          <c:extLst>
            <c:ext xmlns:c16="http://schemas.microsoft.com/office/drawing/2014/chart" uri="{C3380CC4-5D6E-409C-BE32-E72D297353CC}">
              <c16:uniqueId val="{00000008-E2EB-4E2E-8054-B8DF24A5C2B6}"/>
            </c:ext>
          </c:extLst>
        </c:ser>
        <c:dLbls>
          <c:showLegendKey val="0"/>
          <c:showVal val="0"/>
          <c:showCatName val="0"/>
          <c:showSerName val="0"/>
          <c:showPercent val="0"/>
          <c:showBubbleSize val="0"/>
        </c:dLbls>
        <c:gapWidth val="43"/>
        <c:overlap val="100"/>
        <c:axId val="1789033776"/>
        <c:axId val="1789764640"/>
      </c:barChart>
      <c:catAx>
        <c:axId val="1789033776"/>
        <c:scaling>
          <c:orientation val="maxMin"/>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0.70000000000000007"/>
        </c:scaling>
        <c:delete val="1"/>
        <c:axPos val="t"/>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19915826759181404"/>
          <c:w val="0.95337301355520254"/>
          <c:h val="0.70890069832535851"/>
        </c:manualLayout>
      </c:layout>
      <c:barChart>
        <c:barDir val="col"/>
        <c:grouping val="stacked"/>
        <c:varyColors val="0"/>
        <c:ser>
          <c:idx val="0"/>
          <c:order val="0"/>
          <c:tx>
            <c:strRef>
              <c:f>Feuil1!$A$2</c:f>
              <c:strCache>
                <c:ptCount val="1"/>
                <c:pt idx="0">
                  <c:v>Tout à fait d'accord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0.3596441337367659</c:v>
                </c:pt>
                <c:pt idx="1">
                  <c:v>0.23617873466751643</c:v>
                </c:pt>
                <c:pt idx="2">
                  <c:v>0.25191185171800629</c:v>
                </c:pt>
                <c:pt idx="3">
                  <c:v>0.28414086378327952</c:v>
                </c:pt>
              </c:numCache>
            </c:numRef>
          </c:val>
          <c:extLst>
            <c:ext xmlns:c16="http://schemas.microsoft.com/office/drawing/2014/chart" uri="{C3380CC4-5D6E-409C-BE32-E72D297353CC}">
              <c16:uniqueId val="{00000000-D729-479D-B5EC-2BE6DA92F872}"/>
            </c:ext>
          </c:extLst>
        </c:ser>
        <c:ser>
          <c:idx val="1"/>
          <c:order val="1"/>
          <c:tx>
            <c:strRef>
              <c:f>Feuil1!$A$3</c:f>
              <c:strCache>
                <c:ptCount val="1"/>
                <c:pt idx="0">
                  <c:v>Plutôt d'accord</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0.52810488207066741</c:v>
                </c:pt>
                <c:pt idx="1">
                  <c:v>0.63434007216638033</c:v>
                </c:pt>
                <c:pt idx="2">
                  <c:v>0.61384459631890398</c:v>
                </c:pt>
                <c:pt idx="3">
                  <c:v>0.48088332072530177</c:v>
                </c:pt>
              </c:numCache>
            </c:numRef>
          </c:val>
          <c:extLst>
            <c:ext xmlns:c16="http://schemas.microsoft.com/office/drawing/2014/chart" uri="{C3380CC4-5D6E-409C-BE32-E72D297353CC}">
              <c16:uniqueId val="{00000000-4819-45E5-BEFA-68D9F2A4DD4E}"/>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2"/>
          <c:order val="2"/>
          <c:tx>
            <c:strRef>
              <c:f>Feuil1!$A$4</c:f>
              <c:strCache>
                <c:ptCount val="1"/>
                <c:pt idx="0">
                  <c:v>TOTAL</c:v>
                </c:pt>
              </c:strCache>
            </c:strRef>
          </c:tx>
          <c:spPr>
            <a:no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4819-45E5-BEFA-68D9F2A4DD4E}"/>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4819-45E5-BEFA-68D9F2A4DD4E}"/>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4819-45E5-BEFA-68D9F2A4DD4E}"/>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4819-45E5-BEFA-68D9F2A4DD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0.88774901580743326</c:v>
                </c:pt>
                <c:pt idx="1">
                  <c:v>0.87051880683389671</c:v>
                </c:pt>
                <c:pt idx="2">
                  <c:v>0.86575644803691021</c:v>
                </c:pt>
                <c:pt idx="3">
                  <c:v>0.76502418450858123</c:v>
                </c:pt>
              </c:numCache>
            </c:numRef>
          </c:val>
          <c:extLst>
            <c:ext xmlns:c16="http://schemas.microsoft.com/office/drawing/2014/chart" uri="{C3380CC4-5D6E-409C-BE32-E72D297353CC}">
              <c16:uniqueId val="{00000001-4819-45E5-BEFA-68D9F2A4DD4E}"/>
            </c:ext>
          </c:extLst>
        </c:ser>
        <c:dLbls>
          <c:showLegendKey val="0"/>
          <c:showVal val="0"/>
          <c:showCatName val="0"/>
          <c:showSerName val="0"/>
          <c:showPercent val="0"/>
          <c:showBubbleSize val="0"/>
        </c:dLbls>
        <c:gapWidth val="259"/>
        <c:axId val="1430050527"/>
        <c:axId val="1406984735"/>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scaling>
        <c:delete val="1"/>
        <c:axPos val="l"/>
        <c:numFmt formatCode="###0%" sourceLinked="1"/>
        <c:majorTickMark val="out"/>
        <c:minorTickMark val="none"/>
        <c:tickLblPos val="nextTo"/>
        <c:crossAx val="1520923199"/>
        <c:crosses val="autoZero"/>
        <c:crossBetween val="between"/>
      </c:valAx>
      <c:valAx>
        <c:axId val="1406984735"/>
        <c:scaling>
          <c:orientation val="minMax"/>
        </c:scaling>
        <c:delete val="1"/>
        <c:axPos val="r"/>
        <c:numFmt formatCode="###0%" sourceLinked="1"/>
        <c:majorTickMark val="out"/>
        <c:minorTickMark val="none"/>
        <c:tickLblPos val="nextTo"/>
        <c:crossAx val="1430050527"/>
        <c:crosses val="max"/>
        <c:crossBetween val="between"/>
      </c:valAx>
      <c:catAx>
        <c:axId val="1430050527"/>
        <c:scaling>
          <c:orientation val="minMax"/>
        </c:scaling>
        <c:delete val="1"/>
        <c:axPos val="b"/>
        <c:numFmt formatCode="General" sourceLinked="1"/>
        <c:majorTickMark val="out"/>
        <c:minorTickMark val="none"/>
        <c:tickLblPos val="nextTo"/>
        <c:crossAx val="1406984735"/>
        <c:crosses val="autoZero"/>
        <c:auto val="1"/>
        <c:lblAlgn val="ctr"/>
        <c:lblOffset val="100"/>
        <c:noMultiLvlLbl val="0"/>
      </c:catAx>
      <c:spPr>
        <a:noFill/>
        <a:ln>
          <a:noFill/>
        </a:ln>
        <a:effectLst/>
      </c:spPr>
    </c:plotArea>
    <c:legend>
      <c:legendPos val="t"/>
      <c:legendEntry>
        <c:idx val="2"/>
        <c:delete val="1"/>
      </c:legendEntry>
      <c:layout>
        <c:manualLayout>
          <c:xMode val="edge"/>
          <c:yMode val="edge"/>
          <c:x val="0.28442261472257946"/>
          <c:y val="9.4506202434624348E-2"/>
          <c:w val="0.51948570801093019"/>
          <c:h val="8.656938232914733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19915826759181404"/>
          <c:w val="0.95337301355520254"/>
          <c:h val="0.70890069832535851"/>
        </c:manualLayout>
      </c:layout>
      <c:barChart>
        <c:barDir val="col"/>
        <c:grouping val="stacked"/>
        <c:varyColors val="0"/>
        <c:ser>
          <c:idx val="0"/>
          <c:order val="0"/>
          <c:tx>
            <c:strRef>
              <c:f>Feuil1!$A$2</c:f>
              <c:strCache>
                <c:ptCount val="1"/>
                <c:pt idx="0">
                  <c:v>Tout à fait d'accord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0.25320513453598881</c:v>
                </c:pt>
                <c:pt idx="1">
                  <c:v>0.16256643479892502</c:v>
                </c:pt>
                <c:pt idx="2">
                  <c:v>0.19410020466572481</c:v>
                </c:pt>
                <c:pt idx="3">
                  <c:v>0.17811438885843284</c:v>
                </c:pt>
              </c:numCache>
            </c:numRef>
          </c:val>
          <c:extLst>
            <c:ext xmlns:c16="http://schemas.microsoft.com/office/drawing/2014/chart" uri="{C3380CC4-5D6E-409C-BE32-E72D297353CC}">
              <c16:uniqueId val="{00000000-1591-4D68-9FC3-500AADFDF7D6}"/>
            </c:ext>
          </c:extLst>
        </c:ser>
        <c:ser>
          <c:idx val="1"/>
          <c:order val="1"/>
          <c:tx>
            <c:strRef>
              <c:f>Feuil1!$A$3</c:f>
              <c:strCache>
                <c:ptCount val="1"/>
                <c:pt idx="0">
                  <c:v>Plutôt d'accord</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0.5822843727980237</c:v>
                </c:pt>
                <c:pt idx="1">
                  <c:v>0.58335065414725451</c:v>
                </c:pt>
                <c:pt idx="2">
                  <c:v>0.52198909738948496</c:v>
                </c:pt>
                <c:pt idx="3">
                  <c:v>0.51245485912826327</c:v>
                </c:pt>
              </c:numCache>
            </c:numRef>
          </c:val>
          <c:extLst>
            <c:ext xmlns:c16="http://schemas.microsoft.com/office/drawing/2014/chart" uri="{C3380CC4-5D6E-409C-BE32-E72D297353CC}">
              <c16:uniqueId val="{00000001-1591-4D68-9FC3-500AADFDF7D6}"/>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2"/>
          <c:order val="2"/>
          <c:tx>
            <c:strRef>
              <c:f>Feuil1!$A$4</c:f>
              <c:strCache>
                <c:ptCount val="1"/>
                <c:pt idx="0">
                  <c:v>TOTAL</c:v>
                </c:pt>
              </c:strCache>
            </c:strRef>
          </c:tx>
          <c:spPr>
            <a:no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1591-4D68-9FC3-500AADFDF7D6}"/>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1591-4D68-9FC3-500AADFDF7D6}"/>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1591-4D68-9FC3-500AADFDF7D6}"/>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1591-4D68-9FC3-500AADFDF7D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0.8354895073340125</c:v>
                </c:pt>
                <c:pt idx="1">
                  <c:v>0.74591708894617947</c:v>
                </c:pt>
                <c:pt idx="2">
                  <c:v>0.71608930205520971</c:v>
                </c:pt>
                <c:pt idx="3">
                  <c:v>0.69056924798669606</c:v>
                </c:pt>
              </c:numCache>
            </c:numRef>
          </c:val>
          <c:extLst>
            <c:ext xmlns:c16="http://schemas.microsoft.com/office/drawing/2014/chart" uri="{C3380CC4-5D6E-409C-BE32-E72D297353CC}">
              <c16:uniqueId val="{00000006-1591-4D68-9FC3-500AADFDF7D6}"/>
            </c:ext>
          </c:extLst>
        </c:ser>
        <c:dLbls>
          <c:showLegendKey val="0"/>
          <c:showVal val="0"/>
          <c:showCatName val="0"/>
          <c:showSerName val="0"/>
          <c:showPercent val="0"/>
          <c:showBubbleSize val="0"/>
        </c:dLbls>
        <c:gapWidth val="259"/>
        <c:axId val="1430050527"/>
        <c:axId val="1406984735"/>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max val="1"/>
        </c:scaling>
        <c:delete val="1"/>
        <c:axPos val="l"/>
        <c:numFmt formatCode="###0%" sourceLinked="1"/>
        <c:majorTickMark val="out"/>
        <c:minorTickMark val="none"/>
        <c:tickLblPos val="nextTo"/>
        <c:crossAx val="1520923199"/>
        <c:crosses val="autoZero"/>
        <c:crossBetween val="between"/>
      </c:valAx>
      <c:valAx>
        <c:axId val="1406984735"/>
        <c:scaling>
          <c:orientation val="minMax"/>
        </c:scaling>
        <c:delete val="1"/>
        <c:axPos val="r"/>
        <c:numFmt formatCode="###0%" sourceLinked="1"/>
        <c:majorTickMark val="out"/>
        <c:minorTickMark val="none"/>
        <c:tickLblPos val="nextTo"/>
        <c:crossAx val="1430050527"/>
        <c:crosses val="max"/>
        <c:crossBetween val="between"/>
      </c:valAx>
      <c:catAx>
        <c:axId val="1430050527"/>
        <c:scaling>
          <c:orientation val="minMax"/>
        </c:scaling>
        <c:delete val="1"/>
        <c:axPos val="b"/>
        <c:numFmt formatCode="General" sourceLinked="1"/>
        <c:majorTickMark val="out"/>
        <c:minorTickMark val="none"/>
        <c:tickLblPos val="nextTo"/>
        <c:crossAx val="1406984735"/>
        <c:crosses val="autoZero"/>
        <c:auto val="1"/>
        <c:lblAlgn val="ctr"/>
        <c:lblOffset val="100"/>
        <c:noMultiLvlLbl val="0"/>
      </c:catAx>
      <c:spPr>
        <a:noFill/>
        <a:ln>
          <a:noFill/>
        </a:ln>
        <a:effectLst/>
      </c:spPr>
    </c:plotArea>
    <c:legend>
      <c:legendPos val="t"/>
      <c:legendEntry>
        <c:idx val="2"/>
        <c:delete val="1"/>
      </c:legendEntry>
      <c:layout>
        <c:manualLayout>
          <c:xMode val="edge"/>
          <c:yMode val="edge"/>
          <c:x val="0.28442261472257946"/>
          <c:y val="9.4506202434624348E-2"/>
          <c:w val="0.51948570801093019"/>
          <c:h val="8.656938232914733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86006727059212"/>
          <c:y val="0"/>
          <c:w val="0.85213993272940791"/>
          <c:h val="0.99897728511223927"/>
        </c:manualLayout>
      </c:layout>
      <c:barChart>
        <c:barDir val="bar"/>
        <c:grouping val="stacked"/>
        <c:varyColors val="0"/>
        <c:ser>
          <c:idx val="0"/>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Métropole</c:v>
                </c:pt>
                <c:pt idx="1">
                  <c:v>Antilles</c:v>
                </c:pt>
                <c:pt idx="2">
                  <c:v>Guadeloupe</c:v>
                </c:pt>
                <c:pt idx="3">
                  <c:v>Martinique</c:v>
                </c:pt>
              </c:strCache>
            </c:strRef>
          </c:cat>
          <c:val>
            <c:numRef>
              <c:f>Sheet1!$C$2:$C$5</c:f>
              <c:numCache>
                <c:formatCode>###0%</c:formatCode>
                <c:ptCount val="4"/>
                <c:pt idx="0">
                  <c:v>0.51</c:v>
                </c:pt>
                <c:pt idx="1">
                  <c:v>0.55825776305117181</c:v>
                </c:pt>
                <c:pt idx="2">
                  <c:v>0.55184819199552171</c:v>
                </c:pt>
                <c:pt idx="3">
                  <c:v>0.56482559512054031</c:v>
                </c:pt>
              </c:numCache>
            </c:numRef>
          </c:val>
          <c:extLst>
            <c:ext xmlns:c16="http://schemas.microsoft.com/office/drawing/2014/chart" uri="{C3380CC4-5D6E-409C-BE32-E72D297353CC}">
              <c16:uniqueId val="{00000001-0F83-472A-AE7D-B7F8B2CE716F}"/>
            </c:ext>
          </c:extLst>
        </c:ser>
        <c:ser>
          <c:idx val="6"/>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Métropole</c:v>
                </c:pt>
                <c:pt idx="1">
                  <c:v>Antilles</c:v>
                </c:pt>
                <c:pt idx="2">
                  <c:v>Guadeloupe</c:v>
                </c:pt>
                <c:pt idx="3">
                  <c:v>Martinique</c:v>
                </c:pt>
              </c:strCache>
            </c:strRef>
          </c:cat>
          <c:val>
            <c:numRef>
              <c:f>Sheet1!$B$2:$B$5</c:f>
              <c:numCache>
                <c:formatCode>###0%</c:formatCode>
                <c:ptCount val="4"/>
                <c:pt idx="0">
                  <c:v>0.24</c:v>
                </c:pt>
                <c:pt idx="1">
                  <c:v>0.24978905972219831</c:v>
                </c:pt>
                <c:pt idx="2">
                  <c:v>0.2645743262076567</c:v>
                </c:pt>
                <c:pt idx="3">
                  <c:v>0.23463872492845675</c:v>
                </c:pt>
              </c:numCache>
            </c:numRef>
          </c:val>
          <c:extLst xmlns:c15="http://schemas.microsoft.com/office/drawing/2012/chart">
            <c:ext xmlns:c16="http://schemas.microsoft.com/office/drawing/2014/chart" uri="{C3380CC4-5D6E-409C-BE32-E72D297353CC}">
              <c16:uniqueId val="{00000000-0F83-472A-AE7D-B7F8B2CE716F}"/>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Métropole</c:v>
                </c:pt>
                <c:pt idx="1">
                  <c:v>Antilles</c:v>
                </c:pt>
                <c:pt idx="2">
                  <c:v>Guadeloupe</c:v>
                </c:pt>
                <c:pt idx="3">
                  <c:v>Martinique</c:v>
                </c:pt>
              </c:strCache>
            </c:strRef>
          </c:cat>
          <c:val>
            <c:numRef>
              <c:f>Sheet1!$D$2:$D$5</c:f>
              <c:numCache>
                <c:formatCode>###0%</c:formatCode>
                <c:ptCount val="4"/>
                <c:pt idx="0">
                  <c:v>-0.19</c:v>
                </c:pt>
                <c:pt idx="1">
                  <c:v>-0.12580663418197155</c:v>
                </c:pt>
                <c:pt idx="2">
                  <c:v>-0.11547849226295664</c:v>
                </c:pt>
                <c:pt idx="3">
                  <c:v>-0.13638979195083839</c:v>
                </c:pt>
              </c:numCache>
            </c:numRef>
          </c:val>
          <c:extLst>
            <c:ext xmlns:c16="http://schemas.microsoft.com/office/drawing/2014/chart" uri="{C3380CC4-5D6E-409C-BE32-E72D297353CC}">
              <c16:uniqueId val="{00000002-0F83-472A-AE7D-B7F8B2CE716F}"/>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numFmt formatCode="###0%;###0%" sourceLinked="0"/>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Métropole</c:v>
                </c:pt>
                <c:pt idx="1">
                  <c:v>Antilles</c:v>
                </c:pt>
                <c:pt idx="2">
                  <c:v>Guadeloupe</c:v>
                </c:pt>
                <c:pt idx="3">
                  <c:v>Martinique</c:v>
                </c:pt>
              </c:strCache>
            </c:strRef>
          </c:cat>
          <c:val>
            <c:numRef>
              <c:f>Sheet1!$E$2:$E$5</c:f>
              <c:numCache>
                <c:formatCode>###0%</c:formatCode>
                <c:ptCount val="4"/>
                <c:pt idx="0">
                  <c:v>-0.05</c:v>
                </c:pt>
                <c:pt idx="1">
                  <c:v>-6.6146543044658376E-2</c:v>
                </c:pt>
                <c:pt idx="2">
                  <c:v>-6.8098989533864451E-2</c:v>
                </c:pt>
                <c:pt idx="3">
                  <c:v>-6.4145888000163173E-2</c:v>
                </c:pt>
              </c:numCache>
            </c:numRef>
          </c:val>
          <c:extLst>
            <c:ext xmlns:c16="http://schemas.microsoft.com/office/drawing/2014/chart" uri="{C3380CC4-5D6E-409C-BE32-E72D297353CC}">
              <c16:uniqueId val="{00000003-0F83-472A-AE7D-B7F8B2CE716F}"/>
            </c:ext>
          </c:extLst>
        </c:ser>
        <c:ser>
          <c:idx val="3"/>
          <c:order val="4"/>
          <c:tx>
            <c:strRef>
              <c:f>Sheet1!$F$1</c:f>
              <c:strCache>
                <c:ptCount val="1"/>
                <c:pt idx="0">
                  <c:v>ST régulièrement</c:v>
                </c:pt>
              </c:strCache>
            </c:strRef>
          </c:tx>
          <c:spPr>
            <a:noFill/>
            <a:ln>
              <a:noFill/>
            </a:ln>
            <a:effectLst/>
          </c:spPr>
          <c:invertIfNegative val="0"/>
          <c:dLbls>
            <c:dLbl>
              <c:idx val="4"/>
              <c:layout>
                <c:manualLayout>
                  <c:x val="2.4795799871032104E-2"/>
                  <c:y val="5.1075419089900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83-472A-AE7D-B7F8B2CE716F}"/>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Métropole</c:v>
                </c:pt>
                <c:pt idx="1">
                  <c:v>Antilles</c:v>
                </c:pt>
                <c:pt idx="2">
                  <c:v>Guadeloupe</c:v>
                </c:pt>
                <c:pt idx="3">
                  <c:v>Martinique</c:v>
                </c:pt>
              </c:strCache>
            </c:strRef>
          </c:cat>
          <c:val>
            <c:numRef>
              <c:f>Sheet1!$F$2:$F$5</c:f>
              <c:numCache>
                <c:formatCode>###0%</c:formatCode>
                <c:ptCount val="4"/>
                <c:pt idx="0">
                  <c:v>0.75</c:v>
                </c:pt>
                <c:pt idx="1">
                  <c:v>0.80804682277337014</c:v>
                </c:pt>
                <c:pt idx="2">
                  <c:v>0.81642251820317835</c:v>
                </c:pt>
                <c:pt idx="3">
                  <c:v>0.79946432004899703</c:v>
                </c:pt>
              </c:numCache>
            </c:numRef>
          </c:val>
          <c:extLst>
            <c:ext xmlns:c16="http://schemas.microsoft.com/office/drawing/2014/chart" uri="{C3380CC4-5D6E-409C-BE32-E72D297353CC}">
              <c16:uniqueId val="{00000006-0F83-472A-AE7D-B7F8B2CE716F}"/>
            </c:ext>
          </c:extLst>
        </c:ser>
        <c:ser>
          <c:idx val="4"/>
          <c:order val="5"/>
          <c:tx>
            <c:strRef>
              <c:f>Sheet1!$G$1</c:f>
              <c:strCache>
                <c:ptCount val="1"/>
                <c:pt idx="0">
                  <c:v>ST rarement</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Métropole</c:v>
                </c:pt>
                <c:pt idx="1">
                  <c:v>Antilles</c:v>
                </c:pt>
                <c:pt idx="2">
                  <c:v>Guadeloupe</c:v>
                </c:pt>
                <c:pt idx="3">
                  <c:v>Martinique</c:v>
                </c:pt>
              </c:strCache>
            </c:strRef>
          </c:cat>
          <c:val>
            <c:numRef>
              <c:f>Sheet1!$G$2:$G$5</c:f>
              <c:numCache>
                <c:formatCode>0%;0%</c:formatCode>
                <c:ptCount val="4"/>
                <c:pt idx="0">
                  <c:v>-0.24</c:v>
                </c:pt>
                <c:pt idx="1">
                  <c:v>-0.19195317722662991</c:v>
                </c:pt>
                <c:pt idx="2">
                  <c:v>-0.1835774817968211</c:v>
                </c:pt>
                <c:pt idx="3">
                  <c:v>-0.20053567995100158</c:v>
                </c:pt>
              </c:numCache>
            </c:numRef>
          </c:val>
          <c:extLst>
            <c:ext xmlns:c16="http://schemas.microsoft.com/office/drawing/2014/chart" uri="{C3380CC4-5D6E-409C-BE32-E72D297353CC}">
              <c16:uniqueId val="{0000000B-0F83-472A-AE7D-B7F8B2CE716F}"/>
            </c:ext>
          </c:extLst>
        </c:ser>
        <c:dLbls>
          <c:showLegendKey val="0"/>
          <c:showVal val="0"/>
          <c:showCatName val="0"/>
          <c:showSerName val="0"/>
          <c:showPercent val="0"/>
          <c:showBubbleSize val="0"/>
        </c:dLbls>
        <c:gapWidth val="43"/>
        <c:overlap val="100"/>
        <c:axId val="1789033776"/>
        <c:axId val="1789764640"/>
      </c:barChart>
      <c:catAx>
        <c:axId val="1789033776"/>
        <c:scaling>
          <c:orientation val="maxMin"/>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
          <c:min val="-0.5"/>
        </c:scaling>
        <c:delete val="1"/>
        <c:axPos val="t"/>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19915826759181404"/>
          <c:w val="0.95337301355520254"/>
          <c:h val="0.70890069832535851"/>
        </c:manualLayout>
      </c:layout>
      <c:barChart>
        <c:barDir val="col"/>
        <c:grouping val="stacked"/>
        <c:varyColors val="0"/>
        <c:ser>
          <c:idx val="0"/>
          <c:order val="0"/>
          <c:tx>
            <c:strRef>
              <c:f>Feuil1!$A$2</c:f>
              <c:strCache>
                <c:ptCount val="1"/>
                <c:pt idx="0">
                  <c:v>Tout à fait d'accord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0.33424526960512169</c:v>
                </c:pt>
                <c:pt idx="1">
                  <c:v>0.25953292073664846</c:v>
                </c:pt>
                <c:pt idx="2">
                  <c:v>0.20190589886825397</c:v>
                </c:pt>
                <c:pt idx="3">
                  <c:v>0.21185109249043296</c:v>
                </c:pt>
              </c:numCache>
            </c:numRef>
          </c:val>
          <c:extLst>
            <c:ext xmlns:c16="http://schemas.microsoft.com/office/drawing/2014/chart" uri="{C3380CC4-5D6E-409C-BE32-E72D297353CC}">
              <c16:uniqueId val="{00000000-9EFF-4512-8C28-0E65580409BD}"/>
            </c:ext>
          </c:extLst>
        </c:ser>
        <c:ser>
          <c:idx val="1"/>
          <c:order val="1"/>
          <c:tx>
            <c:strRef>
              <c:f>Feuil1!$A$3</c:f>
              <c:strCache>
                <c:ptCount val="1"/>
                <c:pt idx="0">
                  <c:v>Plutôt d'accord</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0.56133936837963028</c:v>
                </c:pt>
                <c:pt idx="1">
                  <c:v>0.54372621245248764</c:v>
                </c:pt>
                <c:pt idx="2">
                  <c:v>0.58362646975463139</c:v>
                </c:pt>
                <c:pt idx="3">
                  <c:v>0.52568165666925004</c:v>
                </c:pt>
              </c:numCache>
            </c:numRef>
          </c:val>
          <c:extLst>
            <c:ext xmlns:c16="http://schemas.microsoft.com/office/drawing/2014/chart" uri="{C3380CC4-5D6E-409C-BE32-E72D297353CC}">
              <c16:uniqueId val="{00000001-9EFF-4512-8C28-0E65580409BD}"/>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2"/>
          <c:order val="2"/>
          <c:tx>
            <c:strRef>
              <c:f>Feuil1!$A$4</c:f>
              <c:strCache>
                <c:ptCount val="1"/>
                <c:pt idx="0">
                  <c:v>TOTAL</c:v>
                </c:pt>
              </c:strCache>
            </c:strRef>
          </c:tx>
          <c:spPr>
            <a:no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9EFF-4512-8C28-0E65580409BD}"/>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9EFF-4512-8C28-0E65580409BD}"/>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9EFF-4512-8C28-0E65580409BD}"/>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9EFF-4512-8C28-0E65580409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0.89558463798475196</c:v>
                </c:pt>
                <c:pt idx="1">
                  <c:v>0.80325913318913611</c:v>
                </c:pt>
                <c:pt idx="2">
                  <c:v>0.78553236862288534</c:v>
                </c:pt>
                <c:pt idx="3">
                  <c:v>0.73753274915968303</c:v>
                </c:pt>
              </c:numCache>
            </c:numRef>
          </c:val>
          <c:extLst>
            <c:ext xmlns:c16="http://schemas.microsoft.com/office/drawing/2014/chart" uri="{C3380CC4-5D6E-409C-BE32-E72D297353CC}">
              <c16:uniqueId val="{00000006-9EFF-4512-8C28-0E65580409BD}"/>
            </c:ext>
          </c:extLst>
        </c:ser>
        <c:dLbls>
          <c:showLegendKey val="0"/>
          <c:showVal val="0"/>
          <c:showCatName val="0"/>
          <c:showSerName val="0"/>
          <c:showPercent val="0"/>
          <c:showBubbleSize val="0"/>
        </c:dLbls>
        <c:gapWidth val="259"/>
        <c:axId val="1430050527"/>
        <c:axId val="1406984735"/>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scaling>
        <c:delete val="1"/>
        <c:axPos val="l"/>
        <c:numFmt formatCode="###0%" sourceLinked="1"/>
        <c:majorTickMark val="out"/>
        <c:minorTickMark val="none"/>
        <c:tickLblPos val="nextTo"/>
        <c:crossAx val="1520923199"/>
        <c:crosses val="autoZero"/>
        <c:crossBetween val="between"/>
      </c:valAx>
      <c:valAx>
        <c:axId val="1406984735"/>
        <c:scaling>
          <c:orientation val="minMax"/>
        </c:scaling>
        <c:delete val="1"/>
        <c:axPos val="r"/>
        <c:numFmt formatCode="###0%" sourceLinked="1"/>
        <c:majorTickMark val="out"/>
        <c:minorTickMark val="none"/>
        <c:tickLblPos val="nextTo"/>
        <c:crossAx val="1430050527"/>
        <c:crosses val="max"/>
        <c:crossBetween val="between"/>
      </c:valAx>
      <c:catAx>
        <c:axId val="1430050527"/>
        <c:scaling>
          <c:orientation val="minMax"/>
        </c:scaling>
        <c:delete val="1"/>
        <c:axPos val="b"/>
        <c:numFmt formatCode="General" sourceLinked="1"/>
        <c:majorTickMark val="out"/>
        <c:minorTickMark val="none"/>
        <c:tickLblPos val="nextTo"/>
        <c:crossAx val="14069847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971577645045"/>
          <c:y val="0"/>
          <c:w val="0.87116888614418031"/>
          <c:h val="0.99897728511223927"/>
        </c:manualLayout>
      </c:layout>
      <c:barChart>
        <c:barDir val="bar"/>
        <c:grouping val="stacked"/>
        <c:varyColors val="0"/>
        <c:ser>
          <c:idx val="0"/>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Sheet1!$C$2:$C$5</c:f>
              <c:numCache>
                <c:formatCode>###0%</c:formatCode>
                <c:ptCount val="4"/>
                <c:pt idx="0">
                  <c:v>0.39739258596556043</c:v>
                </c:pt>
                <c:pt idx="1">
                  <c:v>0.44443097817711569</c:v>
                </c:pt>
                <c:pt idx="2">
                  <c:v>0.42119860153604288</c:v>
                </c:pt>
                <c:pt idx="3">
                  <c:v>0.41</c:v>
                </c:pt>
              </c:numCache>
            </c:numRef>
          </c:val>
          <c:extLst>
            <c:ext xmlns:c16="http://schemas.microsoft.com/office/drawing/2014/chart" uri="{C3380CC4-5D6E-409C-BE32-E72D297353CC}">
              <c16:uniqueId val="{00000001-308C-41FF-8FEE-DD8963D7C551}"/>
            </c:ext>
          </c:extLst>
        </c:ser>
        <c:ser>
          <c:idx val="6"/>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Sheet1!$B$2:$B$5</c:f>
              <c:numCache>
                <c:formatCode>###0%</c:formatCode>
                <c:ptCount val="4"/>
                <c:pt idx="0">
                  <c:v>0.10722413911891714</c:v>
                </c:pt>
                <c:pt idx="1">
                  <c:v>0.11810566788313301</c:v>
                </c:pt>
                <c:pt idx="2">
                  <c:v>0.11273125428617278</c:v>
                </c:pt>
                <c:pt idx="3" formatCode="0%">
                  <c:v>0.15</c:v>
                </c:pt>
              </c:numCache>
            </c:numRef>
          </c:val>
          <c:extLst xmlns:c15="http://schemas.microsoft.com/office/drawing/2012/chart">
            <c:ext xmlns:c16="http://schemas.microsoft.com/office/drawing/2014/chart" uri="{C3380CC4-5D6E-409C-BE32-E72D297353CC}">
              <c16:uniqueId val="{00000000-308C-41FF-8FEE-DD8963D7C551}"/>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Sheet1!$D$2:$D$5</c:f>
              <c:numCache>
                <c:formatCode>###0%;###0%</c:formatCode>
                <c:ptCount val="4"/>
                <c:pt idx="0">
                  <c:v>-0.35263116178982346</c:v>
                </c:pt>
                <c:pt idx="1">
                  <c:v>-0.31987411510368541</c:v>
                </c:pt>
                <c:pt idx="2">
                  <c:v>-0.33605290035720464</c:v>
                </c:pt>
                <c:pt idx="3">
                  <c:v>-0.35</c:v>
                </c:pt>
              </c:numCache>
            </c:numRef>
          </c:val>
          <c:extLst>
            <c:ext xmlns:c16="http://schemas.microsoft.com/office/drawing/2014/chart" uri="{C3380CC4-5D6E-409C-BE32-E72D297353CC}">
              <c16:uniqueId val="{00000002-308C-41FF-8FEE-DD8963D7C551}"/>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numFmt formatCode="###0%;###0%" sourceLinked="0"/>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Sheet1!$E$2:$E$5</c:f>
              <c:numCache>
                <c:formatCode>###0%;###0%</c:formatCode>
                <c:ptCount val="4"/>
                <c:pt idx="0">
                  <c:v>-0.14275211312569761</c:v>
                </c:pt>
                <c:pt idx="1">
                  <c:v>-0.11758923883606565</c:v>
                </c:pt>
                <c:pt idx="2">
                  <c:v>-0.13001724382057914</c:v>
                </c:pt>
                <c:pt idx="3">
                  <c:v>-0.08</c:v>
                </c:pt>
              </c:numCache>
            </c:numRef>
          </c:val>
          <c:extLst>
            <c:ext xmlns:c16="http://schemas.microsoft.com/office/drawing/2014/chart" uri="{C3380CC4-5D6E-409C-BE32-E72D297353CC}">
              <c16:uniqueId val="{00000003-308C-41FF-8FEE-DD8963D7C551}"/>
            </c:ext>
          </c:extLst>
        </c:ser>
        <c:dLbls>
          <c:showLegendKey val="0"/>
          <c:showVal val="0"/>
          <c:showCatName val="0"/>
          <c:showSerName val="0"/>
          <c:showPercent val="0"/>
          <c:showBubbleSize val="0"/>
        </c:dLbls>
        <c:gapWidth val="43"/>
        <c:overlap val="100"/>
        <c:axId val="1789033776"/>
        <c:axId val="1789764640"/>
      </c:barChart>
      <c:barChart>
        <c:barDir val="bar"/>
        <c:grouping val="clustered"/>
        <c:varyColors val="0"/>
        <c:ser>
          <c:idx val="3"/>
          <c:order val="4"/>
          <c:tx>
            <c:strRef>
              <c:f>Sheet1!$F$1</c:f>
              <c:strCache>
                <c:ptCount val="1"/>
                <c:pt idx="0">
                  <c:v>ST régulièrement</c:v>
                </c:pt>
              </c:strCache>
            </c:strRef>
          </c:tx>
          <c:spPr>
            <a:noFill/>
            <a:ln>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Sheet1!$F$2:$F$5</c:f>
              <c:numCache>
                <c:formatCode>###0%</c:formatCode>
                <c:ptCount val="4"/>
                <c:pt idx="0">
                  <c:v>0.50461672508447752</c:v>
                </c:pt>
                <c:pt idx="1">
                  <c:v>0.56253664606024867</c:v>
                </c:pt>
                <c:pt idx="2">
                  <c:v>0.53392985582221564</c:v>
                </c:pt>
                <c:pt idx="3">
                  <c:v>0.55999999999999994</c:v>
                </c:pt>
              </c:numCache>
            </c:numRef>
          </c:val>
          <c:extLst>
            <c:ext xmlns:c16="http://schemas.microsoft.com/office/drawing/2014/chart" uri="{C3380CC4-5D6E-409C-BE32-E72D297353CC}">
              <c16:uniqueId val="{00000005-308C-41FF-8FEE-DD8963D7C551}"/>
            </c:ext>
          </c:extLst>
        </c:ser>
        <c:ser>
          <c:idx val="4"/>
          <c:order val="5"/>
          <c:tx>
            <c:strRef>
              <c:f>Sheet1!$G$1</c:f>
              <c:strCache>
                <c:ptCount val="1"/>
                <c:pt idx="0">
                  <c:v>ST rarement</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Martinique</c:v>
                </c:pt>
                <c:pt idx="1">
                  <c:v>Guadeloupe</c:v>
                </c:pt>
                <c:pt idx="2">
                  <c:v>Antilles</c:v>
                </c:pt>
                <c:pt idx="3">
                  <c:v>Métropole</c:v>
                </c:pt>
              </c:strCache>
            </c:strRef>
          </c:cat>
          <c:val>
            <c:numRef>
              <c:f>Sheet1!$G$2:$G$5</c:f>
              <c:numCache>
                <c:formatCode>0%;0%</c:formatCode>
                <c:ptCount val="4"/>
                <c:pt idx="0">
                  <c:v>-0.49538327491552103</c:v>
                </c:pt>
                <c:pt idx="1">
                  <c:v>-0.43746335393975105</c:v>
                </c:pt>
                <c:pt idx="2">
                  <c:v>-0.46607014417778381</c:v>
                </c:pt>
                <c:pt idx="3">
                  <c:v>-0.43</c:v>
                </c:pt>
              </c:numCache>
            </c:numRef>
          </c:val>
          <c:extLst>
            <c:ext xmlns:c16="http://schemas.microsoft.com/office/drawing/2014/chart" uri="{C3380CC4-5D6E-409C-BE32-E72D297353CC}">
              <c16:uniqueId val="{00000006-308C-41FF-8FEE-DD8963D7C551}"/>
            </c:ext>
          </c:extLst>
        </c:ser>
        <c:dLbls>
          <c:showLegendKey val="0"/>
          <c:showVal val="0"/>
          <c:showCatName val="0"/>
          <c:showSerName val="0"/>
          <c:showPercent val="0"/>
          <c:showBubbleSize val="0"/>
        </c:dLbls>
        <c:gapWidth val="250"/>
        <c:overlap val="100"/>
        <c:axId val="248215567"/>
        <c:axId val="248229007"/>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0.8"/>
          <c:min val="-0.60000000000000009"/>
        </c:scaling>
        <c:delete val="1"/>
        <c:axPos val="b"/>
        <c:numFmt formatCode="###0%" sourceLinked="1"/>
        <c:majorTickMark val="out"/>
        <c:minorTickMark val="none"/>
        <c:tickLblPos val="nextTo"/>
        <c:crossAx val="1789033776"/>
        <c:crosses val="autoZero"/>
        <c:crossBetween val="between"/>
      </c:valAx>
      <c:valAx>
        <c:axId val="248229007"/>
        <c:scaling>
          <c:orientation val="minMax"/>
        </c:scaling>
        <c:delete val="1"/>
        <c:axPos val="t"/>
        <c:numFmt formatCode="###0%" sourceLinked="1"/>
        <c:majorTickMark val="out"/>
        <c:minorTickMark val="none"/>
        <c:tickLblPos val="nextTo"/>
        <c:crossAx val="248215567"/>
        <c:crosses val="max"/>
        <c:crossBetween val="between"/>
      </c:valAx>
      <c:catAx>
        <c:axId val="248215567"/>
        <c:scaling>
          <c:orientation val="minMax"/>
        </c:scaling>
        <c:delete val="1"/>
        <c:axPos val="l"/>
        <c:numFmt formatCode="General" sourceLinked="1"/>
        <c:majorTickMark val="out"/>
        <c:minorTickMark val="none"/>
        <c:tickLblPos val="nextTo"/>
        <c:crossAx val="2482290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971577645045"/>
          <c:y val="0"/>
          <c:w val="0.87116888614418031"/>
          <c:h val="0.99897728511223927"/>
        </c:manualLayout>
      </c:layout>
      <c:barChart>
        <c:barDir val="bar"/>
        <c:grouping val="stacked"/>
        <c:varyColors val="0"/>
        <c:ser>
          <c:idx val="0"/>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Sheet1!$C$2:$C$5</c:f>
              <c:numCache>
                <c:formatCode>###0%</c:formatCode>
                <c:ptCount val="4"/>
                <c:pt idx="0">
                  <c:v>0.40186298450825286</c:v>
                </c:pt>
                <c:pt idx="1">
                  <c:v>0.41931029620883142</c:v>
                </c:pt>
                <c:pt idx="2">
                  <c:v>0.4106930264054966</c:v>
                </c:pt>
                <c:pt idx="3">
                  <c:v>0.46</c:v>
                </c:pt>
              </c:numCache>
            </c:numRef>
          </c:val>
          <c:extLst>
            <c:ext xmlns:c16="http://schemas.microsoft.com/office/drawing/2014/chart" uri="{C3380CC4-5D6E-409C-BE32-E72D297353CC}">
              <c16:uniqueId val="{00000001-308C-41FF-8FEE-DD8963D7C551}"/>
            </c:ext>
          </c:extLst>
        </c:ser>
        <c:ser>
          <c:idx val="6"/>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Sheet1!$B$2:$B$5</c:f>
              <c:numCache>
                <c:formatCode>###0%</c:formatCode>
                <c:ptCount val="4"/>
                <c:pt idx="0">
                  <c:v>7.4514924616706738E-2</c:v>
                </c:pt>
                <c:pt idx="1">
                  <c:v>0.12572928620858395</c:v>
                </c:pt>
                <c:pt idx="2">
                  <c:v>0.10043438810527874</c:v>
                </c:pt>
                <c:pt idx="3" formatCode="0%">
                  <c:v>0.14000000000000001</c:v>
                </c:pt>
              </c:numCache>
            </c:numRef>
          </c:val>
          <c:extLst xmlns:c15="http://schemas.microsoft.com/office/drawing/2012/chart">
            <c:ext xmlns:c16="http://schemas.microsoft.com/office/drawing/2014/chart" uri="{C3380CC4-5D6E-409C-BE32-E72D297353CC}">
              <c16:uniqueId val="{00000000-308C-41FF-8FEE-DD8963D7C551}"/>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Sheet1!$D$2:$D$5</c:f>
              <c:numCache>
                <c:formatCode>###0%</c:formatCode>
                <c:ptCount val="4"/>
                <c:pt idx="0">
                  <c:v>-0.40440839267929685</c:v>
                </c:pt>
                <c:pt idx="1">
                  <c:v>-0.32958432673810867</c:v>
                </c:pt>
                <c:pt idx="2">
                  <c:v>-0.3665401154041833</c:v>
                </c:pt>
                <c:pt idx="3">
                  <c:v>-0.33</c:v>
                </c:pt>
              </c:numCache>
            </c:numRef>
          </c:val>
          <c:extLst>
            <c:ext xmlns:c16="http://schemas.microsoft.com/office/drawing/2014/chart" uri="{C3380CC4-5D6E-409C-BE32-E72D297353CC}">
              <c16:uniqueId val="{00000002-308C-41FF-8FEE-DD8963D7C551}"/>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numFmt formatCode="###0%;###0%" sourceLinked="0"/>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Sheet1!$E$2:$E$5</c:f>
              <c:numCache>
                <c:formatCode>###0%</c:formatCode>
                <c:ptCount val="4"/>
                <c:pt idx="0">
                  <c:v>-0.11921369819574226</c:v>
                </c:pt>
                <c:pt idx="1">
                  <c:v>-0.12537609084447607</c:v>
                </c:pt>
                <c:pt idx="2">
                  <c:v>-0.12233247008504053</c:v>
                </c:pt>
                <c:pt idx="3">
                  <c:v>-7.0000000000000007E-2</c:v>
                </c:pt>
              </c:numCache>
            </c:numRef>
          </c:val>
          <c:extLst>
            <c:ext xmlns:c16="http://schemas.microsoft.com/office/drawing/2014/chart" uri="{C3380CC4-5D6E-409C-BE32-E72D297353CC}">
              <c16:uniqueId val="{00000003-308C-41FF-8FEE-DD8963D7C551}"/>
            </c:ext>
          </c:extLst>
        </c:ser>
        <c:dLbls>
          <c:showLegendKey val="0"/>
          <c:showVal val="0"/>
          <c:showCatName val="0"/>
          <c:showSerName val="0"/>
          <c:showPercent val="0"/>
          <c:showBubbleSize val="0"/>
        </c:dLbls>
        <c:gapWidth val="43"/>
        <c:overlap val="100"/>
        <c:axId val="1789033776"/>
        <c:axId val="1789764640"/>
      </c:barChart>
      <c:barChart>
        <c:barDir val="bar"/>
        <c:grouping val="clustered"/>
        <c:varyColors val="0"/>
        <c:ser>
          <c:idx val="3"/>
          <c:order val="4"/>
          <c:tx>
            <c:strRef>
              <c:f>Sheet1!$F$1</c:f>
              <c:strCache>
                <c:ptCount val="1"/>
                <c:pt idx="0">
                  <c:v>ST régulièrement</c:v>
                </c:pt>
              </c:strCache>
            </c:strRef>
          </c:tx>
          <c:spPr>
            <a:noFill/>
            <a:ln>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Sheet1!$F$2:$F$5</c:f>
              <c:numCache>
                <c:formatCode>###0%</c:formatCode>
                <c:ptCount val="4"/>
                <c:pt idx="0">
                  <c:v>0.47637790912495959</c:v>
                </c:pt>
                <c:pt idx="1">
                  <c:v>0.54503958241741535</c:v>
                </c:pt>
                <c:pt idx="2">
                  <c:v>0.51112741451077537</c:v>
                </c:pt>
                <c:pt idx="3">
                  <c:v>0.60000000000000009</c:v>
                </c:pt>
              </c:numCache>
            </c:numRef>
          </c:val>
          <c:extLst>
            <c:ext xmlns:c16="http://schemas.microsoft.com/office/drawing/2014/chart" uri="{C3380CC4-5D6E-409C-BE32-E72D297353CC}">
              <c16:uniqueId val="{00000005-308C-41FF-8FEE-DD8963D7C551}"/>
            </c:ext>
          </c:extLst>
        </c:ser>
        <c:ser>
          <c:idx val="4"/>
          <c:order val="5"/>
          <c:tx>
            <c:strRef>
              <c:f>Sheet1!$G$1</c:f>
              <c:strCache>
                <c:ptCount val="1"/>
                <c:pt idx="0">
                  <c:v>ST rarement</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Martinique</c:v>
                </c:pt>
                <c:pt idx="1">
                  <c:v>Guadeloupe</c:v>
                </c:pt>
                <c:pt idx="2">
                  <c:v>Antilles</c:v>
                </c:pt>
                <c:pt idx="3">
                  <c:v>Métropole</c:v>
                </c:pt>
              </c:strCache>
            </c:strRef>
          </c:cat>
          <c:val>
            <c:numRef>
              <c:f>Sheet1!$G$2:$G$5</c:f>
              <c:numCache>
                <c:formatCode>0%;0%</c:formatCode>
                <c:ptCount val="4"/>
                <c:pt idx="0">
                  <c:v>-0.52362209087503908</c:v>
                </c:pt>
                <c:pt idx="1">
                  <c:v>-0.45496041758258476</c:v>
                </c:pt>
                <c:pt idx="2">
                  <c:v>-0.48887258548922385</c:v>
                </c:pt>
                <c:pt idx="3">
                  <c:v>-0.4</c:v>
                </c:pt>
              </c:numCache>
            </c:numRef>
          </c:val>
          <c:extLst>
            <c:ext xmlns:c16="http://schemas.microsoft.com/office/drawing/2014/chart" uri="{C3380CC4-5D6E-409C-BE32-E72D297353CC}">
              <c16:uniqueId val="{00000006-308C-41FF-8FEE-DD8963D7C551}"/>
            </c:ext>
          </c:extLst>
        </c:ser>
        <c:dLbls>
          <c:showLegendKey val="0"/>
          <c:showVal val="0"/>
          <c:showCatName val="0"/>
          <c:showSerName val="0"/>
          <c:showPercent val="0"/>
          <c:showBubbleSize val="0"/>
        </c:dLbls>
        <c:gapWidth val="250"/>
        <c:overlap val="100"/>
        <c:axId val="248215567"/>
        <c:axId val="248229007"/>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0.8"/>
          <c:min val="-0.60000000000000009"/>
        </c:scaling>
        <c:delete val="1"/>
        <c:axPos val="b"/>
        <c:numFmt formatCode="###0%" sourceLinked="1"/>
        <c:majorTickMark val="out"/>
        <c:minorTickMark val="none"/>
        <c:tickLblPos val="nextTo"/>
        <c:crossAx val="1789033776"/>
        <c:crosses val="autoZero"/>
        <c:crossBetween val="between"/>
      </c:valAx>
      <c:valAx>
        <c:axId val="248229007"/>
        <c:scaling>
          <c:orientation val="minMax"/>
        </c:scaling>
        <c:delete val="1"/>
        <c:axPos val="t"/>
        <c:numFmt formatCode="###0%" sourceLinked="1"/>
        <c:majorTickMark val="out"/>
        <c:minorTickMark val="none"/>
        <c:tickLblPos val="nextTo"/>
        <c:crossAx val="248215567"/>
        <c:crosses val="max"/>
        <c:crossBetween val="between"/>
      </c:valAx>
      <c:catAx>
        <c:axId val="248215567"/>
        <c:scaling>
          <c:orientation val="minMax"/>
        </c:scaling>
        <c:delete val="1"/>
        <c:axPos val="l"/>
        <c:numFmt formatCode="General" sourceLinked="1"/>
        <c:majorTickMark val="out"/>
        <c:minorTickMark val="none"/>
        <c:tickLblPos val="nextTo"/>
        <c:crossAx val="2482290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0545345164416734"/>
          <c:y val="1.9163563269085828E-2"/>
          <c:w val="0.58049198156301918"/>
          <c:h val="0.92354715633307072"/>
        </c:manualLayout>
      </c:layout>
      <c:doughnutChart>
        <c:varyColors val="1"/>
        <c:ser>
          <c:idx val="0"/>
          <c:order val="0"/>
          <c:tx>
            <c:strRef>
              <c:f>Feuil1!$B$1</c:f>
              <c:strCache>
                <c:ptCount val="1"/>
                <c:pt idx="0">
                  <c:v>Métropole</c:v>
                </c:pt>
              </c:strCache>
            </c:strRef>
          </c:tx>
          <c:spPr>
            <a:solidFill>
              <a:srgbClr val="FCEEEF"/>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75BE-41F2-A698-7AD5300432D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75BE-41F2-A698-7AD5300432DD}"/>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75BE-41F2-A698-7AD5300432DD}"/>
              </c:ext>
            </c:extLst>
          </c:dPt>
          <c:dPt>
            <c:idx val="3"/>
            <c:bubble3D val="0"/>
            <c:spPr>
              <a:solidFill>
                <a:srgbClr val="FCEEEF"/>
              </a:solidFill>
              <a:ln w="19050">
                <a:solidFill>
                  <a:schemeClr val="lt1"/>
                </a:solidFill>
              </a:ln>
              <a:effectLst/>
            </c:spPr>
            <c:extLst>
              <c:ext xmlns:c16="http://schemas.microsoft.com/office/drawing/2014/chart" uri="{C3380CC4-5D6E-409C-BE32-E72D297353CC}">
                <c16:uniqueId val="{00000007-75BE-41F2-A698-7AD5300432DD}"/>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75BE-41F2-A698-7AD5300432DD}"/>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5-75BE-41F2-A698-7AD5300432DD}"/>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Non </c:v>
                </c:pt>
                <c:pt idx="2">
                  <c:v>Ne sait pas </c:v>
                </c:pt>
              </c:strCache>
            </c:strRef>
          </c:cat>
          <c:val>
            <c:numRef>
              <c:f>Feuil1!$B$2:$B$4</c:f>
              <c:numCache>
                <c:formatCode>###0%</c:formatCode>
                <c:ptCount val="3"/>
                <c:pt idx="0">
                  <c:v>0.3</c:v>
                </c:pt>
                <c:pt idx="1">
                  <c:v>0.59</c:v>
                </c:pt>
                <c:pt idx="2">
                  <c:v>0.11</c:v>
                </c:pt>
              </c:numCache>
            </c:numRef>
          </c:val>
          <c:extLst>
            <c:ext xmlns:c16="http://schemas.microsoft.com/office/drawing/2014/chart" uri="{C3380CC4-5D6E-409C-BE32-E72D297353CC}">
              <c16:uniqueId val="{0000000A-75BE-41F2-A698-7AD5300432DD}"/>
            </c:ext>
          </c:extLst>
        </c:ser>
        <c:ser>
          <c:idx val="1"/>
          <c:order val="1"/>
          <c:tx>
            <c:strRef>
              <c:f>Feuil1!$C$1</c:f>
              <c:strCache>
                <c:ptCount val="1"/>
                <c:pt idx="0">
                  <c:v>Antilles</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C-75BE-41F2-A698-7AD5300432DD}"/>
              </c:ext>
            </c:extLst>
          </c:dPt>
          <c:dPt>
            <c:idx val="1"/>
            <c:bubble3D val="0"/>
            <c:spPr>
              <a:solidFill>
                <a:srgbClr val="CE6149"/>
              </a:solidFill>
              <a:ln w="19050">
                <a:solidFill>
                  <a:schemeClr val="lt1"/>
                </a:solidFill>
              </a:ln>
              <a:effectLst/>
            </c:spPr>
            <c:extLst>
              <c:ext xmlns:c16="http://schemas.microsoft.com/office/drawing/2014/chart" uri="{C3380CC4-5D6E-409C-BE32-E72D297353CC}">
                <c16:uniqueId val="{0000000D-75BE-41F2-A698-7AD5300432DD}"/>
              </c:ext>
            </c:extLst>
          </c:dPt>
          <c:dPt>
            <c:idx val="2"/>
            <c:bubble3D val="0"/>
            <c:spPr>
              <a:solidFill>
                <a:srgbClr val="E2DBD3"/>
              </a:solidFill>
              <a:ln w="19050">
                <a:solidFill>
                  <a:schemeClr val="lt1"/>
                </a:solidFill>
              </a:ln>
              <a:effectLst/>
            </c:spPr>
            <c:extLst>
              <c:ext xmlns:c16="http://schemas.microsoft.com/office/drawing/2014/chart" uri="{C3380CC4-5D6E-409C-BE32-E72D297353CC}">
                <c16:uniqueId val="{0000000E-75BE-41F2-A698-7AD5300432DD}"/>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E-75BE-41F2-A698-7AD5300432DD}"/>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Non </c:v>
                </c:pt>
                <c:pt idx="2">
                  <c:v>Ne sait pas </c:v>
                </c:pt>
              </c:strCache>
            </c:strRef>
          </c:cat>
          <c:val>
            <c:numRef>
              <c:f>Feuil1!$C$2:$C$4</c:f>
              <c:numCache>
                <c:formatCode>0%</c:formatCode>
                <c:ptCount val="3"/>
                <c:pt idx="0" formatCode="###0%">
                  <c:v>0.32</c:v>
                </c:pt>
                <c:pt idx="1">
                  <c:v>0.53</c:v>
                </c:pt>
                <c:pt idx="2">
                  <c:v>0.15</c:v>
                </c:pt>
              </c:numCache>
            </c:numRef>
          </c:val>
          <c:extLst>
            <c:ext xmlns:c16="http://schemas.microsoft.com/office/drawing/2014/chart" uri="{C3380CC4-5D6E-409C-BE32-E72D297353CC}">
              <c16:uniqueId val="{0000000B-75BE-41F2-A698-7AD5300432DD}"/>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8123706330531807"/>
          <c:y val="1.4506497732716974E-2"/>
          <c:w val="0.49579539727781829"/>
          <c:h val="0.98549350226728305"/>
        </c:manualLayout>
      </c:layout>
      <c:barChart>
        <c:barDir val="bar"/>
        <c:grouping val="clustered"/>
        <c:varyColors val="0"/>
        <c:ser>
          <c:idx val="1"/>
          <c:order val="0"/>
          <c:tx>
            <c:strRef>
              <c:f>Feuil1!$C$1</c:f>
              <c:strCache>
                <c:ptCount val="1"/>
                <c:pt idx="0">
                  <c:v>Martinique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Feuil1!$A$2:$A$14</c:f>
              <c:strCache>
                <c:ptCount val="13"/>
                <c:pt idx="0">
                  <c:v>Autres</c:v>
                </c:pt>
                <c:pt idx="1">
                  <c:v>Je ne suis pas satisfait(e) de la qualité ou du goût</c:v>
                </c:pt>
                <c:pt idx="2">
                  <c:v>Par manque d’animations/de possibilité de goûter les produits bio en magasins</c:v>
                </c:pt>
                <c:pt idx="3">
                  <c:v>Par manque d’information sur les produits biologiques</c:v>
                </c:pt>
                <c:pt idx="4">
                  <c:v>Je ne suis pas satisfait(e) de l’origine des produits bio</c:v>
                </c:pt>
                <c:pt idx="5">
                  <c:v>Je ne vois pas toujours l’intérêt</c:v>
                </c:pt>
                <c:pt idx="6">
                  <c:v>J'ai mon propre potager/ je partage un terrain pour cultiver</c:v>
                </c:pt>
                <c:pt idx="7">
                  <c:v>L’offre en produits biologiques ne correspond pas à mes besoins</c:v>
                </c:pt>
                <c:pt idx="8">
                  <c:v>Je n’en trouve pas sur mes lieux d’achat habituels</c:v>
                </c:pt>
                <c:pt idx="9">
                  <c:v>Je n'y pense pas / Je n'ai pas le réflexe d’en consommer plus souvent</c:v>
                </c:pt>
                <c:pt idx="10">
                  <c:v>Je privilégie des produits locaux non bio</c:v>
                </c:pt>
                <c:pt idx="11">
                  <c:v>J'ai des doutes sur le fait qu’ils soient totalement bio</c:v>
                </c:pt>
                <c:pt idx="12">
                  <c:v>Les produits biologiques sont trop chers</c:v>
                </c:pt>
              </c:strCache>
            </c:strRef>
          </c:cat>
          <c:val>
            <c:numRef>
              <c:f>Feuil1!$C$2:$C$14</c:f>
              <c:numCache>
                <c:formatCode>###0%</c:formatCode>
                <c:ptCount val="13"/>
                <c:pt idx="0">
                  <c:v>4.0987029259894774E-2</c:v>
                </c:pt>
                <c:pt idx="1">
                  <c:v>6.0128245391923268E-2</c:v>
                </c:pt>
                <c:pt idx="2">
                  <c:v>0.11217485374594162</c:v>
                </c:pt>
                <c:pt idx="3">
                  <c:v>0.14740295618144506</c:v>
                </c:pt>
                <c:pt idx="4">
                  <c:v>0.17223153737031224</c:v>
                </c:pt>
                <c:pt idx="5">
                  <c:v>0.17660080294645264</c:v>
                </c:pt>
                <c:pt idx="6">
                  <c:v>0.16376056722068658</c:v>
                </c:pt>
                <c:pt idx="7">
                  <c:v>0.15649842521944296</c:v>
                </c:pt>
                <c:pt idx="8">
                  <c:v>0.16064514618706072</c:v>
                </c:pt>
                <c:pt idx="9">
                  <c:v>0.27962266954162757</c:v>
                </c:pt>
                <c:pt idx="10">
                  <c:v>0.3323890950309516</c:v>
                </c:pt>
                <c:pt idx="11">
                  <c:v>0.49383312762530646</c:v>
                </c:pt>
                <c:pt idx="12">
                  <c:v>0.70372554427895384</c:v>
                </c:pt>
              </c:numCache>
            </c:numRef>
          </c:val>
          <c:extLst>
            <c:ext xmlns:c16="http://schemas.microsoft.com/office/drawing/2014/chart" uri="{C3380CC4-5D6E-409C-BE32-E72D297353CC}">
              <c16:uniqueId val="{00000010-6085-4A09-A8B2-B11E7508FDBD}"/>
            </c:ext>
          </c:extLst>
        </c:ser>
        <c:ser>
          <c:idx val="0"/>
          <c:order val="1"/>
          <c:tx>
            <c:strRef>
              <c:f>Feuil1!$B$1</c:f>
              <c:strCache>
                <c:ptCount val="1"/>
                <c:pt idx="0">
                  <c:v>Guadeloupe</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7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Feuil1!$A$2:$A$14</c:f>
              <c:strCache>
                <c:ptCount val="13"/>
                <c:pt idx="0">
                  <c:v>Autres</c:v>
                </c:pt>
                <c:pt idx="1">
                  <c:v>Je ne suis pas satisfait(e) de la qualité ou du goût</c:v>
                </c:pt>
                <c:pt idx="2">
                  <c:v>Par manque d’animations/de possibilité de goûter les produits bio en magasins</c:v>
                </c:pt>
                <c:pt idx="3">
                  <c:v>Par manque d’information sur les produits biologiques</c:v>
                </c:pt>
                <c:pt idx="4">
                  <c:v>Je ne suis pas satisfait(e) de l’origine des produits bio</c:v>
                </c:pt>
                <c:pt idx="5">
                  <c:v>Je ne vois pas toujours l’intérêt</c:v>
                </c:pt>
                <c:pt idx="6">
                  <c:v>J'ai mon propre potager/ je partage un terrain pour cultiver</c:v>
                </c:pt>
                <c:pt idx="7">
                  <c:v>L’offre en produits biologiques ne correspond pas à mes besoins</c:v>
                </c:pt>
                <c:pt idx="8">
                  <c:v>Je n’en trouve pas sur mes lieux d’achat habituels</c:v>
                </c:pt>
                <c:pt idx="9">
                  <c:v>Je n'y pense pas / Je n'ai pas le réflexe d’en consommer plus souvent</c:v>
                </c:pt>
                <c:pt idx="10">
                  <c:v>Je privilégie des produits locaux non bio</c:v>
                </c:pt>
                <c:pt idx="11">
                  <c:v>J'ai des doutes sur le fait qu’ils soient totalement bio</c:v>
                </c:pt>
                <c:pt idx="12">
                  <c:v>Les produits biologiques sont trop chers</c:v>
                </c:pt>
              </c:strCache>
            </c:strRef>
          </c:cat>
          <c:val>
            <c:numRef>
              <c:f>Feuil1!$B$2:$B$14</c:f>
              <c:numCache>
                <c:formatCode>###0%</c:formatCode>
                <c:ptCount val="13"/>
                <c:pt idx="0">
                  <c:v>6.8602998763714312E-2</c:v>
                </c:pt>
                <c:pt idx="1">
                  <c:v>5.8411191297191731E-2</c:v>
                </c:pt>
                <c:pt idx="2">
                  <c:v>0.1053501453181748</c:v>
                </c:pt>
                <c:pt idx="3">
                  <c:v>0.10865013431889134</c:v>
                </c:pt>
                <c:pt idx="4">
                  <c:v>0.14332004236915749</c:v>
                </c:pt>
                <c:pt idx="5">
                  <c:v>0.15589606051115876</c:v>
                </c:pt>
                <c:pt idx="6">
                  <c:v>0.16482287723042796</c:v>
                </c:pt>
                <c:pt idx="7">
                  <c:v>0.1677419508987833</c:v>
                </c:pt>
                <c:pt idx="8">
                  <c:v>0.17900148813269062</c:v>
                </c:pt>
                <c:pt idx="9">
                  <c:v>0.27001704595000703</c:v>
                </c:pt>
                <c:pt idx="10">
                  <c:v>0.31628088311292551</c:v>
                </c:pt>
                <c:pt idx="11">
                  <c:v>0.56850104611419305</c:v>
                </c:pt>
                <c:pt idx="12">
                  <c:v>0.6934041359826868</c:v>
                </c:pt>
              </c:numCache>
            </c:numRef>
          </c:val>
          <c:extLst>
            <c:ext xmlns:c16="http://schemas.microsoft.com/office/drawing/2014/chart" uri="{C3380CC4-5D6E-409C-BE32-E72D297353CC}">
              <c16:uniqueId val="{0000000A-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0545345164416734"/>
          <c:y val="1.9163563269085828E-2"/>
          <c:w val="0.58049198156301918"/>
          <c:h val="0.92354715633307072"/>
        </c:manualLayout>
      </c:layout>
      <c:doughnutChart>
        <c:varyColors val="1"/>
        <c:ser>
          <c:idx val="0"/>
          <c:order val="0"/>
          <c:tx>
            <c:strRef>
              <c:f>Feuil1!$B$1</c:f>
              <c:strCache>
                <c:ptCount val="1"/>
                <c:pt idx="0">
                  <c:v>Guadeloupe</c:v>
                </c:pt>
              </c:strCache>
            </c:strRef>
          </c:tx>
          <c:spPr>
            <a:solidFill>
              <a:srgbClr val="FCEEEF"/>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896C-4504-B4D8-825CB20A2845}"/>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96C-4504-B4D8-825CB20A2845}"/>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896C-4504-B4D8-825CB20A2845}"/>
              </c:ext>
            </c:extLst>
          </c:dPt>
          <c:dPt>
            <c:idx val="3"/>
            <c:bubble3D val="0"/>
            <c:spPr>
              <a:solidFill>
                <a:srgbClr val="FCEEEF"/>
              </a:solidFill>
              <a:ln w="19050">
                <a:solidFill>
                  <a:schemeClr val="lt1"/>
                </a:solidFill>
              </a:ln>
              <a:effectLst/>
            </c:spPr>
            <c:extLst>
              <c:ext xmlns:c16="http://schemas.microsoft.com/office/drawing/2014/chart" uri="{C3380CC4-5D6E-409C-BE32-E72D297353CC}">
                <c16:uniqueId val="{00000007-896C-4504-B4D8-825CB20A2845}"/>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896C-4504-B4D8-825CB20A2845}"/>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5-896C-4504-B4D8-825CB20A2845}"/>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Non </c:v>
                </c:pt>
                <c:pt idx="2">
                  <c:v>Ne sait pas </c:v>
                </c:pt>
              </c:strCache>
            </c:strRef>
          </c:cat>
          <c:val>
            <c:numRef>
              <c:f>Feuil1!$B$2:$B$4</c:f>
              <c:numCache>
                <c:formatCode>###0%</c:formatCode>
                <c:ptCount val="3"/>
                <c:pt idx="0">
                  <c:v>0.35</c:v>
                </c:pt>
                <c:pt idx="1">
                  <c:v>0.49</c:v>
                </c:pt>
                <c:pt idx="2">
                  <c:v>0.16</c:v>
                </c:pt>
              </c:numCache>
            </c:numRef>
          </c:val>
          <c:extLst>
            <c:ext xmlns:c16="http://schemas.microsoft.com/office/drawing/2014/chart" uri="{C3380CC4-5D6E-409C-BE32-E72D297353CC}">
              <c16:uniqueId val="{0000000A-896C-4504-B4D8-825CB20A2845}"/>
            </c:ext>
          </c:extLst>
        </c:ser>
        <c:ser>
          <c:idx val="1"/>
          <c:order val="1"/>
          <c:tx>
            <c:strRef>
              <c:f>Feuil1!$C$1</c:f>
              <c:strCache>
                <c:ptCount val="1"/>
                <c:pt idx="0">
                  <c:v>Martinique</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C-896C-4504-B4D8-825CB20A2845}"/>
              </c:ext>
            </c:extLst>
          </c:dPt>
          <c:dPt>
            <c:idx val="1"/>
            <c:bubble3D val="0"/>
            <c:spPr>
              <a:solidFill>
                <a:srgbClr val="CE6149"/>
              </a:solidFill>
              <a:ln w="19050">
                <a:solidFill>
                  <a:schemeClr val="lt1"/>
                </a:solidFill>
              </a:ln>
              <a:effectLst/>
            </c:spPr>
            <c:extLst>
              <c:ext xmlns:c16="http://schemas.microsoft.com/office/drawing/2014/chart" uri="{C3380CC4-5D6E-409C-BE32-E72D297353CC}">
                <c16:uniqueId val="{0000000E-896C-4504-B4D8-825CB20A2845}"/>
              </c:ext>
            </c:extLst>
          </c:dPt>
          <c:dPt>
            <c:idx val="2"/>
            <c:bubble3D val="0"/>
            <c:spPr>
              <a:solidFill>
                <a:srgbClr val="E2DBD3"/>
              </a:solidFill>
              <a:ln w="19050">
                <a:solidFill>
                  <a:schemeClr val="lt1"/>
                </a:solidFill>
              </a:ln>
              <a:effectLst/>
            </c:spPr>
            <c:extLst>
              <c:ext xmlns:c16="http://schemas.microsoft.com/office/drawing/2014/chart" uri="{C3380CC4-5D6E-409C-BE32-E72D297353CC}">
                <c16:uniqueId val="{00000010-896C-4504-B4D8-825CB20A2845}"/>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10-896C-4504-B4D8-825CB20A2845}"/>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Non </c:v>
                </c:pt>
                <c:pt idx="2">
                  <c:v>Ne sait pas </c:v>
                </c:pt>
              </c:strCache>
            </c:strRef>
          </c:cat>
          <c:val>
            <c:numRef>
              <c:f>Feuil1!$C$2:$C$4</c:f>
              <c:numCache>
                <c:formatCode>0%</c:formatCode>
                <c:ptCount val="3"/>
                <c:pt idx="0" formatCode="###0%">
                  <c:v>0.28000000000000003</c:v>
                </c:pt>
                <c:pt idx="1">
                  <c:v>0.57999999999999996</c:v>
                </c:pt>
                <c:pt idx="2">
                  <c:v>0.14000000000000001</c:v>
                </c:pt>
              </c:numCache>
            </c:numRef>
          </c:val>
          <c:extLst>
            <c:ext xmlns:c16="http://schemas.microsoft.com/office/drawing/2014/chart" uri="{C3380CC4-5D6E-409C-BE32-E72D297353CC}">
              <c16:uniqueId val="{00000011-896C-4504-B4D8-825CB20A2845}"/>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userShapes r:id="rId4"/>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19915826759181404"/>
          <c:w val="0.95337301355520254"/>
          <c:h val="0.70890069832535851"/>
        </c:manualLayout>
      </c:layout>
      <c:barChart>
        <c:barDir val="col"/>
        <c:grouping val="stacked"/>
        <c:varyColors val="0"/>
        <c:ser>
          <c:idx val="0"/>
          <c:order val="0"/>
          <c:tx>
            <c:strRef>
              <c:f>Feuil1!$A$2</c:f>
              <c:strCache>
                <c:ptCount val="1"/>
                <c:pt idx="0">
                  <c:v>Tout à fait d'accord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0.15338579246463782</c:v>
                </c:pt>
                <c:pt idx="1">
                  <c:v>0.22419790411965354</c:v>
                </c:pt>
                <c:pt idx="2">
                  <c:v>0.23324739769769681</c:v>
                </c:pt>
                <c:pt idx="3">
                  <c:v>0.22214182628284998</c:v>
                </c:pt>
              </c:numCache>
            </c:numRef>
          </c:val>
          <c:extLst>
            <c:ext xmlns:c16="http://schemas.microsoft.com/office/drawing/2014/chart" uri="{C3380CC4-5D6E-409C-BE32-E72D297353CC}">
              <c16:uniqueId val="{00000000-9EFF-4512-8C28-0E65580409BD}"/>
            </c:ext>
          </c:extLst>
        </c:ser>
        <c:ser>
          <c:idx val="1"/>
          <c:order val="1"/>
          <c:tx>
            <c:strRef>
              <c:f>Feuil1!$A$3</c:f>
              <c:strCache>
                <c:ptCount val="1"/>
                <c:pt idx="0">
                  <c:v>Plutôt d'accord</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0.42765304042897689</c:v>
                </c:pt>
                <c:pt idx="1">
                  <c:v>0.40633072708601559</c:v>
                </c:pt>
                <c:pt idx="2">
                  <c:v>0.45666790044331923</c:v>
                </c:pt>
                <c:pt idx="3">
                  <c:v>0.45952825267162367</c:v>
                </c:pt>
              </c:numCache>
            </c:numRef>
          </c:val>
          <c:extLst>
            <c:ext xmlns:c16="http://schemas.microsoft.com/office/drawing/2014/chart" uri="{C3380CC4-5D6E-409C-BE32-E72D297353CC}">
              <c16:uniqueId val="{00000001-9EFF-4512-8C28-0E65580409BD}"/>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2"/>
          <c:order val="2"/>
          <c:tx>
            <c:strRef>
              <c:f>Feuil1!$A$4</c:f>
              <c:strCache>
                <c:ptCount val="1"/>
                <c:pt idx="0">
                  <c:v>TOTAL</c:v>
                </c:pt>
              </c:strCache>
            </c:strRef>
          </c:tx>
          <c:spPr>
            <a:no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9EFF-4512-8C28-0E65580409BD}"/>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9EFF-4512-8C28-0E65580409BD}"/>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9EFF-4512-8C28-0E65580409BD}"/>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9EFF-4512-8C28-0E65580409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0.58103883289361469</c:v>
                </c:pt>
                <c:pt idx="1">
                  <c:v>0.63052863120566915</c:v>
                </c:pt>
                <c:pt idx="2">
                  <c:v>0.68991529814101604</c:v>
                </c:pt>
                <c:pt idx="3">
                  <c:v>0.68167007895447362</c:v>
                </c:pt>
              </c:numCache>
            </c:numRef>
          </c:val>
          <c:extLst>
            <c:ext xmlns:c16="http://schemas.microsoft.com/office/drawing/2014/chart" uri="{C3380CC4-5D6E-409C-BE32-E72D297353CC}">
              <c16:uniqueId val="{00000006-9EFF-4512-8C28-0E65580409BD}"/>
            </c:ext>
          </c:extLst>
        </c:ser>
        <c:dLbls>
          <c:showLegendKey val="0"/>
          <c:showVal val="0"/>
          <c:showCatName val="0"/>
          <c:showSerName val="0"/>
          <c:showPercent val="0"/>
          <c:showBubbleSize val="0"/>
        </c:dLbls>
        <c:gapWidth val="259"/>
        <c:axId val="1430050527"/>
        <c:axId val="1406984735"/>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scaling>
        <c:delete val="1"/>
        <c:axPos val="l"/>
        <c:numFmt formatCode="###0%" sourceLinked="1"/>
        <c:majorTickMark val="out"/>
        <c:minorTickMark val="none"/>
        <c:tickLblPos val="nextTo"/>
        <c:crossAx val="1520923199"/>
        <c:crosses val="autoZero"/>
        <c:crossBetween val="between"/>
      </c:valAx>
      <c:valAx>
        <c:axId val="1406984735"/>
        <c:scaling>
          <c:orientation val="minMax"/>
        </c:scaling>
        <c:delete val="1"/>
        <c:axPos val="r"/>
        <c:numFmt formatCode="###0%" sourceLinked="1"/>
        <c:majorTickMark val="out"/>
        <c:minorTickMark val="none"/>
        <c:tickLblPos val="nextTo"/>
        <c:crossAx val="1430050527"/>
        <c:crosses val="max"/>
        <c:crossBetween val="between"/>
      </c:valAx>
      <c:catAx>
        <c:axId val="1430050527"/>
        <c:scaling>
          <c:orientation val="minMax"/>
        </c:scaling>
        <c:delete val="1"/>
        <c:axPos val="b"/>
        <c:numFmt formatCode="General" sourceLinked="1"/>
        <c:majorTickMark val="out"/>
        <c:minorTickMark val="none"/>
        <c:tickLblPos val="nextTo"/>
        <c:crossAx val="14069847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971577645045"/>
          <c:y val="0"/>
          <c:w val="0.87116888614418031"/>
          <c:h val="0.99897728511223927"/>
        </c:manualLayout>
      </c:layout>
      <c:barChart>
        <c:barDir val="bar"/>
        <c:grouping val="stacked"/>
        <c:varyColors val="0"/>
        <c:ser>
          <c:idx val="0"/>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Sheet1!$C$2:$C$5</c:f>
              <c:numCache>
                <c:formatCode>###0%</c:formatCode>
                <c:ptCount val="4"/>
                <c:pt idx="0">
                  <c:v>0.42404125841484036</c:v>
                </c:pt>
                <c:pt idx="1">
                  <c:v>0.44964803526046226</c:v>
                </c:pt>
                <c:pt idx="2">
                  <c:v>0.43700078572085682</c:v>
                </c:pt>
                <c:pt idx="3">
                  <c:v>0.4</c:v>
                </c:pt>
              </c:numCache>
            </c:numRef>
          </c:val>
          <c:extLst>
            <c:ext xmlns:c16="http://schemas.microsoft.com/office/drawing/2014/chart" uri="{C3380CC4-5D6E-409C-BE32-E72D297353CC}">
              <c16:uniqueId val="{00000000-88AB-46B8-9F5B-FB6A11D086BD}"/>
            </c:ext>
          </c:extLst>
        </c:ser>
        <c:ser>
          <c:idx val="6"/>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Sheet1!$B$2:$B$5</c:f>
              <c:numCache>
                <c:formatCode>###0%</c:formatCode>
                <c:ptCount val="4"/>
                <c:pt idx="0">
                  <c:v>0.22625988548506201</c:v>
                </c:pt>
                <c:pt idx="1">
                  <c:v>0.19479029614230303</c:v>
                </c:pt>
                <c:pt idx="2">
                  <c:v>0.21033320307378781</c:v>
                </c:pt>
                <c:pt idx="3" formatCode="0%">
                  <c:v>0.21</c:v>
                </c:pt>
              </c:numCache>
            </c:numRef>
          </c:val>
          <c:extLst xmlns:c15="http://schemas.microsoft.com/office/drawing/2012/chart">
            <c:ext xmlns:c16="http://schemas.microsoft.com/office/drawing/2014/chart" uri="{C3380CC4-5D6E-409C-BE32-E72D297353CC}">
              <c16:uniqueId val="{00000001-88AB-46B8-9F5B-FB6A11D086BD}"/>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Sheet1!$D$2:$D$5</c:f>
              <c:numCache>
                <c:formatCode>###0%</c:formatCode>
                <c:ptCount val="4"/>
                <c:pt idx="0">
                  <c:v>-0.2723498918424565</c:v>
                </c:pt>
                <c:pt idx="1">
                  <c:v>-0.24963476670608681</c:v>
                </c:pt>
                <c:pt idx="2">
                  <c:v>-0.26085382241368421</c:v>
                </c:pt>
                <c:pt idx="3">
                  <c:v>-0.28999999999999998</c:v>
                </c:pt>
              </c:numCache>
            </c:numRef>
          </c:val>
          <c:extLst>
            <c:ext xmlns:c16="http://schemas.microsoft.com/office/drawing/2014/chart" uri="{C3380CC4-5D6E-409C-BE32-E72D297353CC}">
              <c16:uniqueId val="{00000002-88AB-46B8-9F5B-FB6A11D086BD}"/>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numFmt formatCode="###0%;###0%" sourceLinked="0"/>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Sheet1!$E$2:$E$5</c:f>
              <c:numCache>
                <c:formatCode>###0%</c:formatCode>
                <c:ptCount val="4"/>
                <c:pt idx="0">
                  <c:v>-7.7348964257639666E-2</c:v>
                </c:pt>
                <c:pt idx="1">
                  <c:v>-0.10592690189114756</c:v>
                </c:pt>
                <c:pt idx="2">
                  <c:v>-9.1812188791671107E-2</c:v>
                </c:pt>
                <c:pt idx="3">
                  <c:v>-0.1</c:v>
                </c:pt>
              </c:numCache>
            </c:numRef>
          </c:val>
          <c:extLst>
            <c:ext xmlns:c16="http://schemas.microsoft.com/office/drawing/2014/chart" uri="{C3380CC4-5D6E-409C-BE32-E72D297353CC}">
              <c16:uniqueId val="{00000003-88AB-46B8-9F5B-FB6A11D086BD}"/>
            </c:ext>
          </c:extLst>
        </c:ser>
        <c:dLbls>
          <c:showLegendKey val="0"/>
          <c:showVal val="0"/>
          <c:showCatName val="0"/>
          <c:showSerName val="0"/>
          <c:showPercent val="0"/>
          <c:showBubbleSize val="0"/>
        </c:dLbls>
        <c:gapWidth val="43"/>
        <c:overlap val="100"/>
        <c:axId val="1789033776"/>
        <c:axId val="1789764640"/>
      </c:barChart>
      <c:barChart>
        <c:barDir val="bar"/>
        <c:grouping val="clustered"/>
        <c:varyColors val="0"/>
        <c:ser>
          <c:idx val="3"/>
          <c:order val="4"/>
          <c:tx>
            <c:strRef>
              <c:f>Sheet1!$F$1</c:f>
              <c:strCache>
                <c:ptCount val="1"/>
                <c:pt idx="0">
                  <c:v>ST régulièrement</c:v>
                </c:pt>
              </c:strCache>
            </c:strRef>
          </c:tx>
          <c:spPr>
            <a:noFill/>
            <a:ln>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Sheet1!$F$2:$F$5</c:f>
              <c:numCache>
                <c:formatCode>###0%</c:formatCode>
                <c:ptCount val="4"/>
                <c:pt idx="0">
                  <c:v>0.65030114389990235</c:v>
                </c:pt>
                <c:pt idx="1">
                  <c:v>0.6444383314027653</c:v>
                </c:pt>
                <c:pt idx="2">
                  <c:v>0.64733398879464465</c:v>
                </c:pt>
                <c:pt idx="3">
                  <c:v>0.61</c:v>
                </c:pt>
              </c:numCache>
            </c:numRef>
          </c:val>
          <c:extLst>
            <c:ext xmlns:c16="http://schemas.microsoft.com/office/drawing/2014/chart" uri="{C3380CC4-5D6E-409C-BE32-E72D297353CC}">
              <c16:uniqueId val="{00000004-88AB-46B8-9F5B-FB6A11D086BD}"/>
            </c:ext>
          </c:extLst>
        </c:ser>
        <c:ser>
          <c:idx val="4"/>
          <c:order val="5"/>
          <c:tx>
            <c:strRef>
              <c:f>Sheet1!$G$1</c:f>
              <c:strCache>
                <c:ptCount val="1"/>
                <c:pt idx="0">
                  <c:v>ST rarement</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Martinique</c:v>
                </c:pt>
                <c:pt idx="1">
                  <c:v>Guadeloupe</c:v>
                </c:pt>
                <c:pt idx="2">
                  <c:v>Antilles</c:v>
                </c:pt>
                <c:pt idx="3">
                  <c:v>Métropole</c:v>
                </c:pt>
              </c:strCache>
            </c:strRef>
          </c:cat>
          <c:val>
            <c:numRef>
              <c:f>Sheet1!$G$2:$G$5</c:f>
              <c:numCache>
                <c:formatCode>0%;0%</c:formatCode>
                <c:ptCount val="4"/>
                <c:pt idx="0">
                  <c:v>-0.34969885610009616</c:v>
                </c:pt>
                <c:pt idx="1">
                  <c:v>-0.35556166859723437</c:v>
                </c:pt>
                <c:pt idx="2">
                  <c:v>-0.35266601120535535</c:v>
                </c:pt>
                <c:pt idx="3">
                  <c:v>-0.39</c:v>
                </c:pt>
              </c:numCache>
            </c:numRef>
          </c:val>
          <c:extLst>
            <c:ext xmlns:c16="http://schemas.microsoft.com/office/drawing/2014/chart" uri="{C3380CC4-5D6E-409C-BE32-E72D297353CC}">
              <c16:uniqueId val="{00000005-88AB-46B8-9F5B-FB6A11D086BD}"/>
            </c:ext>
          </c:extLst>
        </c:ser>
        <c:dLbls>
          <c:showLegendKey val="0"/>
          <c:showVal val="0"/>
          <c:showCatName val="0"/>
          <c:showSerName val="0"/>
          <c:showPercent val="0"/>
          <c:showBubbleSize val="0"/>
        </c:dLbls>
        <c:gapWidth val="250"/>
        <c:overlap val="100"/>
        <c:axId val="248215567"/>
        <c:axId val="248229007"/>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0.8"/>
          <c:min val="-0.60000000000000009"/>
        </c:scaling>
        <c:delete val="1"/>
        <c:axPos val="b"/>
        <c:numFmt formatCode="###0%" sourceLinked="1"/>
        <c:majorTickMark val="out"/>
        <c:minorTickMark val="none"/>
        <c:tickLblPos val="nextTo"/>
        <c:crossAx val="1789033776"/>
        <c:crosses val="autoZero"/>
        <c:crossBetween val="between"/>
      </c:valAx>
      <c:valAx>
        <c:axId val="248229007"/>
        <c:scaling>
          <c:orientation val="minMax"/>
        </c:scaling>
        <c:delete val="1"/>
        <c:axPos val="t"/>
        <c:numFmt formatCode="###0%" sourceLinked="1"/>
        <c:majorTickMark val="out"/>
        <c:minorTickMark val="none"/>
        <c:tickLblPos val="nextTo"/>
        <c:crossAx val="248215567"/>
        <c:crosses val="max"/>
        <c:crossBetween val="between"/>
      </c:valAx>
      <c:catAx>
        <c:axId val="248215567"/>
        <c:scaling>
          <c:orientation val="minMax"/>
        </c:scaling>
        <c:delete val="1"/>
        <c:axPos val="l"/>
        <c:numFmt formatCode="General" sourceLinked="1"/>
        <c:majorTickMark val="out"/>
        <c:minorTickMark val="none"/>
        <c:tickLblPos val="nextTo"/>
        <c:crossAx val="2482290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0545345164416734"/>
          <c:y val="1.9163563269085828E-2"/>
          <c:w val="0.58049198156301918"/>
          <c:h val="0.92354715633307072"/>
        </c:manualLayout>
      </c:layout>
      <c:doughnutChart>
        <c:varyColors val="1"/>
        <c:ser>
          <c:idx val="0"/>
          <c:order val="0"/>
          <c:tx>
            <c:strRef>
              <c:f>Feuil1!$B$1</c:f>
              <c:strCache>
                <c:ptCount val="1"/>
                <c:pt idx="0">
                  <c:v>Métropole</c:v>
                </c:pt>
              </c:strCache>
            </c:strRef>
          </c:tx>
          <c:spPr>
            <a:solidFill>
              <a:srgbClr val="FCEEEF"/>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75BE-41F2-A698-7AD5300432DD}"/>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75BE-41F2-A698-7AD5300432DD}"/>
              </c:ext>
            </c:extLst>
          </c:dPt>
          <c:dPt>
            <c:idx val="2"/>
            <c:bubble3D val="0"/>
            <c:spPr>
              <a:solidFill>
                <a:srgbClr val="EBC0B6"/>
              </a:solidFill>
              <a:ln w="19050">
                <a:solidFill>
                  <a:schemeClr val="lt1"/>
                </a:solidFill>
              </a:ln>
              <a:effectLst/>
            </c:spPr>
            <c:extLst>
              <c:ext xmlns:c16="http://schemas.microsoft.com/office/drawing/2014/chart" uri="{C3380CC4-5D6E-409C-BE32-E72D297353CC}">
                <c16:uniqueId val="{00000005-75BE-41F2-A698-7AD5300432DD}"/>
              </c:ext>
            </c:extLst>
          </c:dPt>
          <c:dPt>
            <c:idx val="3"/>
            <c:bubble3D val="0"/>
            <c:spPr>
              <a:solidFill>
                <a:srgbClr val="A5422C"/>
              </a:solidFill>
              <a:ln w="19050">
                <a:solidFill>
                  <a:schemeClr val="lt1"/>
                </a:solidFill>
              </a:ln>
              <a:effectLst/>
            </c:spPr>
            <c:extLst>
              <c:ext xmlns:c16="http://schemas.microsoft.com/office/drawing/2014/chart" uri="{C3380CC4-5D6E-409C-BE32-E72D297353CC}">
                <c16:uniqueId val="{00000007-75BE-41F2-A698-7AD5300432DD}"/>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75BE-41F2-A698-7AD5300432DD}"/>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5-75BE-41F2-A698-7AD5300432DD}"/>
                </c:ext>
              </c:extLst>
            </c:dLbl>
            <c:dLbl>
              <c:idx val="4"/>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9-75BE-41F2-A698-7AD5300432DD}"/>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Très exigeant</c:v>
                </c:pt>
                <c:pt idx="1">
                  <c:v>Plutôt exigeant</c:v>
                </c:pt>
                <c:pt idx="2">
                  <c:v>Pas vraiment exigeant</c:v>
                </c:pt>
                <c:pt idx="3">
                  <c:v>Pas du tout exigeant</c:v>
                </c:pt>
                <c:pt idx="4">
                  <c:v>Ne suit pas de cahier des charges spécifique</c:v>
                </c:pt>
              </c:strCache>
            </c:strRef>
          </c:cat>
          <c:val>
            <c:numRef>
              <c:f>Feuil1!$B$2:$B$6</c:f>
              <c:numCache>
                <c:formatCode>###0%</c:formatCode>
                <c:ptCount val="5"/>
                <c:pt idx="0">
                  <c:v>0.19261363864474224</c:v>
                </c:pt>
                <c:pt idx="1">
                  <c:v>0.54887014008657176</c:v>
                </c:pt>
                <c:pt idx="2">
                  <c:v>0.17109210404597572</c:v>
                </c:pt>
                <c:pt idx="3">
                  <c:v>1.6426924838124489E-2</c:v>
                </c:pt>
                <c:pt idx="4">
                  <c:v>7.0997192384590915E-2</c:v>
                </c:pt>
              </c:numCache>
            </c:numRef>
          </c:val>
          <c:extLst>
            <c:ext xmlns:c16="http://schemas.microsoft.com/office/drawing/2014/chart" uri="{C3380CC4-5D6E-409C-BE32-E72D297353CC}">
              <c16:uniqueId val="{0000000A-75BE-41F2-A698-7AD5300432DD}"/>
            </c:ext>
          </c:extLst>
        </c:ser>
        <c:ser>
          <c:idx val="1"/>
          <c:order val="1"/>
          <c:tx>
            <c:strRef>
              <c:f>Feuil1!$C$1</c:f>
              <c:strCache>
                <c:ptCount val="1"/>
                <c:pt idx="0">
                  <c:v>Antilles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C-75BE-41F2-A698-7AD5300432DD}"/>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D-75BE-41F2-A698-7AD5300432DD}"/>
              </c:ext>
            </c:extLst>
          </c:dPt>
          <c:dPt>
            <c:idx val="2"/>
            <c:bubble3D val="0"/>
            <c:spPr>
              <a:solidFill>
                <a:srgbClr val="EBC0B6"/>
              </a:solidFill>
              <a:ln w="19050">
                <a:solidFill>
                  <a:schemeClr val="lt1"/>
                </a:solidFill>
              </a:ln>
              <a:effectLst/>
            </c:spPr>
            <c:extLst>
              <c:ext xmlns:c16="http://schemas.microsoft.com/office/drawing/2014/chart" uri="{C3380CC4-5D6E-409C-BE32-E72D297353CC}">
                <c16:uniqueId val="{0000000E-75BE-41F2-A698-7AD5300432DD}"/>
              </c:ext>
            </c:extLst>
          </c:dPt>
          <c:dPt>
            <c:idx val="3"/>
            <c:bubble3D val="0"/>
            <c:spPr>
              <a:solidFill>
                <a:srgbClr val="A5422C"/>
              </a:solidFill>
              <a:ln w="19050">
                <a:solidFill>
                  <a:schemeClr val="lt1"/>
                </a:solidFill>
              </a:ln>
              <a:effectLst/>
            </c:spPr>
            <c:extLst>
              <c:ext xmlns:c16="http://schemas.microsoft.com/office/drawing/2014/chart" uri="{C3380CC4-5D6E-409C-BE32-E72D297353CC}">
                <c16:uniqueId val="{00000000-FD75-4A96-9C3C-7DA22E619E09}"/>
              </c:ext>
            </c:extLst>
          </c:dPt>
          <c:dPt>
            <c:idx val="4"/>
            <c:bubble3D val="0"/>
            <c:spPr>
              <a:solidFill>
                <a:srgbClr val="BFBFBF"/>
              </a:solidFill>
              <a:ln w="19050">
                <a:solidFill>
                  <a:schemeClr val="lt1"/>
                </a:solidFill>
              </a:ln>
              <a:effectLst/>
            </c:spPr>
            <c:extLst>
              <c:ext xmlns:c16="http://schemas.microsoft.com/office/drawing/2014/chart" uri="{C3380CC4-5D6E-409C-BE32-E72D297353CC}">
                <c16:uniqueId val="{00000001-FD75-4A96-9C3C-7DA22E619E09}"/>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E-75BE-41F2-A698-7AD5300432DD}"/>
                </c:ext>
              </c:extLst>
            </c:dLbl>
            <c:dLbl>
              <c:idx val="4"/>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FD75-4A96-9C3C-7DA22E619E09}"/>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Très exigeant</c:v>
                </c:pt>
                <c:pt idx="1">
                  <c:v>Plutôt exigeant</c:v>
                </c:pt>
                <c:pt idx="2">
                  <c:v>Pas vraiment exigeant</c:v>
                </c:pt>
                <c:pt idx="3">
                  <c:v>Pas du tout exigeant</c:v>
                </c:pt>
                <c:pt idx="4">
                  <c:v>Ne suit pas de cahier des charges spécifique</c:v>
                </c:pt>
              </c:strCache>
            </c:strRef>
          </c:cat>
          <c:val>
            <c:numRef>
              <c:f>Feuil1!$C$2:$C$6</c:f>
              <c:numCache>
                <c:formatCode>###0%</c:formatCode>
                <c:ptCount val="5"/>
                <c:pt idx="0">
                  <c:v>0.24135655465385214</c:v>
                </c:pt>
                <c:pt idx="1">
                  <c:v>0.47317230383623055</c:v>
                </c:pt>
                <c:pt idx="2">
                  <c:v>0.18418691447515595</c:v>
                </c:pt>
                <c:pt idx="3">
                  <c:v>2.3705641631161605E-2</c:v>
                </c:pt>
                <c:pt idx="4">
                  <c:v>7.7578585403599659E-2</c:v>
                </c:pt>
              </c:numCache>
            </c:numRef>
          </c:val>
          <c:extLst>
            <c:ext xmlns:c16="http://schemas.microsoft.com/office/drawing/2014/chart" uri="{C3380CC4-5D6E-409C-BE32-E72D297353CC}">
              <c16:uniqueId val="{0000000B-75BE-41F2-A698-7AD5300432DD}"/>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userShapes r:id="rId4"/>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0545345164416734"/>
          <c:y val="1.9163563269085828E-2"/>
          <c:w val="0.58049198156301918"/>
          <c:h val="0.92354715633307072"/>
        </c:manualLayout>
      </c:layout>
      <c:doughnutChart>
        <c:varyColors val="1"/>
        <c:ser>
          <c:idx val="0"/>
          <c:order val="0"/>
          <c:tx>
            <c:strRef>
              <c:f>Feuil1!$B$1</c:f>
              <c:strCache>
                <c:ptCount val="1"/>
                <c:pt idx="0">
                  <c:v>Guadeloupe</c:v>
                </c:pt>
              </c:strCache>
            </c:strRef>
          </c:tx>
          <c:spPr>
            <a:solidFill>
              <a:srgbClr val="FCEEEF"/>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793F-4444-85AB-59362248A532}"/>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793F-4444-85AB-59362248A532}"/>
              </c:ext>
            </c:extLst>
          </c:dPt>
          <c:dPt>
            <c:idx val="2"/>
            <c:bubble3D val="0"/>
            <c:spPr>
              <a:solidFill>
                <a:srgbClr val="EBC0B6"/>
              </a:solidFill>
              <a:ln w="19050">
                <a:solidFill>
                  <a:schemeClr val="lt1"/>
                </a:solidFill>
              </a:ln>
              <a:effectLst/>
            </c:spPr>
            <c:extLst>
              <c:ext xmlns:c16="http://schemas.microsoft.com/office/drawing/2014/chart" uri="{C3380CC4-5D6E-409C-BE32-E72D297353CC}">
                <c16:uniqueId val="{00000005-793F-4444-85AB-59362248A532}"/>
              </c:ext>
            </c:extLst>
          </c:dPt>
          <c:dPt>
            <c:idx val="3"/>
            <c:bubble3D val="0"/>
            <c:spPr>
              <a:solidFill>
                <a:srgbClr val="A5422C"/>
              </a:solidFill>
              <a:ln w="19050">
                <a:solidFill>
                  <a:schemeClr val="lt1"/>
                </a:solidFill>
              </a:ln>
              <a:effectLst/>
            </c:spPr>
            <c:extLst>
              <c:ext xmlns:c16="http://schemas.microsoft.com/office/drawing/2014/chart" uri="{C3380CC4-5D6E-409C-BE32-E72D297353CC}">
                <c16:uniqueId val="{00000007-793F-4444-85AB-59362248A532}"/>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793F-4444-85AB-59362248A532}"/>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5-793F-4444-85AB-59362248A532}"/>
                </c:ext>
              </c:extLst>
            </c:dLbl>
            <c:dLbl>
              <c:idx val="4"/>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9-793F-4444-85AB-59362248A532}"/>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Très exigeant</c:v>
                </c:pt>
                <c:pt idx="1">
                  <c:v>Plutôt exigeant</c:v>
                </c:pt>
                <c:pt idx="2">
                  <c:v>Pas vraiment exigeant</c:v>
                </c:pt>
                <c:pt idx="3">
                  <c:v>Pas du tout exigeant</c:v>
                </c:pt>
                <c:pt idx="4">
                  <c:v>Ne suit pas de cahier des charges spécifique</c:v>
                </c:pt>
              </c:strCache>
            </c:strRef>
          </c:cat>
          <c:val>
            <c:numRef>
              <c:f>Feuil1!$B$2:$B$6</c:f>
              <c:numCache>
                <c:formatCode>###0%</c:formatCode>
                <c:ptCount val="5"/>
                <c:pt idx="0">
                  <c:v>0.2408040073145411</c:v>
                </c:pt>
                <c:pt idx="1">
                  <c:v>0.4718728666592093</c:v>
                </c:pt>
                <c:pt idx="2">
                  <c:v>0.19802732995880462</c:v>
                </c:pt>
                <c:pt idx="3">
                  <c:v>1.740999765915888E-2</c:v>
                </c:pt>
                <c:pt idx="4">
                  <c:v>7.1885798408285018E-2</c:v>
                </c:pt>
              </c:numCache>
            </c:numRef>
          </c:val>
          <c:extLst>
            <c:ext xmlns:c16="http://schemas.microsoft.com/office/drawing/2014/chart" uri="{C3380CC4-5D6E-409C-BE32-E72D297353CC}">
              <c16:uniqueId val="{0000000A-793F-4444-85AB-59362248A532}"/>
            </c:ext>
          </c:extLst>
        </c:ser>
        <c:ser>
          <c:idx val="1"/>
          <c:order val="1"/>
          <c:tx>
            <c:strRef>
              <c:f>Feuil1!$C$1</c:f>
              <c:strCache>
                <c:ptCount val="1"/>
                <c:pt idx="0">
                  <c:v>Martinique</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C-793F-4444-85AB-59362248A532}"/>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E-793F-4444-85AB-59362248A532}"/>
              </c:ext>
            </c:extLst>
          </c:dPt>
          <c:dPt>
            <c:idx val="2"/>
            <c:bubble3D val="0"/>
            <c:spPr>
              <a:solidFill>
                <a:srgbClr val="EBC0B6"/>
              </a:solidFill>
              <a:ln w="19050">
                <a:solidFill>
                  <a:schemeClr val="lt1"/>
                </a:solidFill>
              </a:ln>
              <a:effectLst/>
            </c:spPr>
            <c:extLst>
              <c:ext xmlns:c16="http://schemas.microsoft.com/office/drawing/2014/chart" uri="{C3380CC4-5D6E-409C-BE32-E72D297353CC}">
                <c16:uniqueId val="{00000010-793F-4444-85AB-59362248A532}"/>
              </c:ext>
            </c:extLst>
          </c:dPt>
          <c:dPt>
            <c:idx val="3"/>
            <c:bubble3D val="0"/>
            <c:spPr>
              <a:solidFill>
                <a:srgbClr val="A5422C"/>
              </a:solidFill>
              <a:ln w="19050">
                <a:solidFill>
                  <a:schemeClr val="lt1"/>
                </a:solidFill>
              </a:ln>
              <a:effectLst/>
            </c:spPr>
            <c:extLst>
              <c:ext xmlns:c16="http://schemas.microsoft.com/office/drawing/2014/chart" uri="{C3380CC4-5D6E-409C-BE32-E72D297353CC}">
                <c16:uniqueId val="{00000012-793F-4444-85AB-59362248A532}"/>
              </c:ext>
            </c:extLst>
          </c:dPt>
          <c:dPt>
            <c:idx val="4"/>
            <c:bubble3D val="0"/>
            <c:spPr>
              <a:solidFill>
                <a:srgbClr val="BFBFBF"/>
              </a:solidFill>
              <a:ln w="19050">
                <a:solidFill>
                  <a:schemeClr val="lt1"/>
                </a:solidFill>
              </a:ln>
              <a:effectLst/>
            </c:spPr>
            <c:extLst>
              <c:ext xmlns:c16="http://schemas.microsoft.com/office/drawing/2014/chart" uri="{C3380CC4-5D6E-409C-BE32-E72D297353CC}">
                <c16:uniqueId val="{00000014-793F-4444-85AB-59362248A532}"/>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10-793F-4444-85AB-59362248A532}"/>
                </c:ext>
              </c:extLst>
            </c:dLbl>
            <c:dLbl>
              <c:idx val="4"/>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14-793F-4444-85AB-59362248A532}"/>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Très exigeant</c:v>
                </c:pt>
                <c:pt idx="1">
                  <c:v>Plutôt exigeant</c:v>
                </c:pt>
                <c:pt idx="2">
                  <c:v>Pas vraiment exigeant</c:v>
                </c:pt>
                <c:pt idx="3">
                  <c:v>Pas du tout exigeant</c:v>
                </c:pt>
                <c:pt idx="4">
                  <c:v>Ne suit pas de cahier des charges spécifique</c:v>
                </c:pt>
              </c:strCache>
            </c:strRef>
          </c:cat>
          <c:val>
            <c:numRef>
              <c:f>Feuil1!$C$2:$C$6</c:f>
              <c:numCache>
                <c:formatCode>###0%</c:formatCode>
                <c:ptCount val="5"/>
                <c:pt idx="0">
                  <c:v>0.24192274513734344</c:v>
                </c:pt>
                <c:pt idx="1">
                  <c:v>0.47450382588181916</c:v>
                </c:pt>
                <c:pt idx="2">
                  <c:v>0.17000476033758993</c:v>
                </c:pt>
                <c:pt idx="3">
                  <c:v>3.0156733602472969E-2</c:v>
                </c:pt>
                <c:pt idx="4">
                  <c:v>8.3411935040773766E-2</c:v>
                </c:pt>
              </c:numCache>
            </c:numRef>
          </c:val>
          <c:extLst>
            <c:ext xmlns:c16="http://schemas.microsoft.com/office/drawing/2014/chart" uri="{C3380CC4-5D6E-409C-BE32-E72D297353CC}">
              <c16:uniqueId val="{00000015-793F-4444-85AB-59362248A532}"/>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userShapes r:id="rId4"/>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971577645045"/>
          <c:y val="0"/>
          <c:w val="0.81377570666798726"/>
          <c:h val="0.99897728511223927"/>
        </c:manualLayout>
      </c:layout>
      <c:barChart>
        <c:barDir val="bar"/>
        <c:grouping val="stacked"/>
        <c:varyColors val="0"/>
        <c:ser>
          <c:idx val="0"/>
          <c:order val="0"/>
          <c:tx>
            <c:strRef>
              <c:f>Sheet1!$C$1</c:f>
              <c:strCache>
                <c:ptCount val="1"/>
                <c:pt idx="0">
                  <c:v>Plutôt d’accord</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Sheet1!$C$2:$C$5</c:f>
              <c:numCache>
                <c:formatCode>###0%</c:formatCode>
                <c:ptCount val="4"/>
                <c:pt idx="0">
                  <c:v>0.52035631892704826</c:v>
                </c:pt>
                <c:pt idx="1">
                  <c:v>0.56181923333115269</c:v>
                </c:pt>
                <c:pt idx="2">
                  <c:v>0.54134059877790652</c:v>
                </c:pt>
                <c:pt idx="3" formatCode="0%">
                  <c:v>0.57999999999999996</c:v>
                </c:pt>
              </c:numCache>
            </c:numRef>
          </c:val>
          <c:extLst>
            <c:ext xmlns:c16="http://schemas.microsoft.com/office/drawing/2014/chart" uri="{C3380CC4-5D6E-409C-BE32-E72D297353CC}">
              <c16:uniqueId val="{00000001-308C-41FF-8FEE-DD8963D7C551}"/>
            </c:ext>
          </c:extLst>
        </c:ser>
        <c:ser>
          <c:idx val="6"/>
          <c:order val="1"/>
          <c:tx>
            <c:strRef>
              <c:f>Sheet1!$B$1</c:f>
              <c:strCache>
                <c:ptCount val="1"/>
                <c:pt idx="0">
                  <c:v>Tout à fait d’accord</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Sheet1!$B$2:$B$5</c:f>
              <c:numCache>
                <c:formatCode>###0%</c:formatCode>
                <c:ptCount val="4"/>
                <c:pt idx="0">
                  <c:v>0.14495466955825448</c:v>
                </c:pt>
                <c:pt idx="1">
                  <c:v>0.15337700089519474</c:v>
                </c:pt>
                <c:pt idx="2">
                  <c:v>0.14921719090560853</c:v>
                </c:pt>
                <c:pt idx="3" formatCode="0%">
                  <c:v>0.19</c:v>
                </c:pt>
              </c:numCache>
            </c:numRef>
          </c:val>
          <c:extLst xmlns:c15="http://schemas.microsoft.com/office/drawing/2012/chart">
            <c:ext xmlns:c16="http://schemas.microsoft.com/office/drawing/2014/chart" uri="{C3380CC4-5D6E-409C-BE32-E72D297353CC}">
              <c16:uniqueId val="{00000000-308C-41FF-8FEE-DD8963D7C551}"/>
            </c:ext>
          </c:extLst>
        </c:ser>
        <c:ser>
          <c:idx val="1"/>
          <c:order val="2"/>
          <c:tx>
            <c:strRef>
              <c:f>Sheet1!$D$1</c:f>
              <c:strCache>
                <c:ptCount val="1"/>
                <c:pt idx="0">
                  <c:v>Plutôt pas d’accord</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Sheet1!$D$2:$D$5</c:f>
              <c:numCache>
                <c:formatCode>###0%</c:formatCode>
                <c:ptCount val="4"/>
                <c:pt idx="0">
                  <c:v>-0.26406427074934652</c:v>
                </c:pt>
                <c:pt idx="1">
                  <c:v>-0.20031151078426931</c:v>
                </c:pt>
                <c:pt idx="2">
                  <c:v>-0.23179915442555771</c:v>
                </c:pt>
                <c:pt idx="3">
                  <c:v>-0.19</c:v>
                </c:pt>
              </c:numCache>
            </c:numRef>
          </c:val>
          <c:extLst>
            <c:ext xmlns:c16="http://schemas.microsoft.com/office/drawing/2014/chart" uri="{C3380CC4-5D6E-409C-BE32-E72D297353CC}">
              <c16:uniqueId val="{00000002-308C-41FF-8FEE-DD8963D7C551}"/>
            </c:ext>
          </c:extLst>
        </c:ser>
        <c:ser>
          <c:idx val="2"/>
          <c:order val="3"/>
          <c:tx>
            <c:strRef>
              <c:f>Sheet1!$E$1</c:f>
              <c:strCache>
                <c:ptCount val="1"/>
                <c:pt idx="0">
                  <c:v>Pas du tout d’accord</c:v>
                </c:pt>
              </c:strCache>
            </c:strRef>
          </c:tx>
          <c:spPr>
            <a:solidFill>
              <a:schemeClr val="accent4">
                <a:lumMod val="75000"/>
              </a:schemeClr>
            </a:solidFill>
            <a:ln w="28575">
              <a:noFill/>
            </a:ln>
            <a:effectLst/>
          </c:spPr>
          <c:invertIfNegative val="0"/>
          <c:dLbls>
            <c:numFmt formatCode="###0%;###0%" sourceLinked="0"/>
            <c:spPr>
              <a:noFill/>
              <a:ln>
                <a:noFill/>
              </a:ln>
              <a:effectLst/>
            </c:spPr>
            <c:txPr>
              <a:bodyPr wrap="square" lIns="38100" tIns="19050" rIns="38100" bIns="19050" anchor="ctr">
                <a:spAutoFit/>
              </a:bodyPr>
              <a:lstStyle/>
              <a:p>
                <a:pPr>
                  <a:defRPr sz="1100" b="1">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Sheet1!$E$2:$E$5</c:f>
              <c:numCache>
                <c:formatCode>###0%</c:formatCode>
                <c:ptCount val="4"/>
                <c:pt idx="0">
                  <c:v>-7.0624740765349095E-2</c:v>
                </c:pt>
                <c:pt idx="1">
                  <c:v>-8.449225498938287E-2</c:v>
                </c:pt>
                <c:pt idx="2">
                  <c:v>-7.7643055890927223E-2</c:v>
                </c:pt>
                <c:pt idx="3">
                  <c:v>-0.04</c:v>
                </c:pt>
              </c:numCache>
            </c:numRef>
          </c:val>
          <c:extLst>
            <c:ext xmlns:c16="http://schemas.microsoft.com/office/drawing/2014/chart" uri="{C3380CC4-5D6E-409C-BE32-E72D297353CC}">
              <c16:uniqueId val="{00000003-308C-41FF-8FEE-DD8963D7C551}"/>
            </c:ext>
          </c:extLst>
        </c:ser>
        <c:dLbls>
          <c:showLegendKey val="0"/>
          <c:showVal val="0"/>
          <c:showCatName val="0"/>
          <c:showSerName val="0"/>
          <c:showPercent val="0"/>
          <c:showBubbleSize val="0"/>
        </c:dLbls>
        <c:gapWidth val="43"/>
        <c:overlap val="100"/>
        <c:axId val="1789033776"/>
        <c:axId val="1789764640"/>
      </c:barChart>
      <c:barChart>
        <c:barDir val="bar"/>
        <c:grouping val="clustered"/>
        <c:varyColors val="0"/>
        <c:ser>
          <c:idx val="3"/>
          <c:order val="4"/>
          <c:tx>
            <c:strRef>
              <c:f>Sheet1!$F$1</c:f>
              <c:strCache>
                <c:ptCount val="1"/>
                <c:pt idx="0">
                  <c:v>ST régulièrement</c:v>
                </c:pt>
              </c:strCache>
            </c:strRef>
          </c:tx>
          <c:spPr>
            <a:noFill/>
            <a:ln>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Sheet1!$F$2:$F$5</c:f>
              <c:numCache>
                <c:formatCode>###0%</c:formatCode>
                <c:ptCount val="4"/>
                <c:pt idx="0">
                  <c:v>0.66531098848530279</c:v>
                </c:pt>
                <c:pt idx="1">
                  <c:v>0.71519623422634737</c:v>
                </c:pt>
                <c:pt idx="2">
                  <c:v>0.69055778968351511</c:v>
                </c:pt>
                <c:pt idx="3">
                  <c:v>0.77</c:v>
                </c:pt>
              </c:numCache>
            </c:numRef>
          </c:val>
          <c:extLst>
            <c:ext xmlns:c16="http://schemas.microsoft.com/office/drawing/2014/chart" uri="{C3380CC4-5D6E-409C-BE32-E72D297353CC}">
              <c16:uniqueId val="{00000005-308C-41FF-8FEE-DD8963D7C551}"/>
            </c:ext>
          </c:extLst>
        </c:ser>
        <c:ser>
          <c:idx val="4"/>
          <c:order val="5"/>
          <c:tx>
            <c:strRef>
              <c:f>Sheet1!$G$1</c:f>
              <c:strCache>
                <c:ptCount val="1"/>
                <c:pt idx="0">
                  <c:v>ST rarement</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accent4">
                        <a:lumMod val="7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Martinique</c:v>
                </c:pt>
                <c:pt idx="1">
                  <c:v>Guadeloupe</c:v>
                </c:pt>
                <c:pt idx="2">
                  <c:v>Antilles</c:v>
                </c:pt>
                <c:pt idx="3">
                  <c:v>Métropole</c:v>
                </c:pt>
              </c:strCache>
            </c:strRef>
          </c:cat>
          <c:val>
            <c:numRef>
              <c:f>Sheet1!$G$2:$G$5</c:f>
              <c:numCache>
                <c:formatCode>0%;0%</c:formatCode>
                <c:ptCount val="4"/>
                <c:pt idx="0">
                  <c:v>-0.3346890115146956</c:v>
                </c:pt>
                <c:pt idx="1">
                  <c:v>-0.28480376577365218</c:v>
                </c:pt>
                <c:pt idx="2">
                  <c:v>-0.30944221031648494</c:v>
                </c:pt>
                <c:pt idx="3">
                  <c:v>-0.23</c:v>
                </c:pt>
              </c:numCache>
            </c:numRef>
          </c:val>
          <c:extLst>
            <c:ext xmlns:c16="http://schemas.microsoft.com/office/drawing/2014/chart" uri="{C3380CC4-5D6E-409C-BE32-E72D297353CC}">
              <c16:uniqueId val="{00000006-308C-41FF-8FEE-DD8963D7C551}"/>
            </c:ext>
          </c:extLst>
        </c:ser>
        <c:dLbls>
          <c:showLegendKey val="0"/>
          <c:showVal val="0"/>
          <c:showCatName val="0"/>
          <c:showSerName val="0"/>
          <c:showPercent val="0"/>
          <c:showBubbleSize val="0"/>
        </c:dLbls>
        <c:gapWidth val="250"/>
        <c:overlap val="100"/>
        <c:axId val="248215567"/>
        <c:axId val="248229007"/>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0.8"/>
          <c:min val="-0.60000000000000009"/>
        </c:scaling>
        <c:delete val="1"/>
        <c:axPos val="b"/>
        <c:numFmt formatCode="###0%" sourceLinked="1"/>
        <c:majorTickMark val="out"/>
        <c:minorTickMark val="none"/>
        <c:tickLblPos val="nextTo"/>
        <c:crossAx val="1789033776"/>
        <c:crosses val="autoZero"/>
        <c:crossBetween val="between"/>
      </c:valAx>
      <c:valAx>
        <c:axId val="248229007"/>
        <c:scaling>
          <c:orientation val="minMax"/>
        </c:scaling>
        <c:delete val="1"/>
        <c:axPos val="t"/>
        <c:numFmt formatCode="###0%" sourceLinked="1"/>
        <c:majorTickMark val="out"/>
        <c:minorTickMark val="none"/>
        <c:tickLblPos val="nextTo"/>
        <c:crossAx val="248215567"/>
        <c:crosses val="max"/>
        <c:crossBetween val="between"/>
      </c:valAx>
      <c:catAx>
        <c:axId val="248215567"/>
        <c:scaling>
          <c:orientation val="minMax"/>
        </c:scaling>
        <c:delete val="1"/>
        <c:axPos val="l"/>
        <c:numFmt formatCode="General" sourceLinked="1"/>
        <c:majorTickMark val="out"/>
        <c:minorTickMark val="none"/>
        <c:tickLblPos val="nextTo"/>
        <c:crossAx val="2482290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sz="1200" b="1" i="0" u="none" strike="noStrike" kern="1200" spc="0" baseline="0" dirty="0">
                <a:solidFill>
                  <a:srgbClr val="000000">
                    <a:lumMod val="85000"/>
                    <a:lumOff val="15000"/>
                  </a:srgbClr>
                </a:solidFill>
                <a:latin typeface="+mn-lt"/>
                <a:ea typeface="+mn-ea"/>
                <a:cs typeface="+mn-cs"/>
              </a:rPr>
              <a:t>Métropole</a:t>
            </a:r>
          </a:p>
        </c:rich>
      </c:tx>
      <c:layout>
        <c:manualLayout>
          <c:xMode val="edge"/>
          <c:yMode val="edge"/>
          <c:x val="0.39023844058493329"/>
          <c:y val="0"/>
        </c:manualLayout>
      </c:layout>
      <c:overlay val="0"/>
    </c:title>
    <c:autoTitleDeleted val="0"/>
    <c:plotArea>
      <c:layout>
        <c:manualLayout>
          <c:layoutTarget val="inner"/>
          <c:xMode val="edge"/>
          <c:yMode val="edge"/>
          <c:x val="0.5503252869081412"/>
          <c:y val="7.5844872619091244E-2"/>
          <c:w val="0.38264428188667199"/>
          <c:h val="0.92415512738090877"/>
        </c:manualLayout>
      </c:layout>
      <c:barChart>
        <c:barDir val="bar"/>
        <c:grouping val="stacked"/>
        <c:varyColors val="0"/>
        <c:ser>
          <c:idx val="2"/>
          <c:order val="0"/>
          <c:tx>
            <c:strRef>
              <c:f>Sheet1!$B$1</c:f>
              <c:strCache>
                <c:ptCount val="1"/>
                <c:pt idx="0">
                  <c:v>Vrai</c:v>
                </c:pt>
              </c:strCache>
            </c:strRef>
          </c:tx>
          <c:spPr>
            <a:solidFill>
              <a:srgbClr val="99C221"/>
            </a:solidFill>
            <a:ln w="11184">
              <a:noFill/>
              <a:prstDash val="solid"/>
            </a:ln>
          </c:spPr>
          <c:invertIfNegative val="0"/>
          <c:dLbls>
            <c:spPr>
              <a:noFill/>
              <a:ln w="22367">
                <a:noFill/>
              </a:ln>
            </c:spPr>
            <c:txPr>
              <a:bodyPr/>
              <a:lstStyle/>
              <a:p>
                <a:pPr>
                  <a:defRPr sz="1050">
                    <a:solidFill>
                      <a:schemeClr val="tx1"/>
                    </a:solidFill>
                  </a:defRPr>
                </a:pPr>
                <a:endParaRPr lang="fr-FR"/>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Sheet1!$A$2:$A$6</c:f>
              <c:strCache>
                <c:ptCount val="5"/>
                <c:pt idx="0">
                  <c:v>…qui favorise le circuit-court</c:v>
                </c:pt>
                <c:pt idx="1">
                  <c:v>…qui favorise le bien-être animal</c:v>
                </c:pt>
                <c:pt idx="2">
                  <c:v> ...sans aucun produit chimique de synthèse</c:v>
                </c:pt>
                <c:pt idx="3">
                  <c:v> ...sans aucun OGM</c:v>
                </c:pt>
                <c:pt idx="4">
                  <c:v> ...sans aucune utilisation de pesticides</c:v>
                </c:pt>
              </c:strCache>
            </c:strRef>
          </c:cat>
          <c:val>
            <c:numRef>
              <c:f>Sheet1!$B$2:$B$6</c:f>
              <c:numCache>
                <c:formatCode>0%</c:formatCode>
                <c:ptCount val="5"/>
                <c:pt idx="0">
                  <c:v>0.4</c:v>
                </c:pt>
                <c:pt idx="1">
                  <c:v>0.5</c:v>
                </c:pt>
                <c:pt idx="2">
                  <c:v>0.64</c:v>
                </c:pt>
                <c:pt idx="3">
                  <c:v>0.64</c:v>
                </c:pt>
                <c:pt idx="4">
                  <c:v>0.65</c:v>
                </c:pt>
              </c:numCache>
            </c:numRef>
          </c:val>
          <c:extLst xmlns:c15="http://schemas.microsoft.com/office/drawing/2012/chart">
            <c:ext xmlns:c16="http://schemas.microsoft.com/office/drawing/2014/chart" uri="{C3380CC4-5D6E-409C-BE32-E72D297353CC}">
              <c16:uniqueId val="{00000001-9E33-4725-85B0-9676DC38EFFC}"/>
            </c:ext>
          </c:extLst>
        </c:ser>
        <c:ser>
          <c:idx val="1"/>
          <c:order val="1"/>
          <c:tx>
            <c:strRef>
              <c:f>Sheet1!$C$1</c:f>
              <c:strCache>
                <c:ptCount val="1"/>
                <c:pt idx="0">
                  <c:v>Faux</c:v>
                </c:pt>
              </c:strCache>
            </c:strRef>
          </c:tx>
          <c:spPr>
            <a:solidFill>
              <a:srgbClr val="FFFFFF">
                <a:lumMod val="75000"/>
              </a:srgbClr>
            </a:solidFill>
            <a:ln>
              <a:noFill/>
            </a:ln>
          </c:spPr>
          <c:invertIfNegative val="0"/>
          <c:dLbls>
            <c:numFmt formatCode="###0%;###0%" sourceLinked="0"/>
            <c:spPr>
              <a:noFill/>
              <a:ln w="22367">
                <a:noFill/>
              </a:ln>
            </c:spPr>
            <c:txPr>
              <a:bodyPr/>
              <a:lstStyle/>
              <a:p>
                <a:pPr>
                  <a:defRPr sz="1050">
                    <a:solidFill>
                      <a:schemeClr val="tx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…qui favorise le circuit-court</c:v>
                </c:pt>
                <c:pt idx="1">
                  <c:v>…qui favorise le bien-être animal</c:v>
                </c:pt>
                <c:pt idx="2">
                  <c:v> ...sans aucun produit chimique de synthèse</c:v>
                </c:pt>
                <c:pt idx="3">
                  <c:v> ...sans aucun OGM</c:v>
                </c:pt>
                <c:pt idx="4">
                  <c:v> ...sans aucune utilisation de pesticides</c:v>
                </c:pt>
              </c:strCache>
            </c:strRef>
          </c:cat>
          <c:val>
            <c:numRef>
              <c:f>Sheet1!$C$2:$C$6</c:f>
              <c:numCache>
                <c:formatCode>0%;0%</c:formatCode>
                <c:ptCount val="5"/>
                <c:pt idx="0">
                  <c:v>-0.4</c:v>
                </c:pt>
                <c:pt idx="1">
                  <c:v>-0.25</c:v>
                </c:pt>
                <c:pt idx="2">
                  <c:v>-0.18</c:v>
                </c:pt>
                <c:pt idx="3">
                  <c:v>-0.16</c:v>
                </c:pt>
                <c:pt idx="4">
                  <c:v>-0.2</c:v>
                </c:pt>
              </c:numCache>
            </c:numRef>
          </c:val>
          <c:extLst>
            <c:ext xmlns:c16="http://schemas.microsoft.com/office/drawing/2014/chart" uri="{C3380CC4-5D6E-409C-BE32-E72D297353CC}">
              <c16:uniqueId val="{00000000-9E33-4725-85B0-9676DC38EFFC}"/>
            </c:ext>
          </c:extLst>
        </c:ser>
        <c:ser>
          <c:idx val="3"/>
          <c:order val="2"/>
          <c:tx>
            <c:strRef>
              <c:f>Sheet1!$D$1</c:f>
              <c:strCache>
                <c:ptCount val="1"/>
                <c:pt idx="0">
                  <c:v>Je ne sais pas</c:v>
                </c:pt>
              </c:strCache>
            </c:strRef>
          </c:tx>
          <c:spPr>
            <a:solidFill>
              <a:srgbClr val="A5422C"/>
            </a:solidFill>
            <a:ln w="11184">
              <a:noFill/>
              <a:prstDash val="solid"/>
            </a:ln>
          </c:spPr>
          <c:invertIfNegative val="0"/>
          <c:dLbls>
            <c:numFmt formatCode="###0%;###0%" sourceLinked="0"/>
            <c:spPr>
              <a:noFill/>
              <a:ln w="22367">
                <a:noFill/>
              </a:ln>
            </c:spPr>
            <c:txPr>
              <a:bodyPr/>
              <a:lstStyle/>
              <a:p>
                <a:pPr>
                  <a:defRPr sz="1050">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…qui favorise le circuit-court</c:v>
                </c:pt>
                <c:pt idx="1">
                  <c:v>…qui favorise le bien-être animal</c:v>
                </c:pt>
                <c:pt idx="2">
                  <c:v> ...sans aucun produit chimique de synthèse</c:v>
                </c:pt>
                <c:pt idx="3">
                  <c:v> ...sans aucun OGM</c:v>
                </c:pt>
                <c:pt idx="4">
                  <c:v> ...sans aucune utilisation de pesticides</c:v>
                </c:pt>
              </c:strCache>
            </c:strRef>
          </c:cat>
          <c:val>
            <c:numRef>
              <c:f>Sheet1!$D$2:$D$6</c:f>
              <c:numCache>
                <c:formatCode>0%;0%</c:formatCode>
                <c:ptCount val="5"/>
                <c:pt idx="0">
                  <c:v>-0.21</c:v>
                </c:pt>
                <c:pt idx="1">
                  <c:v>-0.25</c:v>
                </c:pt>
                <c:pt idx="2">
                  <c:v>-0.18</c:v>
                </c:pt>
                <c:pt idx="3">
                  <c:v>-0.21</c:v>
                </c:pt>
                <c:pt idx="4">
                  <c:v>-0.15</c:v>
                </c:pt>
              </c:numCache>
            </c:numRef>
          </c:val>
          <c:extLst xmlns:c15="http://schemas.microsoft.com/office/drawing/2012/chart">
            <c:ext xmlns:c16="http://schemas.microsoft.com/office/drawing/2014/chart" uri="{C3380CC4-5D6E-409C-BE32-E72D297353CC}">
              <c16:uniqueId val="{00000002-9E33-4725-85B0-9676DC38EFFC}"/>
            </c:ext>
          </c:extLst>
        </c:ser>
        <c:dLbls>
          <c:showLegendKey val="0"/>
          <c:showVal val="0"/>
          <c:showCatName val="0"/>
          <c:showSerName val="0"/>
          <c:showPercent val="0"/>
          <c:showBubbleSize val="0"/>
        </c:dLbls>
        <c:gapWidth val="85"/>
        <c:overlap val="100"/>
        <c:axId val="380795904"/>
        <c:axId val="366943552"/>
        <c:extLst/>
      </c:barChart>
      <c:catAx>
        <c:axId val="380795904"/>
        <c:scaling>
          <c:orientation val="minMax"/>
        </c:scaling>
        <c:delete val="0"/>
        <c:axPos val="l"/>
        <c:numFmt formatCode="General" sourceLinked="1"/>
        <c:majorTickMark val="out"/>
        <c:minorTickMark val="none"/>
        <c:tickLblPos val="low"/>
        <c:txPr>
          <a:bodyPr/>
          <a:lstStyle/>
          <a:p>
            <a:pPr>
              <a:defRPr sz="1100">
                <a:solidFill>
                  <a:schemeClr val="tx1"/>
                </a:solidFill>
              </a:defRPr>
            </a:pPr>
            <a:endParaRPr lang="fr-FR"/>
          </a:p>
        </c:txPr>
        <c:crossAx val="366943552"/>
        <c:crosses val="autoZero"/>
        <c:auto val="1"/>
        <c:lblAlgn val="ctr"/>
        <c:lblOffset val="1000"/>
        <c:noMultiLvlLbl val="0"/>
      </c:catAx>
      <c:valAx>
        <c:axId val="366943552"/>
        <c:scaling>
          <c:orientation val="minMax"/>
          <c:max val="0.65000000000000013"/>
          <c:min val="-0.70000000000000007"/>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marL="0" algn="r" defTabSz="685800" rtl="0" eaLnBrk="1" latinLnBrk="0" hangingPunct="1">
        <a:spcBef>
          <a:spcPts val="600"/>
        </a:spcBef>
        <a:spcAft>
          <a:spcPts val="1000"/>
        </a:spcAft>
        <a:defRPr lang="en-US" sz="1200" b="0" i="0" u="none" strike="noStrike" kern="1200" baseline="0">
          <a:solidFill>
            <a:schemeClr val="bg1">
              <a:lumMod val="50000"/>
            </a:schemeClr>
          </a:solidFill>
          <a:latin typeface="+mn-lt"/>
          <a:ea typeface="+mn-ea"/>
          <a:cs typeface="+mn-cs"/>
        </a:defRPr>
      </a:pPr>
      <a:endParaRPr lang="fr-FR"/>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sz="1200" b="1" i="0" u="none" strike="noStrike" kern="1200" spc="0" baseline="0" dirty="0">
                <a:solidFill>
                  <a:srgbClr val="000000">
                    <a:lumMod val="85000"/>
                    <a:lumOff val="15000"/>
                  </a:srgbClr>
                </a:solidFill>
                <a:latin typeface="+mn-lt"/>
                <a:ea typeface="+mn-ea"/>
                <a:cs typeface="+mn-cs"/>
              </a:rPr>
              <a:t>Antilles</a:t>
            </a:r>
          </a:p>
        </c:rich>
      </c:tx>
      <c:layout>
        <c:manualLayout>
          <c:xMode val="edge"/>
          <c:yMode val="edge"/>
          <c:x val="0.39023844058493329"/>
          <c:y val="0"/>
        </c:manualLayout>
      </c:layout>
      <c:overlay val="0"/>
    </c:title>
    <c:autoTitleDeleted val="0"/>
    <c:plotArea>
      <c:layout>
        <c:manualLayout>
          <c:layoutTarget val="inner"/>
          <c:xMode val="edge"/>
          <c:yMode val="edge"/>
          <c:x val="0.5503252869081412"/>
          <c:y val="7.5844872619091244E-2"/>
          <c:w val="0.38264428188667199"/>
          <c:h val="0.92415512738090877"/>
        </c:manualLayout>
      </c:layout>
      <c:barChart>
        <c:barDir val="bar"/>
        <c:grouping val="stacked"/>
        <c:varyColors val="0"/>
        <c:ser>
          <c:idx val="2"/>
          <c:order val="0"/>
          <c:tx>
            <c:strRef>
              <c:f>Sheet1!$B$1</c:f>
              <c:strCache>
                <c:ptCount val="1"/>
                <c:pt idx="0">
                  <c:v>Vrai</c:v>
                </c:pt>
              </c:strCache>
            </c:strRef>
          </c:tx>
          <c:spPr>
            <a:solidFill>
              <a:srgbClr val="99C221"/>
            </a:solidFill>
            <a:ln w="11184">
              <a:noFill/>
              <a:prstDash val="solid"/>
            </a:ln>
          </c:spPr>
          <c:invertIfNegative val="0"/>
          <c:dLbls>
            <c:spPr>
              <a:noFill/>
              <a:ln w="22367">
                <a:noFill/>
              </a:ln>
            </c:spPr>
            <c:txPr>
              <a:bodyPr/>
              <a:lstStyle/>
              <a:p>
                <a:pPr>
                  <a:defRPr sz="1050">
                    <a:solidFill>
                      <a:schemeClr val="tx1"/>
                    </a:solidFill>
                  </a:defRPr>
                </a:pPr>
                <a:endParaRPr lang="fr-FR"/>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Sheet1!$A$2:$A$6</c:f>
              <c:strCache>
                <c:ptCount val="5"/>
                <c:pt idx="0">
                  <c:v> ...qui favorise le circuit-court</c:v>
                </c:pt>
                <c:pt idx="1">
                  <c:v> ...qui favorise le bien-être animal</c:v>
                </c:pt>
                <c:pt idx="2">
                  <c:v> ...sans aucun produit chimique de synthèse</c:v>
                </c:pt>
                <c:pt idx="3">
                  <c:v> ...sans aucun OGM</c:v>
                </c:pt>
                <c:pt idx="4">
                  <c:v> ...sans aucune utilisation de pesticides</c:v>
                </c:pt>
              </c:strCache>
            </c:strRef>
          </c:cat>
          <c:val>
            <c:numRef>
              <c:f>Sheet1!$B$2:$B$6</c:f>
              <c:numCache>
                <c:formatCode>###0%</c:formatCode>
                <c:ptCount val="5"/>
                <c:pt idx="0">
                  <c:v>0.37641394083102542</c:v>
                </c:pt>
                <c:pt idx="1">
                  <c:v>0.51834518266228102</c:v>
                </c:pt>
                <c:pt idx="2">
                  <c:v>0.59384519246507572</c:v>
                </c:pt>
                <c:pt idx="3">
                  <c:v>0.63009937183089038</c:v>
                </c:pt>
                <c:pt idx="4">
                  <c:v>0.65570182730210502</c:v>
                </c:pt>
              </c:numCache>
            </c:numRef>
          </c:val>
          <c:extLst xmlns:c15="http://schemas.microsoft.com/office/drawing/2012/chart">
            <c:ext xmlns:c16="http://schemas.microsoft.com/office/drawing/2014/chart" uri="{C3380CC4-5D6E-409C-BE32-E72D297353CC}">
              <c16:uniqueId val="{00000001-9E33-4725-85B0-9676DC38EFFC}"/>
            </c:ext>
          </c:extLst>
        </c:ser>
        <c:ser>
          <c:idx val="1"/>
          <c:order val="1"/>
          <c:tx>
            <c:strRef>
              <c:f>Sheet1!$C$1</c:f>
              <c:strCache>
                <c:ptCount val="1"/>
                <c:pt idx="0">
                  <c:v>Faux</c:v>
                </c:pt>
              </c:strCache>
            </c:strRef>
          </c:tx>
          <c:spPr>
            <a:solidFill>
              <a:srgbClr val="FFFFFF">
                <a:lumMod val="75000"/>
              </a:srgbClr>
            </a:solidFill>
            <a:ln>
              <a:noFill/>
            </a:ln>
          </c:spPr>
          <c:invertIfNegative val="0"/>
          <c:dLbls>
            <c:numFmt formatCode="###0%;###0%" sourceLinked="0"/>
            <c:spPr>
              <a:noFill/>
              <a:ln w="22367">
                <a:noFill/>
              </a:ln>
            </c:spPr>
            <c:txPr>
              <a:bodyPr/>
              <a:lstStyle/>
              <a:p>
                <a:pPr>
                  <a:defRPr sz="1050">
                    <a:solidFill>
                      <a:schemeClr val="tx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 ...qui favorise le circuit-court</c:v>
                </c:pt>
                <c:pt idx="1">
                  <c:v> ...qui favorise le bien-être animal</c:v>
                </c:pt>
                <c:pt idx="2">
                  <c:v> ...sans aucun produit chimique de synthèse</c:v>
                </c:pt>
                <c:pt idx="3">
                  <c:v> ...sans aucun OGM</c:v>
                </c:pt>
                <c:pt idx="4">
                  <c:v> ...sans aucune utilisation de pesticides</c:v>
                </c:pt>
              </c:strCache>
            </c:strRef>
          </c:cat>
          <c:val>
            <c:numRef>
              <c:f>Sheet1!$C$2:$C$6</c:f>
              <c:numCache>
                <c:formatCode>###0%</c:formatCode>
                <c:ptCount val="5"/>
                <c:pt idx="0">
                  <c:v>-0.3442924069922087</c:v>
                </c:pt>
                <c:pt idx="1">
                  <c:v>-0.17415874661223296</c:v>
                </c:pt>
                <c:pt idx="2">
                  <c:v>-0.19963322257607843</c:v>
                </c:pt>
                <c:pt idx="3">
                  <c:v>-0.13264195364839165</c:v>
                </c:pt>
                <c:pt idx="4">
                  <c:v>-0.19499895955741228</c:v>
                </c:pt>
              </c:numCache>
            </c:numRef>
          </c:val>
          <c:extLst>
            <c:ext xmlns:c16="http://schemas.microsoft.com/office/drawing/2014/chart" uri="{C3380CC4-5D6E-409C-BE32-E72D297353CC}">
              <c16:uniqueId val="{00000000-9E33-4725-85B0-9676DC38EFFC}"/>
            </c:ext>
          </c:extLst>
        </c:ser>
        <c:ser>
          <c:idx val="3"/>
          <c:order val="2"/>
          <c:tx>
            <c:strRef>
              <c:f>Sheet1!$D$1</c:f>
              <c:strCache>
                <c:ptCount val="1"/>
                <c:pt idx="0">
                  <c:v>Je ne sais pas</c:v>
                </c:pt>
              </c:strCache>
            </c:strRef>
          </c:tx>
          <c:spPr>
            <a:solidFill>
              <a:srgbClr val="A5422C"/>
            </a:solidFill>
            <a:ln w="11184">
              <a:noFill/>
              <a:prstDash val="solid"/>
            </a:ln>
          </c:spPr>
          <c:invertIfNegative val="0"/>
          <c:dLbls>
            <c:numFmt formatCode="###0%;###0%" sourceLinked="0"/>
            <c:spPr>
              <a:noFill/>
              <a:ln w="22367">
                <a:noFill/>
              </a:ln>
            </c:spPr>
            <c:txPr>
              <a:bodyPr/>
              <a:lstStyle/>
              <a:p>
                <a:pPr>
                  <a:defRPr sz="1050">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 ...qui favorise le circuit-court</c:v>
                </c:pt>
                <c:pt idx="1">
                  <c:v> ...qui favorise le bien-être animal</c:v>
                </c:pt>
                <c:pt idx="2">
                  <c:v> ...sans aucun produit chimique de synthèse</c:v>
                </c:pt>
                <c:pt idx="3">
                  <c:v> ...sans aucun OGM</c:v>
                </c:pt>
                <c:pt idx="4">
                  <c:v> ...sans aucune utilisation de pesticides</c:v>
                </c:pt>
              </c:strCache>
            </c:strRef>
          </c:cat>
          <c:val>
            <c:numRef>
              <c:f>Sheet1!$D$2:$D$6</c:f>
              <c:numCache>
                <c:formatCode>###0%</c:formatCode>
                <c:ptCount val="5"/>
                <c:pt idx="0">
                  <c:v>-0.27929365217676522</c:v>
                </c:pt>
                <c:pt idx="1">
                  <c:v>-0.30749607072548579</c:v>
                </c:pt>
                <c:pt idx="2">
                  <c:v>-0.20652158495884634</c:v>
                </c:pt>
                <c:pt idx="3">
                  <c:v>-0.23725867452071911</c:v>
                </c:pt>
                <c:pt idx="4">
                  <c:v>-0.14929921314048331</c:v>
                </c:pt>
              </c:numCache>
            </c:numRef>
          </c:val>
          <c:extLst xmlns:c15="http://schemas.microsoft.com/office/drawing/2012/chart">
            <c:ext xmlns:c16="http://schemas.microsoft.com/office/drawing/2014/chart" uri="{C3380CC4-5D6E-409C-BE32-E72D297353CC}">
              <c16:uniqueId val="{00000002-9E33-4725-85B0-9676DC38EFFC}"/>
            </c:ext>
          </c:extLst>
        </c:ser>
        <c:dLbls>
          <c:showLegendKey val="0"/>
          <c:showVal val="0"/>
          <c:showCatName val="0"/>
          <c:showSerName val="0"/>
          <c:showPercent val="0"/>
          <c:showBubbleSize val="0"/>
        </c:dLbls>
        <c:gapWidth val="85"/>
        <c:overlap val="100"/>
        <c:axId val="380795904"/>
        <c:axId val="366943552"/>
        <c:extLst/>
      </c:barChart>
      <c:catAx>
        <c:axId val="380795904"/>
        <c:scaling>
          <c:orientation val="minMax"/>
        </c:scaling>
        <c:delete val="0"/>
        <c:axPos val="l"/>
        <c:numFmt formatCode="General" sourceLinked="1"/>
        <c:majorTickMark val="out"/>
        <c:minorTickMark val="none"/>
        <c:tickLblPos val="low"/>
        <c:txPr>
          <a:bodyPr/>
          <a:lstStyle/>
          <a:p>
            <a:pPr algn="ctr">
              <a:defRPr lang="en-US" sz="1100" b="0" i="0" u="none" strike="noStrike" kern="1200" baseline="0">
                <a:solidFill>
                  <a:schemeClr val="tx1"/>
                </a:solidFill>
                <a:latin typeface="+mn-lt"/>
                <a:ea typeface="+mn-ea"/>
                <a:cs typeface="+mn-cs"/>
              </a:defRPr>
            </a:pPr>
            <a:endParaRPr lang="fr-FR"/>
          </a:p>
        </c:txPr>
        <c:crossAx val="366943552"/>
        <c:crosses val="autoZero"/>
        <c:auto val="1"/>
        <c:lblAlgn val="ctr"/>
        <c:lblOffset val="1000"/>
        <c:noMultiLvlLbl val="0"/>
      </c:catAx>
      <c:valAx>
        <c:axId val="366943552"/>
        <c:scaling>
          <c:orientation val="minMax"/>
          <c:max val="0.65000000000000013"/>
          <c:min val="-0.70000000000000007"/>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marL="0" algn="r" defTabSz="685800" rtl="0" eaLnBrk="1" latinLnBrk="0" hangingPunct="1">
        <a:spcBef>
          <a:spcPts val="600"/>
        </a:spcBef>
        <a:spcAft>
          <a:spcPts val="1000"/>
        </a:spcAft>
        <a:defRPr lang="en-US" sz="1200" b="0" i="0" u="none" strike="noStrike" kern="1200" baseline="0">
          <a:solidFill>
            <a:schemeClr val="bg1">
              <a:lumMod val="50000"/>
            </a:schemeClr>
          </a:solidFill>
          <a:latin typeface="+mn-lt"/>
          <a:ea typeface="+mn-ea"/>
          <a:cs typeface="+mn-cs"/>
        </a:defRPr>
      </a:pPr>
      <a:endParaRPr lang="fr-FR"/>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fr-FR" sz="1200" b="1" i="0" u="none" strike="noStrike" kern="1200" spc="0" baseline="0">
                <a:solidFill>
                  <a:srgbClr val="000000">
                    <a:lumMod val="85000"/>
                    <a:lumOff val="15000"/>
                  </a:srgbClr>
                </a:solidFill>
                <a:latin typeface="+mn-lt"/>
                <a:ea typeface="+mn-ea"/>
                <a:cs typeface="+mn-cs"/>
              </a:defRPr>
            </a:pPr>
            <a:r>
              <a:rPr lang="fr-FR" sz="1200" b="1" i="0" u="none" strike="noStrike" kern="1200" spc="0" baseline="0">
                <a:solidFill>
                  <a:srgbClr val="000000">
                    <a:lumMod val="85000"/>
                    <a:lumOff val="15000"/>
                  </a:srgbClr>
                </a:solidFill>
                <a:latin typeface="+mn-lt"/>
                <a:ea typeface="+mn-ea"/>
                <a:cs typeface="+mn-cs"/>
              </a:rPr>
              <a:t>Guadeloupe</a:t>
            </a:r>
          </a:p>
        </c:rich>
      </c:tx>
      <c:layout>
        <c:manualLayout>
          <c:xMode val="edge"/>
          <c:yMode val="edge"/>
          <c:x val="0.39023844058493329"/>
          <c:y val="0"/>
        </c:manualLayout>
      </c:layout>
      <c:overlay val="0"/>
    </c:title>
    <c:autoTitleDeleted val="0"/>
    <c:plotArea>
      <c:layout>
        <c:manualLayout>
          <c:layoutTarget val="inner"/>
          <c:xMode val="edge"/>
          <c:yMode val="edge"/>
          <c:x val="0.5503252869081412"/>
          <c:y val="7.5844872619091244E-2"/>
          <c:w val="0.38264428188667199"/>
          <c:h val="0.92415512738090877"/>
        </c:manualLayout>
      </c:layout>
      <c:barChart>
        <c:barDir val="bar"/>
        <c:grouping val="stacked"/>
        <c:varyColors val="0"/>
        <c:ser>
          <c:idx val="2"/>
          <c:order val="0"/>
          <c:tx>
            <c:strRef>
              <c:f>Sheet1!$B$1</c:f>
              <c:strCache>
                <c:ptCount val="1"/>
                <c:pt idx="0">
                  <c:v>Vrai</c:v>
                </c:pt>
              </c:strCache>
            </c:strRef>
          </c:tx>
          <c:spPr>
            <a:solidFill>
              <a:srgbClr val="99C221"/>
            </a:solidFill>
            <a:ln w="11184">
              <a:noFill/>
              <a:prstDash val="solid"/>
            </a:ln>
          </c:spPr>
          <c:invertIfNegative val="0"/>
          <c:dLbls>
            <c:spPr>
              <a:noFill/>
              <a:ln w="22367">
                <a:noFill/>
              </a:ln>
            </c:spPr>
            <c:txPr>
              <a:bodyPr wrap="square" lIns="38100" tIns="19050" rIns="38100" bIns="19050" anchor="ctr">
                <a:spAutoFit/>
              </a:bodyPr>
              <a:lstStyle/>
              <a:p>
                <a:pPr>
                  <a:defRPr sz="1050"/>
                </a:pPr>
                <a:endParaRPr lang="fr-FR"/>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Sheet1!$A$2:$A$6</c:f>
              <c:strCache>
                <c:ptCount val="5"/>
                <c:pt idx="0">
                  <c:v> ...qui favorise le circuit-court</c:v>
                </c:pt>
                <c:pt idx="1">
                  <c:v> ...qui favorise le bien-être animal</c:v>
                </c:pt>
                <c:pt idx="2">
                  <c:v> ...sans aucun produit chimique de synthèse</c:v>
                </c:pt>
                <c:pt idx="3">
                  <c:v> ...sans aucun OGM</c:v>
                </c:pt>
                <c:pt idx="4">
                  <c:v> ...sans aucune utilisation de pesticides</c:v>
                </c:pt>
              </c:strCache>
            </c:strRef>
          </c:cat>
          <c:val>
            <c:numRef>
              <c:f>Sheet1!$B$2:$B$6</c:f>
              <c:numCache>
                <c:formatCode>###0%</c:formatCode>
                <c:ptCount val="5"/>
                <c:pt idx="0">
                  <c:v>0.36909073620693184</c:v>
                </c:pt>
                <c:pt idx="1">
                  <c:v>0.56297681837006186</c:v>
                </c:pt>
                <c:pt idx="2">
                  <c:v>0.61077975962250008</c:v>
                </c:pt>
                <c:pt idx="3">
                  <c:v>0.62037438889657526</c:v>
                </c:pt>
                <c:pt idx="4">
                  <c:v>0.64603923312121903</c:v>
                </c:pt>
              </c:numCache>
            </c:numRef>
          </c:val>
          <c:extLst xmlns:c15="http://schemas.microsoft.com/office/drawing/2012/chart">
            <c:ext xmlns:c16="http://schemas.microsoft.com/office/drawing/2014/chart" uri="{C3380CC4-5D6E-409C-BE32-E72D297353CC}">
              <c16:uniqueId val="{00000001-9E33-4725-85B0-9676DC38EFFC}"/>
            </c:ext>
          </c:extLst>
        </c:ser>
        <c:ser>
          <c:idx val="1"/>
          <c:order val="1"/>
          <c:tx>
            <c:strRef>
              <c:f>Sheet1!$C$1</c:f>
              <c:strCache>
                <c:ptCount val="1"/>
                <c:pt idx="0">
                  <c:v>Faux</c:v>
                </c:pt>
              </c:strCache>
            </c:strRef>
          </c:tx>
          <c:spPr>
            <a:solidFill>
              <a:srgbClr val="FFFFFF">
                <a:lumMod val="75000"/>
              </a:srgbClr>
            </a:solidFill>
            <a:ln>
              <a:noFill/>
            </a:ln>
          </c:spPr>
          <c:invertIfNegative val="0"/>
          <c:dLbls>
            <c:numFmt formatCode="###0%;###0%" sourceLinked="0"/>
            <c:spPr>
              <a:noFill/>
              <a:ln w="22367">
                <a:noFill/>
              </a:ln>
            </c:spPr>
            <c:txPr>
              <a:bodyPr wrap="square" lIns="38100" tIns="19050" rIns="38100" bIns="19050" anchor="ctr">
                <a:spAutoFit/>
              </a:bodyPr>
              <a:lstStyle/>
              <a:p>
                <a:pPr>
                  <a:defRPr sz="105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 ...qui favorise le circuit-court</c:v>
                </c:pt>
                <c:pt idx="1">
                  <c:v> ...qui favorise le bien-être animal</c:v>
                </c:pt>
                <c:pt idx="2">
                  <c:v> ...sans aucun produit chimique de synthèse</c:v>
                </c:pt>
                <c:pt idx="3">
                  <c:v> ...sans aucun OGM</c:v>
                </c:pt>
                <c:pt idx="4">
                  <c:v> ...sans aucune utilisation de pesticides</c:v>
                </c:pt>
              </c:strCache>
            </c:strRef>
          </c:cat>
          <c:val>
            <c:numRef>
              <c:f>Sheet1!$C$2:$C$6</c:f>
              <c:numCache>
                <c:formatCode>###0%</c:formatCode>
                <c:ptCount val="5"/>
                <c:pt idx="0">
                  <c:v>-0.32631303457812821</c:v>
                </c:pt>
                <c:pt idx="1">
                  <c:v>-0.15539755302562552</c:v>
                </c:pt>
                <c:pt idx="2">
                  <c:v>-0.18461488262713246</c:v>
                </c:pt>
                <c:pt idx="3">
                  <c:v>-0.15521429201509873</c:v>
                </c:pt>
                <c:pt idx="4">
                  <c:v>-0.18830091158214177</c:v>
                </c:pt>
              </c:numCache>
            </c:numRef>
          </c:val>
          <c:extLst>
            <c:ext xmlns:c16="http://schemas.microsoft.com/office/drawing/2014/chart" uri="{C3380CC4-5D6E-409C-BE32-E72D297353CC}">
              <c16:uniqueId val="{00000000-9E33-4725-85B0-9676DC38EFFC}"/>
            </c:ext>
          </c:extLst>
        </c:ser>
        <c:ser>
          <c:idx val="3"/>
          <c:order val="2"/>
          <c:tx>
            <c:strRef>
              <c:f>Sheet1!$D$1</c:f>
              <c:strCache>
                <c:ptCount val="1"/>
                <c:pt idx="0">
                  <c:v>Je ne sais pas</c:v>
                </c:pt>
              </c:strCache>
            </c:strRef>
          </c:tx>
          <c:spPr>
            <a:solidFill>
              <a:srgbClr val="A5422C"/>
            </a:solidFill>
            <a:ln w="11184">
              <a:noFill/>
              <a:prstDash val="solid"/>
            </a:ln>
          </c:spPr>
          <c:invertIfNegative val="0"/>
          <c:dLbls>
            <c:numFmt formatCode="###0%;###0%" sourceLinked="0"/>
            <c:spPr>
              <a:noFill/>
              <a:ln w="22367">
                <a:noFill/>
              </a:ln>
            </c:spPr>
            <c:txPr>
              <a:bodyPr wrap="square" lIns="38100" tIns="19050" rIns="38100" bIns="19050" anchor="ctr">
                <a:spAutoFit/>
              </a:bodyPr>
              <a:lstStyle/>
              <a:p>
                <a:pPr>
                  <a:defRPr sz="1050">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 ...qui favorise le circuit-court</c:v>
                </c:pt>
                <c:pt idx="1">
                  <c:v> ...qui favorise le bien-être animal</c:v>
                </c:pt>
                <c:pt idx="2">
                  <c:v> ...sans aucun produit chimique de synthèse</c:v>
                </c:pt>
                <c:pt idx="3">
                  <c:v> ...sans aucun OGM</c:v>
                </c:pt>
                <c:pt idx="4">
                  <c:v> ...sans aucune utilisation de pesticides</c:v>
                </c:pt>
              </c:strCache>
            </c:strRef>
          </c:cat>
          <c:val>
            <c:numRef>
              <c:f>Sheet1!$D$2:$D$6</c:f>
              <c:numCache>
                <c:formatCode>###0%</c:formatCode>
                <c:ptCount val="5"/>
                <c:pt idx="0">
                  <c:v>-0.30459622921493973</c:v>
                </c:pt>
                <c:pt idx="1">
                  <c:v>-0.28162562860431234</c:v>
                </c:pt>
                <c:pt idx="2">
                  <c:v>-0.20460535775036715</c:v>
                </c:pt>
                <c:pt idx="3">
                  <c:v>-0.22441131908832554</c:v>
                </c:pt>
                <c:pt idx="4">
                  <c:v>-0.16565985529663865</c:v>
                </c:pt>
              </c:numCache>
            </c:numRef>
          </c:val>
          <c:extLst xmlns:c15="http://schemas.microsoft.com/office/drawing/2012/chart">
            <c:ext xmlns:c16="http://schemas.microsoft.com/office/drawing/2014/chart" uri="{C3380CC4-5D6E-409C-BE32-E72D297353CC}">
              <c16:uniqueId val="{00000002-9E33-4725-85B0-9676DC38EFFC}"/>
            </c:ext>
          </c:extLst>
        </c:ser>
        <c:dLbls>
          <c:showLegendKey val="0"/>
          <c:showVal val="0"/>
          <c:showCatName val="0"/>
          <c:showSerName val="0"/>
          <c:showPercent val="0"/>
          <c:showBubbleSize val="0"/>
        </c:dLbls>
        <c:gapWidth val="85"/>
        <c:overlap val="100"/>
        <c:axId val="380795904"/>
        <c:axId val="366943552"/>
        <c:extLst/>
      </c:barChart>
      <c:catAx>
        <c:axId val="380795904"/>
        <c:scaling>
          <c:orientation val="minMax"/>
        </c:scaling>
        <c:delete val="0"/>
        <c:axPos val="l"/>
        <c:numFmt formatCode="General" sourceLinked="1"/>
        <c:majorTickMark val="out"/>
        <c:minorTickMark val="none"/>
        <c:tickLblPos val="low"/>
        <c:txPr>
          <a:bodyPr/>
          <a:lstStyle/>
          <a:p>
            <a:pPr algn="ctr">
              <a:defRPr lang="en-US" sz="1100" b="0" i="0" u="none" strike="noStrike" kern="1200" baseline="0">
                <a:solidFill>
                  <a:schemeClr val="tx1"/>
                </a:solidFill>
                <a:latin typeface="+mn-lt"/>
                <a:ea typeface="+mn-ea"/>
                <a:cs typeface="+mn-cs"/>
              </a:defRPr>
            </a:pPr>
            <a:endParaRPr lang="fr-FR"/>
          </a:p>
        </c:txPr>
        <c:crossAx val="366943552"/>
        <c:crosses val="autoZero"/>
        <c:auto val="1"/>
        <c:lblAlgn val="ctr"/>
        <c:lblOffset val="1000"/>
        <c:noMultiLvlLbl val="0"/>
      </c:catAx>
      <c:valAx>
        <c:axId val="366943552"/>
        <c:scaling>
          <c:orientation val="minMax"/>
          <c:max val="0.65000000000000013"/>
          <c:min val="-0.70000000000000007"/>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marL="0" algn="r" defTabSz="685800" rtl="0" eaLnBrk="1" latinLnBrk="0" hangingPunct="1">
        <a:spcBef>
          <a:spcPts val="600"/>
        </a:spcBef>
        <a:spcAft>
          <a:spcPts val="1000"/>
        </a:spcAft>
        <a:defRPr lang="en-US" sz="1200" b="0" i="0" u="none" strike="noStrike" kern="1200" baseline="0">
          <a:solidFill>
            <a:schemeClr val="tx1"/>
          </a:solidFill>
          <a:latin typeface="+mn-lt"/>
          <a:ea typeface="+mn-ea"/>
          <a:cs typeface="+mn-cs"/>
        </a:defRPr>
      </a:pPr>
      <a:endParaRPr lang="fr-FR"/>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sz="1200" b="1" i="0" u="none" strike="noStrike" kern="1200" spc="0" baseline="0" dirty="0">
                <a:solidFill>
                  <a:srgbClr val="000000">
                    <a:lumMod val="85000"/>
                    <a:lumOff val="15000"/>
                  </a:srgbClr>
                </a:solidFill>
                <a:latin typeface="+mn-lt"/>
                <a:ea typeface="+mn-ea"/>
                <a:cs typeface="+mn-cs"/>
              </a:rPr>
              <a:t>Martinique</a:t>
            </a:r>
          </a:p>
        </c:rich>
      </c:tx>
      <c:layout>
        <c:manualLayout>
          <c:xMode val="edge"/>
          <c:yMode val="edge"/>
          <c:x val="0.39023844058493329"/>
          <c:y val="0"/>
        </c:manualLayout>
      </c:layout>
      <c:overlay val="0"/>
    </c:title>
    <c:autoTitleDeleted val="0"/>
    <c:plotArea>
      <c:layout>
        <c:manualLayout>
          <c:layoutTarget val="inner"/>
          <c:xMode val="edge"/>
          <c:yMode val="edge"/>
          <c:x val="0.5503252869081412"/>
          <c:y val="7.5844872619091244E-2"/>
          <c:w val="0.38264428188667199"/>
          <c:h val="0.92415512738090877"/>
        </c:manualLayout>
      </c:layout>
      <c:barChart>
        <c:barDir val="bar"/>
        <c:grouping val="stacked"/>
        <c:varyColors val="0"/>
        <c:ser>
          <c:idx val="2"/>
          <c:order val="0"/>
          <c:tx>
            <c:strRef>
              <c:f>Sheet1!$B$1</c:f>
              <c:strCache>
                <c:ptCount val="1"/>
                <c:pt idx="0">
                  <c:v>Vrai</c:v>
                </c:pt>
              </c:strCache>
            </c:strRef>
          </c:tx>
          <c:spPr>
            <a:solidFill>
              <a:srgbClr val="99C221"/>
            </a:solidFill>
            <a:ln w="11184">
              <a:noFill/>
              <a:prstDash val="solid"/>
            </a:ln>
          </c:spPr>
          <c:invertIfNegative val="0"/>
          <c:dLbls>
            <c:spPr>
              <a:noFill/>
              <a:ln w="22367">
                <a:noFill/>
              </a:ln>
            </c:spPr>
            <c:txPr>
              <a:bodyPr/>
              <a:lstStyle/>
              <a:p>
                <a:pPr>
                  <a:defRPr sz="1050">
                    <a:solidFill>
                      <a:schemeClr val="tx1"/>
                    </a:solidFill>
                  </a:defRPr>
                </a:pPr>
                <a:endParaRPr lang="fr-FR"/>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Sheet1!$A$2:$A$6</c:f>
              <c:strCache>
                <c:ptCount val="5"/>
                <c:pt idx="0">
                  <c:v> ...qui favorise le circuit-court</c:v>
                </c:pt>
                <c:pt idx="1">
                  <c:v> ...qui favorise le bien-être animal</c:v>
                </c:pt>
                <c:pt idx="2">
                  <c:v> ...sans aucun produit chimique de synthèse</c:v>
                </c:pt>
                <c:pt idx="3">
                  <c:v> ...sans aucun OGM</c:v>
                </c:pt>
                <c:pt idx="4">
                  <c:v> ...sans aucune utilisation de pesticides</c:v>
                </c:pt>
              </c:strCache>
            </c:strRef>
          </c:cat>
          <c:val>
            <c:numRef>
              <c:f>Sheet1!$B$2:$B$6</c:f>
              <c:numCache>
                <c:formatCode>###0%</c:formatCode>
                <c:ptCount val="5"/>
                <c:pt idx="0">
                  <c:v>0.38391796532238082</c:v>
                </c:pt>
                <c:pt idx="1">
                  <c:v>0.47261153125801142</c:v>
                </c:pt>
                <c:pt idx="2">
                  <c:v>0.57649248784697227</c:v>
                </c:pt>
                <c:pt idx="3">
                  <c:v>0.64006447780061682</c:v>
                </c:pt>
                <c:pt idx="4">
                  <c:v>0.66560300405535588</c:v>
                </c:pt>
              </c:numCache>
            </c:numRef>
          </c:val>
          <c:extLst xmlns:c15="http://schemas.microsoft.com/office/drawing/2012/chart">
            <c:ext xmlns:c16="http://schemas.microsoft.com/office/drawing/2014/chart" uri="{C3380CC4-5D6E-409C-BE32-E72D297353CC}">
              <c16:uniqueId val="{00000001-9E33-4725-85B0-9676DC38EFFC}"/>
            </c:ext>
          </c:extLst>
        </c:ser>
        <c:ser>
          <c:idx val="1"/>
          <c:order val="1"/>
          <c:tx>
            <c:strRef>
              <c:f>Sheet1!$C$1</c:f>
              <c:strCache>
                <c:ptCount val="1"/>
                <c:pt idx="0">
                  <c:v>Faux</c:v>
                </c:pt>
              </c:strCache>
            </c:strRef>
          </c:tx>
          <c:spPr>
            <a:solidFill>
              <a:srgbClr val="FFFFFF">
                <a:lumMod val="75000"/>
              </a:srgbClr>
            </a:solidFill>
            <a:ln>
              <a:noFill/>
            </a:ln>
          </c:spPr>
          <c:invertIfNegative val="0"/>
          <c:dLbls>
            <c:numFmt formatCode="###0%;###0%" sourceLinked="0"/>
            <c:spPr>
              <a:noFill/>
              <a:ln w="22367">
                <a:noFill/>
              </a:ln>
            </c:spPr>
            <c:txPr>
              <a:bodyPr/>
              <a:lstStyle/>
              <a:p>
                <a:pPr>
                  <a:defRPr sz="1050">
                    <a:solidFill>
                      <a:schemeClr val="tx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 ...qui favorise le circuit-court</c:v>
                </c:pt>
                <c:pt idx="1">
                  <c:v> ...qui favorise le bien-être animal</c:v>
                </c:pt>
                <c:pt idx="2">
                  <c:v> ...sans aucun produit chimique de synthèse</c:v>
                </c:pt>
                <c:pt idx="3">
                  <c:v> ...sans aucun OGM</c:v>
                </c:pt>
                <c:pt idx="4">
                  <c:v> ...sans aucune utilisation de pesticides</c:v>
                </c:pt>
              </c:strCache>
            </c:strRef>
          </c:cat>
          <c:val>
            <c:numRef>
              <c:f>Sheet1!$C$2:$C$6</c:f>
              <c:numCache>
                <c:formatCode>###0%</c:formatCode>
                <c:ptCount val="5"/>
                <c:pt idx="0">
                  <c:v>-0.36271571452762363</c:v>
                </c:pt>
                <c:pt idx="1">
                  <c:v>-0.19338317954665726</c:v>
                </c:pt>
                <c:pt idx="2">
                  <c:v>-0.21502238573363988</c:v>
                </c:pt>
                <c:pt idx="3">
                  <c:v>-0.10951227359361777</c:v>
                </c:pt>
                <c:pt idx="4">
                  <c:v>-0.20186239143330634</c:v>
                </c:pt>
              </c:numCache>
            </c:numRef>
          </c:val>
          <c:extLst>
            <c:ext xmlns:c16="http://schemas.microsoft.com/office/drawing/2014/chart" uri="{C3380CC4-5D6E-409C-BE32-E72D297353CC}">
              <c16:uniqueId val="{00000000-9E33-4725-85B0-9676DC38EFFC}"/>
            </c:ext>
          </c:extLst>
        </c:ser>
        <c:ser>
          <c:idx val="3"/>
          <c:order val="2"/>
          <c:tx>
            <c:strRef>
              <c:f>Sheet1!$D$1</c:f>
              <c:strCache>
                <c:ptCount val="1"/>
                <c:pt idx="0">
                  <c:v>Je ne sais pas</c:v>
                </c:pt>
              </c:strCache>
            </c:strRef>
          </c:tx>
          <c:spPr>
            <a:solidFill>
              <a:srgbClr val="A5422C"/>
            </a:solidFill>
            <a:ln w="11184">
              <a:noFill/>
              <a:prstDash val="solid"/>
            </a:ln>
          </c:spPr>
          <c:invertIfNegative val="0"/>
          <c:dLbls>
            <c:numFmt formatCode="###0%;###0%" sourceLinked="0"/>
            <c:spPr>
              <a:noFill/>
              <a:ln w="22367">
                <a:noFill/>
              </a:ln>
            </c:spPr>
            <c:txPr>
              <a:bodyPr/>
              <a:lstStyle/>
              <a:p>
                <a:pPr>
                  <a:defRPr sz="1050">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 ...qui favorise le circuit-court</c:v>
                </c:pt>
                <c:pt idx="1">
                  <c:v> ...qui favorise le bien-être animal</c:v>
                </c:pt>
                <c:pt idx="2">
                  <c:v> ...sans aucun produit chimique de synthèse</c:v>
                </c:pt>
                <c:pt idx="3">
                  <c:v> ...sans aucun OGM</c:v>
                </c:pt>
                <c:pt idx="4">
                  <c:v> ...sans aucune utilisation de pesticides</c:v>
                </c:pt>
              </c:strCache>
            </c:strRef>
          </c:cat>
          <c:val>
            <c:numRef>
              <c:f>Sheet1!$D$2:$D$6</c:f>
              <c:numCache>
                <c:formatCode>###0%</c:formatCode>
                <c:ptCount val="5"/>
                <c:pt idx="0">
                  <c:v>-0.253366320149994</c:v>
                </c:pt>
                <c:pt idx="1">
                  <c:v>-0.3340052891953299</c:v>
                </c:pt>
                <c:pt idx="2">
                  <c:v>-0.20848512641938616</c:v>
                </c:pt>
                <c:pt idx="3">
                  <c:v>-0.25042324860576404</c:v>
                </c:pt>
                <c:pt idx="4">
                  <c:v>-0.13253460451133611</c:v>
                </c:pt>
              </c:numCache>
            </c:numRef>
          </c:val>
          <c:extLst xmlns:c15="http://schemas.microsoft.com/office/drawing/2012/chart">
            <c:ext xmlns:c16="http://schemas.microsoft.com/office/drawing/2014/chart" uri="{C3380CC4-5D6E-409C-BE32-E72D297353CC}">
              <c16:uniqueId val="{00000002-9E33-4725-85B0-9676DC38EFFC}"/>
            </c:ext>
          </c:extLst>
        </c:ser>
        <c:dLbls>
          <c:showLegendKey val="0"/>
          <c:showVal val="0"/>
          <c:showCatName val="0"/>
          <c:showSerName val="0"/>
          <c:showPercent val="0"/>
          <c:showBubbleSize val="0"/>
        </c:dLbls>
        <c:gapWidth val="85"/>
        <c:overlap val="100"/>
        <c:axId val="380795904"/>
        <c:axId val="366943552"/>
        <c:extLst/>
      </c:barChart>
      <c:catAx>
        <c:axId val="380795904"/>
        <c:scaling>
          <c:orientation val="minMax"/>
        </c:scaling>
        <c:delete val="0"/>
        <c:axPos val="l"/>
        <c:numFmt formatCode="General" sourceLinked="1"/>
        <c:majorTickMark val="out"/>
        <c:minorTickMark val="none"/>
        <c:tickLblPos val="low"/>
        <c:txPr>
          <a:bodyPr/>
          <a:lstStyle/>
          <a:p>
            <a:pPr algn="ctr">
              <a:defRPr lang="en-US" sz="1100" b="0" i="0" u="none" strike="noStrike" kern="1200" baseline="0">
                <a:solidFill>
                  <a:schemeClr val="tx1"/>
                </a:solidFill>
                <a:latin typeface="+mn-lt"/>
                <a:ea typeface="+mn-ea"/>
                <a:cs typeface="+mn-cs"/>
              </a:defRPr>
            </a:pPr>
            <a:endParaRPr lang="fr-FR"/>
          </a:p>
        </c:txPr>
        <c:crossAx val="366943552"/>
        <c:crosses val="autoZero"/>
        <c:auto val="1"/>
        <c:lblAlgn val="ctr"/>
        <c:lblOffset val="1000"/>
        <c:noMultiLvlLbl val="0"/>
      </c:catAx>
      <c:valAx>
        <c:axId val="366943552"/>
        <c:scaling>
          <c:orientation val="minMax"/>
          <c:max val="0.65000000000000013"/>
          <c:min val="-0.70000000000000007"/>
        </c:scaling>
        <c:delete val="1"/>
        <c:axPos val="b"/>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marL="0" algn="r" defTabSz="685800" rtl="0" eaLnBrk="1" latinLnBrk="0" hangingPunct="1">
        <a:spcBef>
          <a:spcPts val="600"/>
        </a:spcBef>
        <a:spcAft>
          <a:spcPts val="1000"/>
        </a:spcAft>
        <a:defRPr lang="en-US" sz="1200" b="0" i="0" u="none" strike="noStrike" kern="1200" baseline="0">
          <a:solidFill>
            <a:schemeClr val="bg1">
              <a:lumMod val="50000"/>
            </a:schemeClr>
          </a:solidFill>
          <a:latin typeface="+mn-lt"/>
          <a:ea typeface="+mn-ea"/>
          <a:cs typeface="+mn-cs"/>
        </a:defRPr>
      </a:pPr>
      <a:endParaRPr lang="fr-FR"/>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11365273302057903"/>
          <c:w val="0.95337301355520254"/>
          <c:h val="0.80534811598294598"/>
        </c:manualLayout>
      </c:layout>
      <c:barChart>
        <c:barDir val="col"/>
        <c:grouping val="stacked"/>
        <c:varyColors val="0"/>
        <c:ser>
          <c:idx val="0"/>
          <c:order val="0"/>
          <c:tx>
            <c:strRef>
              <c:f>Feuil1!$A$2</c:f>
              <c:strCache>
                <c:ptCount val="1"/>
                <c:pt idx="0">
                  <c:v>En 1er</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0.40156157424256345</c:v>
                </c:pt>
                <c:pt idx="1">
                  <c:v>0.45424197357695156</c:v>
                </c:pt>
                <c:pt idx="2">
                  <c:v>0.43421907287726552</c:v>
                </c:pt>
                <c:pt idx="3">
                  <c:v>0.27809743657954877</c:v>
                </c:pt>
              </c:numCache>
            </c:numRef>
          </c:val>
          <c:extLst>
            <c:ext xmlns:c16="http://schemas.microsoft.com/office/drawing/2014/chart" uri="{C3380CC4-5D6E-409C-BE32-E72D297353CC}">
              <c16:uniqueId val="{00000000-D729-479D-B5EC-2BE6DA92F872}"/>
            </c:ext>
          </c:extLst>
        </c:ser>
        <c:ser>
          <c:idx val="1"/>
          <c:order val="1"/>
          <c:tx>
            <c:strRef>
              <c:f>Feuil1!$A$3</c:f>
              <c:strCache>
                <c:ptCount val="1"/>
                <c:pt idx="0">
                  <c:v>En 2ème</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0.23374572720230483</c:v>
                </c:pt>
                <c:pt idx="1">
                  <c:v>0.22194637633480072</c:v>
                </c:pt>
                <c:pt idx="2">
                  <c:v>0.14655596891192765</c:v>
                </c:pt>
                <c:pt idx="3">
                  <c:v>8.7105763509338241E-2</c:v>
                </c:pt>
              </c:numCache>
            </c:numRef>
          </c:val>
          <c:extLst>
            <c:ext xmlns:c16="http://schemas.microsoft.com/office/drawing/2014/chart" uri="{C3380CC4-5D6E-409C-BE32-E72D297353CC}">
              <c16:uniqueId val="{00000001-D729-479D-B5EC-2BE6DA92F872}"/>
            </c:ext>
          </c:extLst>
        </c:ser>
        <c:ser>
          <c:idx val="2"/>
          <c:order val="2"/>
          <c:tx>
            <c:strRef>
              <c:f>Feuil1!$A$4</c:f>
              <c:strCache>
                <c:ptCount val="1"/>
                <c:pt idx="0">
                  <c:v>En 3ème</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0.11557758252129274</c:v>
                </c:pt>
                <c:pt idx="1">
                  <c:v>0.14842094570386097</c:v>
                </c:pt>
                <c:pt idx="2">
                  <c:v>9.5157631140342105E-2</c:v>
                </c:pt>
                <c:pt idx="3">
                  <c:v>0.11772584734100375</c:v>
                </c:pt>
              </c:numCache>
            </c:numRef>
          </c:val>
          <c:extLst>
            <c:ext xmlns:c16="http://schemas.microsoft.com/office/drawing/2014/chart" uri="{C3380CC4-5D6E-409C-BE32-E72D297353CC}">
              <c16:uniqueId val="{00000002-D729-479D-B5EC-2BE6DA92F872}"/>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3"/>
          <c:order val="3"/>
          <c:tx>
            <c:strRef>
              <c:f>Feuil1!$A$5</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Feuil1!$B$5:$E$5</c:f>
              <c:numCache>
                <c:formatCode>0%</c:formatCode>
                <c:ptCount val="4"/>
                <c:pt idx="0">
                  <c:v>0.75088488396616104</c:v>
                </c:pt>
                <c:pt idx="1">
                  <c:v>0.82460929561561325</c:v>
                </c:pt>
                <c:pt idx="2">
                  <c:v>0.67593267292953529</c:v>
                </c:pt>
                <c:pt idx="3">
                  <c:v>0.48292904742989073</c:v>
                </c:pt>
              </c:numCache>
            </c:numRef>
          </c:val>
          <c:extLst>
            <c:ext xmlns:c16="http://schemas.microsoft.com/office/drawing/2014/chart" uri="{C3380CC4-5D6E-409C-BE32-E72D297353CC}">
              <c16:uniqueId val="{00000005-D729-479D-B5EC-2BE6DA92F872}"/>
            </c:ext>
          </c:extLst>
        </c:ser>
        <c:dLbls>
          <c:dLblPos val="ctr"/>
          <c:showLegendKey val="0"/>
          <c:showVal val="1"/>
          <c:showCatName val="0"/>
          <c:showSerName val="0"/>
          <c:showPercent val="0"/>
          <c:showBubbleSize val="0"/>
        </c:dLbls>
        <c:gapWidth val="259"/>
        <c:axId val="1520917919"/>
        <c:axId val="1520917439"/>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scaling>
        <c:delete val="1"/>
        <c:axPos val="l"/>
        <c:numFmt formatCode="###0%" sourceLinked="1"/>
        <c:majorTickMark val="out"/>
        <c:minorTickMark val="none"/>
        <c:tickLblPos val="nextTo"/>
        <c:crossAx val="1520923199"/>
        <c:crosses val="autoZero"/>
        <c:crossBetween val="between"/>
      </c:valAx>
      <c:valAx>
        <c:axId val="1520917439"/>
        <c:scaling>
          <c:orientation val="minMax"/>
        </c:scaling>
        <c:delete val="1"/>
        <c:axPos val="r"/>
        <c:numFmt formatCode="0%" sourceLinked="1"/>
        <c:majorTickMark val="out"/>
        <c:minorTickMark val="none"/>
        <c:tickLblPos val="nextTo"/>
        <c:crossAx val="1520917919"/>
        <c:crosses val="max"/>
        <c:crossBetween val="between"/>
      </c:valAx>
      <c:catAx>
        <c:axId val="1520917919"/>
        <c:scaling>
          <c:orientation val="minMax"/>
        </c:scaling>
        <c:delete val="1"/>
        <c:axPos val="b"/>
        <c:numFmt formatCode="General" sourceLinked="1"/>
        <c:majorTickMark val="out"/>
        <c:minorTickMark val="none"/>
        <c:tickLblPos val="nextTo"/>
        <c:crossAx val="1520917439"/>
        <c:crosses val="autoZero"/>
        <c:auto val="1"/>
        <c:lblAlgn val="ctr"/>
        <c:lblOffset val="100"/>
        <c:noMultiLvlLbl val="0"/>
      </c:catAx>
      <c:spPr>
        <a:noFill/>
        <a:ln>
          <a:noFill/>
        </a:ln>
        <a:effectLst/>
      </c:spPr>
    </c:plotArea>
    <c:legend>
      <c:legendPos val="b"/>
      <c:legendEntry>
        <c:idx val="3"/>
        <c:delete val="1"/>
      </c:legendEntry>
      <c:layout>
        <c:manualLayout>
          <c:xMode val="edge"/>
          <c:yMode val="edge"/>
          <c:x val="0.26835716471875781"/>
          <c:y val="2.3919613424821306E-2"/>
          <c:w val="0.4251361511341839"/>
          <c:h val="7.052473960475869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971577645045"/>
          <c:y val="0"/>
          <c:w val="0.75354830519464766"/>
          <c:h val="0.99897728511223927"/>
        </c:manualLayout>
      </c:layout>
      <c:barChart>
        <c:barDir val="bar"/>
        <c:grouping val="stacked"/>
        <c:varyColors val="0"/>
        <c:ser>
          <c:idx val="6"/>
          <c:order val="0"/>
          <c:tx>
            <c:strRef>
              <c:f>Sheet1!$B$1</c:f>
              <c:strCache>
                <c:ptCount val="1"/>
                <c:pt idx="0">
                  <c:v>Oui, tout à fait</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Sheet1!$B$2:$B$5</c:f>
              <c:numCache>
                <c:formatCode>###0%</c:formatCode>
                <c:ptCount val="4"/>
                <c:pt idx="0">
                  <c:v>7.1053713511179617E-2</c:v>
                </c:pt>
                <c:pt idx="1">
                  <c:v>9.1649606090285871E-2</c:v>
                </c:pt>
                <c:pt idx="2">
                  <c:v>8.1477244511581018E-2</c:v>
                </c:pt>
                <c:pt idx="3">
                  <c:v>0.1</c:v>
                </c:pt>
              </c:numCache>
            </c:numRef>
          </c:val>
          <c:extLst xmlns:c15="http://schemas.microsoft.com/office/drawing/2012/chart">
            <c:ext xmlns:c16="http://schemas.microsoft.com/office/drawing/2014/chart" uri="{C3380CC4-5D6E-409C-BE32-E72D297353CC}">
              <c16:uniqueId val="{00000001-72D9-4CE9-B9EE-AEB626C90ECB}"/>
            </c:ext>
          </c:extLst>
        </c:ser>
        <c:ser>
          <c:idx val="0"/>
          <c:order val="1"/>
          <c:tx>
            <c:strRef>
              <c:f>Sheet1!$C$1</c:f>
              <c:strCache>
                <c:ptCount val="1"/>
                <c:pt idx="0">
                  <c:v>Oui, plutôt</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Sheet1!$C$2:$C$5</c:f>
              <c:numCache>
                <c:formatCode>###0%</c:formatCode>
                <c:ptCount val="4"/>
                <c:pt idx="0">
                  <c:v>0.28991288782955349</c:v>
                </c:pt>
                <c:pt idx="1">
                  <c:v>0.35445578944097095</c:v>
                </c:pt>
                <c:pt idx="2">
                  <c:v>0.32257789291338101</c:v>
                </c:pt>
                <c:pt idx="3">
                  <c:v>0.35</c:v>
                </c:pt>
              </c:numCache>
            </c:numRef>
          </c:val>
          <c:extLst>
            <c:ext xmlns:c16="http://schemas.microsoft.com/office/drawing/2014/chart" uri="{C3380CC4-5D6E-409C-BE32-E72D297353CC}">
              <c16:uniqueId val="{00000000-72D9-4CE9-B9EE-AEB626C90ECB}"/>
            </c:ext>
          </c:extLst>
        </c:ser>
        <c:ser>
          <c:idx val="2"/>
          <c:order val="2"/>
          <c:tx>
            <c:strRef>
              <c:f>Sheet1!$F$1</c:f>
              <c:strCache>
                <c:ptCount val="1"/>
                <c:pt idx="0">
                  <c:v>Ne se sent pas concerné(e)</c:v>
                </c:pt>
              </c:strCache>
            </c:strRef>
          </c:tx>
          <c:spPr>
            <a:solidFill>
              <a:srgbClr val="D9D9D9"/>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Sheet1!$F$2:$F$5</c:f>
              <c:numCache>
                <c:formatCode>###0%;###0%</c:formatCode>
                <c:ptCount val="4"/>
                <c:pt idx="0">
                  <c:v>-4.7524658822406411E-2</c:v>
                </c:pt>
                <c:pt idx="1">
                  <c:v>-6.6423276140807966E-2</c:v>
                </c:pt>
                <c:pt idx="2">
                  <c:v>-6.6423276140807896E-2</c:v>
                </c:pt>
                <c:pt idx="3">
                  <c:v>-0.11</c:v>
                </c:pt>
              </c:numCache>
            </c:numRef>
          </c:val>
          <c:extLst>
            <c:ext xmlns:c16="http://schemas.microsoft.com/office/drawing/2014/chart" uri="{C3380CC4-5D6E-409C-BE32-E72D297353CC}">
              <c16:uniqueId val="{00000003-72D9-4CE9-B9EE-AEB626C90ECB}"/>
            </c:ext>
          </c:extLst>
        </c:ser>
        <c:ser>
          <c:idx val="3"/>
          <c:order val="3"/>
          <c:tx>
            <c:strRef>
              <c:f>Sheet1!$D$1</c:f>
              <c:strCache>
                <c:ptCount val="1"/>
                <c:pt idx="0">
                  <c:v>Non, plutôt pas</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Sheet1!$D$2:$D$5</c:f>
              <c:numCache>
                <c:formatCode>###0%;###0%</c:formatCode>
                <c:ptCount val="4"/>
                <c:pt idx="0">
                  <c:v>-0.31134408546806541</c:v>
                </c:pt>
                <c:pt idx="1">
                  <c:v>-0.28607901209607101</c:v>
                </c:pt>
                <c:pt idx="2">
                  <c:v>-0.29855749345662902</c:v>
                </c:pt>
                <c:pt idx="3">
                  <c:v>-0.31</c:v>
                </c:pt>
              </c:numCache>
            </c:numRef>
          </c:val>
          <c:extLst>
            <c:ext xmlns:c16="http://schemas.microsoft.com/office/drawing/2014/chart" uri="{C3380CC4-5D6E-409C-BE32-E72D297353CC}">
              <c16:uniqueId val="{00000004-72D9-4CE9-B9EE-AEB626C90ECB}"/>
            </c:ext>
          </c:extLst>
        </c:ser>
        <c:ser>
          <c:idx val="1"/>
          <c:order val="4"/>
          <c:tx>
            <c:strRef>
              <c:f>Sheet1!$E$1</c:f>
              <c:strCache>
                <c:ptCount val="1"/>
                <c:pt idx="0">
                  <c:v>Non, pas du tout</c:v>
                </c:pt>
              </c:strCache>
            </c:strRef>
          </c:tx>
          <c:spPr>
            <a:solidFill>
              <a:schemeClr val="accent4">
                <a:lumMod val="75000"/>
              </a:schemeClr>
            </a:solidFill>
            <a:ln w="28575">
              <a:noFill/>
            </a:ln>
            <a:effectLst/>
          </c:spPr>
          <c:invertIfNegative val="0"/>
          <c:dLbls>
            <c:numFmt formatCode="###0%;###0%" sourceLinked="0"/>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Sheet1!$E$2:$E$5</c:f>
              <c:numCache>
                <c:formatCode>###0%;###0%</c:formatCode>
                <c:ptCount val="4"/>
                <c:pt idx="0">
                  <c:v>-0.28016465436879356</c:v>
                </c:pt>
                <c:pt idx="1">
                  <c:v>-0.20139231623186399</c:v>
                </c:pt>
                <c:pt idx="2">
                  <c:v>-0.24029816616534699</c:v>
                </c:pt>
                <c:pt idx="3">
                  <c:v>-0.12</c:v>
                </c:pt>
              </c:numCache>
            </c:numRef>
          </c:val>
          <c:extLst>
            <c:ext xmlns:c16="http://schemas.microsoft.com/office/drawing/2014/chart" uri="{C3380CC4-5D6E-409C-BE32-E72D297353CC}">
              <c16:uniqueId val="{00000002-72D9-4CE9-B9EE-AEB626C90ECB}"/>
            </c:ext>
          </c:extLst>
        </c:ser>
        <c:dLbls>
          <c:showLegendKey val="0"/>
          <c:showVal val="0"/>
          <c:showCatName val="0"/>
          <c:showSerName val="0"/>
          <c:showPercent val="0"/>
          <c:showBubbleSize val="0"/>
        </c:dLbls>
        <c:gapWidth val="50"/>
        <c:overlap val="100"/>
        <c:axId val="1789033776"/>
        <c:axId val="1789764640"/>
      </c:barChart>
      <c:barChart>
        <c:barDir val="bar"/>
        <c:grouping val="clustered"/>
        <c:varyColors val="0"/>
        <c:ser>
          <c:idx val="4"/>
          <c:order val="5"/>
          <c:tx>
            <c:strRef>
              <c:f>Sheet1!$G$1</c:f>
              <c:strCache>
                <c:ptCount val="1"/>
                <c:pt idx="0">
                  <c:v>ST oui</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Martinique</c:v>
                </c:pt>
                <c:pt idx="1">
                  <c:v>Guadeloupe</c:v>
                </c:pt>
                <c:pt idx="2">
                  <c:v>Antilles</c:v>
                </c:pt>
                <c:pt idx="3">
                  <c:v>Métropole</c:v>
                </c:pt>
              </c:strCache>
            </c:strRef>
          </c:cat>
          <c:val>
            <c:numRef>
              <c:f>Sheet1!$G$2:$G$5</c:f>
              <c:numCache>
                <c:formatCode>0%;0%</c:formatCode>
                <c:ptCount val="4"/>
                <c:pt idx="0">
                  <c:v>0.36096660134073311</c:v>
                </c:pt>
                <c:pt idx="1">
                  <c:v>0.44610539553125683</c:v>
                </c:pt>
                <c:pt idx="2">
                  <c:v>0.40405513742496202</c:v>
                </c:pt>
                <c:pt idx="3">
                  <c:v>0.44999999999999996</c:v>
                </c:pt>
              </c:numCache>
            </c:numRef>
          </c:val>
          <c:extLst>
            <c:ext xmlns:c16="http://schemas.microsoft.com/office/drawing/2014/chart" uri="{C3380CC4-5D6E-409C-BE32-E72D297353CC}">
              <c16:uniqueId val="{00000005-72D9-4CE9-B9EE-AEB626C90ECB}"/>
            </c:ext>
          </c:extLst>
        </c:ser>
        <c:ser>
          <c:idx val="5"/>
          <c:order val="6"/>
          <c:tx>
            <c:strRef>
              <c:f>Sheet1!$H$1</c:f>
              <c:strCache>
                <c:ptCount val="1"/>
                <c:pt idx="0">
                  <c:v>Négatif</c:v>
                </c:pt>
              </c:strCache>
            </c:strRef>
          </c:tx>
          <c:spPr>
            <a:noFill/>
          </c:spPr>
          <c:invertIfNegative val="0"/>
          <c:dLbls>
            <c:dLbl>
              <c:idx val="0"/>
              <c:tx>
                <c:rich>
                  <a:bodyPr/>
                  <a:lstStyle/>
                  <a:p>
                    <a:fld id="{E66F94EB-DB14-4C85-9F5A-021B11701AE7}"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2D9-4CE9-B9EE-AEB626C90ECB}"/>
                </c:ext>
              </c:extLst>
            </c:dLbl>
            <c:dLbl>
              <c:idx val="1"/>
              <c:tx>
                <c:rich>
                  <a:bodyPr/>
                  <a:lstStyle/>
                  <a:p>
                    <a:fld id="{17705F38-1DD6-474E-9E6B-4AAA71276C33}"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2D9-4CE9-B9EE-AEB626C90ECB}"/>
                </c:ext>
              </c:extLst>
            </c:dLbl>
            <c:dLbl>
              <c:idx val="2"/>
              <c:tx>
                <c:rich>
                  <a:bodyPr/>
                  <a:lstStyle/>
                  <a:p>
                    <a:fld id="{EEE404BB-DBDE-4D1C-A778-A465CBC2AB72}"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2D9-4CE9-B9EE-AEB626C90ECB}"/>
                </c:ext>
              </c:extLst>
            </c:dLbl>
            <c:dLbl>
              <c:idx val="3"/>
              <c:tx>
                <c:rich>
                  <a:bodyPr/>
                  <a:lstStyle/>
                  <a:p>
                    <a:fld id="{D4CC5BB0-4CB1-4B06-82BC-E33F5818A02C}"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2D9-4CE9-B9EE-AEB626C90ECB}"/>
                </c:ext>
              </c:extLst>
            </c:dLbl>
            <c:spPr>
              <a:noFill/>
              <a:ln>
                <a:noFill/>
              </a:ln>
              <a:effectLst/>
            </c:spPr>
            <c:txPr>
              <a:bodyPr wrap="square" lIns="38100" tIns="19050" rIns="38100" bIns="19050" anchor="ctr" anchorCtr="0">
                <a:spAutoFit/>
              </a:bodyPr>
              <a:lstStyle/>
              <a:p>
                <a:pPr algn="ctr">
                  <a:defRPr lang="en-US" sz="1400" b="1" i="0" u="none" strike="noStrike" kern="1200" baseline="0">
                    <a:solidFill>
                      <a:srgbClr val="A5422C"/>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Sheet1!$A$2:$A$5</c:f>
              <c:strCache>
                <c:ptCount val="4"/>
                <c:pt idx="0">
                  <c:v>Martinique</c:v>
                </c:pt>
                <c:pt idx="1">
                  <c:v>Guadeloupe</c:v>
                </c:pt>
                <c:pt idx="2">
                  <c:v>Antilles</c:v>
                </c:pt>
                <c:pt idx="3">
                  <c:v>Métropole</c:v>
                </c:pt>
              </c:strCache>
            </c:strRef>
          </c:cat>
          <c:val>
            <c:numRef>
              <c:f>Sheet1!$H$2:$H$5</c:f>
              <c:numCache>
                <c:formatCode>###0%;###0%</c:formatCode>
                <c:ptCount val="4"/>
                <c:pt idx="0">
                  <c:v>-0.63903339865926545</c:v>
                </c:pt>
                <c:pt idx="1">
                  <c:v>-0.55389460446874295</c:v>
                </c:pt>
                <c:pt idx="2">
                  <c:v>-0.60527893576278391</c:v>
                </c:pt>
                <c:pt idx="3">
                  <c:v>-0.54</c:v>
                </c:pt>
              </c:numCache>
            </c:numRef>
          </c:val>
          <c:extLst>
            <c:ext xmlns:c15="http://schemas.microsoft.com/office/drawing/2012/chart" uri="{02D57815-91ED-43cb-92C2-25804820EDAC}">
              <c15:datalabelsRange>
                <c15:f>Sheet1!$J$2:$J$5</c15:f>
                <c15:dlblRangeCache>
                  <c:ptCount val="4"/>
                  <c:pt idx="0">
                    <c:v>59%</c:v>
                  </c:pt>
                  <c:pt idx="1">
                    <c:v>49%</c:v>
                  </c:pt>
                  <c:pt idx="2">
                    <c:v>54%</c:v>
                  </c:pt>
                  <c:pt idx="3">
                    <c:v>43%</c:v>
                  </c:pt>
                </c15:dlblRangeCache>
              </c15:datalabelsRange>
            </c:ext>
            <c:ext xmlns:c16="http://schemas.microsoft.com/office/drawing/2014/chart" uri="{C3380CC4-5D6E-409C-BE32-E72D297353CC}">
              <c16:uniqueId val="{00000006-72D9-4CE9-B9EE-AEB626C90ECB}"/>
            </c:ext>
          </c:extLst>
        </c:ser>
        <c:dLbls>
          <c:showLegendKey val="0"/>
          <c:showVal val="0"/>
          <c:showCatName val="0"/>
          <c:showSerName val="0"/>
          <c:showPercent val="0"/>
          <c:showBubbleSize val="0"/>
        </c:dLbls>
        <c:gapWidth val="450"/>
        <c:overlap val="100"/>
        <c:axId val="248215567"/>
        <c:axId val="248229007"/>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0.60000000000000009"/>
          <c:min val="-0.8"/>
        </c:scaling>
        <c:delete val="1"/>
        <c:axPos val="b"/>
        <c:numFmt formatCode="###0%" sourceLinked="1"/>
        <c:majorTickMark val="out"/>
        <c:minorTickMark val="none"/>
        <c:tickLblPos val="nextTo"/>
        <c:crossAx val="1789033776"/>
        <c:crosses val="autoZero"/>
        <c:crossBetween val="between"/>
      </c:valAx>
      <c:valAx>
        <c:axId val="248229007"/>
        <c:scaling>
          <c:orientation val="minMax"/>
        </c:scaling>
        <c:delete val="1"/>
        <c:axPos val="t"/>
        <c:numFmt formatCode="0%;0%" sourceLinked="1"/>
        <c:majorTickMark val="out"/>
        <c:minorTickMark val="none"/>
        <c:tickLblPos val="nextTo"/>
        <c:crossAx val="248215567"/>
        <c:crosses val="max"/>
        <c:crossBetween val="between"/>
      </c:valAx>
      <c:catAx>
        <c:axId val="248215567"/>
        <c:scaling>
          <c:orientation val="minMax"/>
        </c:scaling>
        <c:delete val="1"/>
        <c:axPos val="l"/>
        <c:numFmt formatCode="General" sourceLinked="1"/>
        <c:majorTickMark val="out"/>
        <c:minorTickMark val="none"/>
        <c:tickLblPos val="nextTo"/>
        <c:crossAx val="2482290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79491904036576"/>
          <c:y val="0"/>
          <c:w val="0.75354830519464766"/>
          <c:h val="0.99897728511223927"/>
        </c:manualLayout>
      </c:layout>
      <c:barChart>
        <c:barDir val="bar"/>
        <c:grouping val="stacked"/>
        <c:varyColors val="0"/>
        <c:ser>
          <c:idx val="6"/>
          <c:order val="0"/>
          <c:tx>
            <c:strRef>
              <c:f>Sheet1!$C$1</c:f>
              <c:strCache>
                <c:ptCount val="1"/>
                <c:pt idx="0">
                  <c:v>Oui, plutôt</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Sheet1!$C$2:$C$5</c:f>
              <c:numCache>
                <c:formatCode>###0%</c:formatCode>
                <c:ptCount val="4"/>
                <c:pt idx="0">
                  <c:v>0.25363511634602109</c:v>
                </c:pt>
                <c:pt idx="1">
                  <c:v>0.30549412352940236</c:v>
                </c:pt>
                <c:pt idx="2">
                  <c:v>0.27988083339614694</c:v>
                </c:pt>
                <c:pt idx="3" formatCode="0%">
                  <c:v>0.34</c:v>
                </c:pt>
              </c:numCache>
            </c:numRef>
          </c:val>
          <c:extLst xmlns:c15="http://schemas.microsoft.com/office/drawing/2012/chart">
            <c:ext xmlns:c16="http://schemas.microsoft.com/office/drawing/2014/chart" uri="{C3380CC4-5D6E-409C-BE32-E72D297353CC}">
              <c16:uniqueId val="{00000000-5CE0-45B1-A802-7CF3E50777E7}"/>
            </c:ext>
          </c:extLst>
        </c:ser>
        <c:ser>
          <c:idx val="0"/>
          <c:order val="1"/>
          <c:tx>
            <c:strRef>
              <c:f>Sheet1!$B$1</c:f>
              <c:strCache>
                <c:ptCount val="1"/>
                <c:pt idx="0">
                  <c:v>Oui, tout à fait</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Sheet1!$B$2:$B$5</c:f>
              <c:numCache>
                <c:formatCode>###0%</c:formatCode>
                <c:ptCount val="4"/>
                <c:pt idx="0">
                  <c:v>6.4642870967411573E-2</c:v>
                </c:pt>
                <c:pt idx="1">
                  <c:v>9.5228821069512193E-2</c:v>
                </c:pt>
                <c:pt idx="2">
                  <c:v>8.0122345714206442E-2</c:v>
                </c:pt>
                <c:pt idx="3" formatCode="0%">
                  <c:v>0.09</c:v>
                </c:pt>
              </c:numCache>
            </c:numRef>
          </c:val>
          <c:extLst>
            <c:ext xmlns:c16="http://schemas.microsoft.com/office/drawing/2014/chart" uri="{C3380CC4-5D6E-409C-BE32-E72D297353CC}">
              <c16:uniqueId val="{00000001-5CE0-45B1-A802-7CF3E50777E7}"/>
            </c:ext>
          </c:extLst>
        </c:ser>
        <c:ser>
          <c:idx val="3"/>
          <c:order val="2"/>
          <c:tx>
            <c:strRef>
              <c:f>Sheet1!$F$1</c:f>
              <c:strCache>
                <c:ptCount val="1"/>
                <c:pt idx="0">
                  <c:v>Ne se sent pas concerné(e)</c:v>
                </c:pt>
              </c:strCache>
            </c:strRef>
          </c:tx>
          <c:spPr>
            <a:solidFill>
              <a:srgbClr val="D9D9D9"/>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Sheet1!$F$2:$F$5</c:f>
              <c:numCache>
                <c:formatCode>###0%;###0%</c:formatCode>
                <c:ptCount val="4"/>
                <c:pt idx="0">
                  <c:v>-5.2155316210446563E-2</c:v>
                </c:pt>
                <c:pt idx="1">
                  <c:v>-7.9105555456561019E-2</c:v>
                </c:pt>
                <c:pt idx="2">
                  <c:v>-6.5794766560614198E-2</c:v>
                </c:pt>
                <c:pt idx="3">
                  <c:v>-0.11</c:v>
                </c:pt>
              </c:numCache>
            </c:numRef>
          </c:val>
          <c:extLst>
            <c:ext xmlns:c16="http://schemas.microsoft.com/office/drawing/2014/chart" uri="{C3380CC4-5D6E-409C-BE32-E72D297353CC}">
              <c16:uniqueId val="{00000004-5CE0-45B1-A802-7CF3E50777E7}"/>
            </c:ext>
          </c:extLst>
        </c:ser>
        <c:ser>
          <c:idx val="1"/>
          <c:order val="3"/>
          <c:tx>
            <c:strRef>
              <c:f>Sheet1!$D$1</c:f>
              <c:strCache>
                <c:ptCount val="1"/>
                <c:pt idx="0">
                  <c:v>Non, plutôt pas</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Sheet1!$D$2:$D$5</c:f>
              <c:numCache>
                <c:formatCode>###0%;###0%</c:formatCode>
                <c:ptCount val="4"/>
                <c:pt idx="0">
                  <c:v>-0.36239995101861633</c:v>
                </c:pt>
                <c:pt idx="1">
                  <c:v>-0.34483863160337458</c:v>
                </c:pt>
                <c:pt idx="2">
                  <c:v>-0.35351221009504902</c:v>
                </c:pt>
                <c:pt idx="3">
                  <c:v>-0.33</c:v>
                </c:pt>
              </c:numCache>
            </c:numRef>
          </c:val>
          <c:extLst>
            <c:ext xmlns:c16="http://schemas.microsoft.com/office/drawing/2014/chart" uri="{C3380CC4-5D6E-409C-BE32-E72D297353CC}">
              <c16:uniqueId val="{00000002-5CE0-45B1-A802-7CF3E50777E7}"/>
            </c:ext>
          </c:extLst>
        </c:ser>
        <c:ser>
          <c:idx val="2"/>
          <c:order val="4"/>
          <c:tx>
            <c:strRef>
              <c:f>Sheet1!$E$1</c:f>
              <c:strCache>
                <c:ptCount val="1"/>
                <c:pt idx="0">
                  <c:v>Non, pas du tout</c:v>
                </c:pt>
              </c:strCache>
            </c:strRef>
          </c:tx>
          <c:spPr>
            <a:solidFill>
              <a:schemeClr val="accent4">
                <a:lumMod val="75000"/>
              </a:schemeClr>
            </a:solidFill>
            <a:ln w="28575">
              <a:noFill/>
            </a:ln>
            <a:effectLst/>
          </c:spPr>
          <c:invertIfNegative val="0"/>
          <c:dLbls>
            <c:numFmt formatCode="###0%;###0%" sourceLinked="0"/>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Sheet1!$E$2:$E$5</c:f>
              <c:numCache>
                <c:formatCode>###0%;###0%</c:formatCode>
                <c:ptCount val="4"/>
                <c:pt idx="0">
                  <c:v>-0.26716674545750324</c:v>
                </c:pt>
                <c:pt idx="1">
                  <c:v>-0.17533286834114967</c:v>
                </c:pt>
                <c:pt idx="2">
                  <c:v>-0.220689844233983</c:v>
                </c:pt>
                <c:pt idx="3">
                  <c:v>-0.13</c:v>
                </c:pt>
              </c:numCache>
            </c:numRef>
          </c:val>
          <c:extLst>
            <c:ext xmlns:c16="http://schemas.microsoft.com/office/drawing/2014/chart" uri="{C3380CC4-5D6E-409C-BE32-E72D297353CC}">
              <c16:uniqueId val="{00000003-5CE0-45B1-A802-7CF3E50777E7}"/>
            </c:ext>
          </c:extLst>
        </c:ser>
        <c:dLbls>
          <c:showLegendKey val="0"/>
          <c:showVal val="0"/>
          <c:showCatName val="0"/>
          <c:showSerName val="0"/>
          <c:showPercent val="0"/>
          <c:showBubbleSize val="0"/>
        </c:dLbls>
        <c:gapWidth val="50"/>
        <c:overlap val="100"/>
        <c:axId val="1789033776"/>
        <c:axId val="1789764640"/>
      </c:barChart>
      <c:barChart>
        <c:barDir val="bar"/>
        <c:grouping val="clustered"/>
        <c:varyColors val="0"/>
        <c:ser>
          <c:idx val="4"/>
          <c:order val="5"/>
          <c:tx>
            <c:strRef>
              <c:f>Sheet1!$G$1</c:f>
              <c:strCache>
                <c:ptCount val="1"/>
                <c:pt idx="0">
                  <c:v>ST oui</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Martinique</c:v>
                </c:pt>
                <c:pt idx="1">
                  <c:v>Guadeloupe</c:v>
                </c:pt>
                <c:pt idx="2">
                  <c:v>Antilles</c:v>
                </c:pt>
                <c:pt idx="3">
                  <c:v>Métropole</c:v>
                </c:pt>
              </c:strCache>
            </c:strRef>
          </c:cat>
          <c:val>
            <c:numRef>
              <c:f>Sheet1!$G$2:$G$5</c:f>
              <c:numCache>
                <c:formatCode>0%;0%</c:formatCode>
                <c:ptCount val="4"/>
                <c:pt idx="0">
                  <c:v>0.31827798731343265</c:v>
                </c:pt>
                <c:pt idx="1">
                  <c:v>0.40072294459891455</c:v>
                </c:pt>
                <c:pt idx="2">
                  <c:v>0.3600031791103534</c:v>
                </c:pt>
                <c:pt idx="3">
                  <c:v>0.43000000000000005</c:v>
                </c:pt>
              </c:numCache>
            </c:numRef>
          </c:val>
          <c:extLst>
            <c:ext xmlns:c16="http://schemas.microsoft.com/office/drawing/2014/chart" uri="{C3380CC4-5D6E-409C-BE32-E72D297353CC}">
              <c16:uniqueId val="{00000005-5CE0-45B1-A802-7CF3E50777E7}"/>
            </c:ext>
          </c:extLst>
        </c:ser>
        <c:ser>
          <c:idx val="5"/>
          <c:order val="6"/>
          <c:tx>
            <c:strRef>
              <c:f>Sheet1!$H$1</c:f>
              <c:strCache>
                <c:ptCount val="1"/>
                <c:pt idx="0">
                  <c:v>Négatif</c:v>
                </c:pt>
              </c:strCache>
            </c:strRef>
          </c:tx>
          <c:spPr>
            <a:noFill/>
          </c:spPr>
          <c:invertIfNegative val="0"/>
          <c:dLbls>
            <c:dLbl>
              <c:idx val="0"/>
              <c:tx>
                <c:rich>
                  <a:bodyPr/>
                  <a:lstStyle/>
                  <a:p>
                    <a:fld id="{953983CF-7ACD-4565-9BA4-DA6C0E31F86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5CE0-45B1-A802-7CF3E50777E7}"/>
                </c:ext>
              </c:extLst>
            </c:dLbl>
            <c:dLbl>
              <c:idx val="1"/>
              <c:tx>
                <c:rich>
                  <a:bodyPr/>
                  <a:lstStyle/>
                  <a:p>
                    <a:fld id="{8EC614AC-9E46-4CA5-A2B9-84385306C6F3}"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CE0-45B1-A802-7CF3E50777E7}"/>
                </c:ext>
              </c:extLst>
            </c:dLbl>
            <c:dLbl>
              <c:idx val="2"/>
              <c:tx>
                <c:rich>
                  <a:bodyPr/>
                  <a:lstStyle/>
                  <a:p>
                    <a:fld id="{66D2D85D-C2BF-4827-8403-450DC2C77F2F}"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5CE0-45B1-A802-7CF3E50777E7}"/>
                </c:ext>
              </c:extLst>
            </c:dLbl>
            <c:dLbl>
              <c:idx val="3"/>
              <c:tx>
                <c:rich>
                  <a:bodyPr/>
                  <a:lstStyle/>
                  <a:p>
                    <a:fld id="{90E2820E-EF50-436A-A4B3-18F001D4BBF5}"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5CE0-45B1-A802-7CF3E50777E7}"/>
                </c:ext>
              </c:extLst>
            </c:dLbl>
            <c:spPr>
              <a:noFill/>
              <a:ln>
                <a:noFill/>
              </a:ln>
              <a:effectLst/>
            </c:spPr>
            <c:txPr>
              <a:bodyPr wrap="square" lIns="38100" tIns="19050" rIns="38100" bIns="19050" anchor="ctr" anchorCtr="0">
                <a:spAutoFit/>
              </a:bodyPr>
              <a:lstStyle/>
              <a:p>
                <a:pPr algn="ctr">
                  <a:defRPr lang="en-US" sz="1400" b="1" i="0" u="none" strike="noStrike" kern="1200" baseline="0">
                    <a:solidFill>
                      <a:srgbClr val="A5422C"/>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Sheet1!$A$2:$A$5</c:f>
              <c:strCache>
                <c:ptCount val="4"/>
                <c:pt idx="0">
                  <c:v>Martinique</c:v>
                </c:pt>
                <c:pt idx="1">
                  <c:v>Guadeloupe</c:v>
                </c:pt>
                <c:pt idx="2">
                  <c:v>Antilles</c:v>
                </c:pt>
                <c:pt idx="3">
                  <c:v>Métropole</c:v>
                </c:pt>
              </c:strCache>
            </c:strRef>
          </c:cat>
          <c:val>
            <c:numRef>
              <c:f>Sheet1!$H$2:$H$5</c:f>
              <c:numCache>
                <c:formatCode>###0%;###0%</c:formatCode>
                <c:ptCount val="4"/>
                <c:pt idx="0">
                  <c:v>-0.68172201268656607</c:v>
                </c:pt>
                <c:pt idx="1">
                  <c:v>-0.59927705540108533</c:v>
                </c:pt>
                <c:pt idx="2">
                  <c:v>-0.63999682088964627</c:v>
                </c:pt>
                <c:pt idx="3">
                  <c:v>-0.57000000000000006</c:v>
                </c:pt>
              </c:numCache>
            </c:numRef>
          </c:val>
          <c:extLst>
            <c:ext xmlns:c15="http://schemas.microsoft.com/office/drawing/2012/chart" uri="{02D57815-91ED-43cb-92C2-25804820EDAC}">
              <c15:datalabelsRange>
                <c15:f>Sheet1!$J$2:$J$5</c15:f>
                <c15:dlblRangeCache>
                  <c:ptCount val="4"/>
                  <c:pt idx="0">
                    <c:v>63%</c:v>
                  </c:pt>
                  <c:pt idx="1">
                    <c:v>52%</c:v>
                  </c:pt>
                  <c:pt idx="2">
                    <c:v>57%</c:v>
                  </c:pt>
                  <c:pt idx="3">
                    <c:v>46%</c:v>
                  </c:pt>
                </c15:dlblRangeCache>
              </c15:datalabelsRange>
            </c:ext>
            <c:ext xmlns:c16="http://schemas.microsoft.com/office/drawing/2014/chart" uri="{C3380CC4-5D6E-409C-BE32-E72D297353CC}">
              <c16:uniqueId val="{0000000A-5CE0-45B1-A802-7CF3E50777E7}"/>
            </c:ext>
          </c:extLst>
        </c:ser>
        <c:dLbls>
          <c:showLegendKey val="0"/>
          <c:showVal val="0"/>
          <c:showCatName val="0"/>
          <c:showSerName val="0"/>
          <c:showPercent val="0"/>
          <c:showBubbleSize val="0"/>
        </c:dLbls>
        <c:gapWidth val="450"/>
        <c:overlap val="100"/>
        <c:axId val="248215567"/>
        <c:axId val="248229007"/>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0.60000000000000009"/>
          <c:min val="-0.8"/>
        </c:scaling>
        <c:delete val="1"/>
        <c:axPos val="b"/>
        <c:numFmt formatCode="###0%" sourceLinked="1"/>
        <c:majorTickMark val="out"/>
        <c:minorTickMark val="none"/>
        <c:tickLblPos val="nextTo"/>
        <c:crossAx val="1789033776"/>
        <c:crosses val="autoZero"/>
        <c:crossBetween val="between"/>
      </c:valAx>
      <c:valAx>
        <c:axId val="248229007"/>
        <c:scaling>
          <c:orientation val="minMax"/>
        </c:scaling>
        <c:delete val="1"/>
        <c:axPos val="t"/>
        <c:numFmt formatCode="0%;0%" sourceLinked="1"/>
        <c:majorTickMark val="out"/>
        <c:minorTickMark val="none"/>
        <c:tickLblPos val="nextTo"/>
        <c:crossAx val="248215567"/>
        <c:crosses val="max"/>
        <c:crossBetween val="between"/>
      </c:valAx>
      <c:catAx>
        <c:axId val="248215567"/>
        <c:scaling>
          <c:orientation val="minMax"/>
        </c:scaling>
        <c:delete val="1"/>
        <c:axPos val="l"/>
        <c:numFmt formatCode="General" sourceLinked="1"/>
        <c:majorTickMark val="out"/>
        <c:minorTickMark val="none"/>
        <c:tickLblPos val="nextTo"/>
        <c:crossAx val="2482290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974378950905"/>
          <c:y val="0"/>
          <c:w val="0.84064238507888456"/>
          <c:h val="0.99897728511223927"/>
        </c:manualLayout>
      </c:layout>
      <c:barChart>
        <c:barDir val="bar"/>
        <c:grouping val="stacked"/>
        <c:varyColors val="0"/>
        <c:ser>
          <c:idx val="6"/>
          <c:order val="0"/>
          <c:tx>
            <c:strRef>
              <c:f>Sheet1!$C$1</c:f>
              <c:strCache>
                <c:ptCount val="1"/>
                <c:pt idx="0">
                  <c:v>Oui, plutôt</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Sheet1!$C$2:$C$5</c:f>
              <c:numCache>
                <c:formatCode>###0%</c:formatCode>
                <c:ptCount val="4"/>
                <c:pt idx="0">
                  <c:v>0.27239353173241898</c:v>
                </c:pt>
                <c:pt idx="1">
                  <c:v>0.32485354576250636</c:v>
                </c:pt>
                <c:pt idx="2">
                  <c:v>0.29894341688179243</c:v>
                </c:pt>
                <c:pt idx="3">
                  <c:v>0.38</c:v>
                </c:pt>
              </c:numCache>
            </c:numRef>
          </c:val>
          <c:extLst xmlns:c15="http://schemas.microsoft.com/office/drawing/2012/chart">
            <c:ext xmlns:c16="http://schemas.microsoft.com/office/drawing/2014/chart" uri="{C3380CC4-5D6E-409C-BE32-E72D297353CC}">
              <c16:uniqueId val="{00000001-72D9-4CE9-B9EE-AEB626C90ECB}"/>
            </c:ext>
          </c:extLst>
        </c:ser>
        <c:ser>
          <c:idx val="0"/>
          <c:order val="1"/>
          <c:tx>
            <c:strRef>
              <c:f>Sheet1!$B$1</c:f>
              <c:strCache>
                <c:ptCount val="1"/>
                <c:pt idx="0">
                  <c:v>Oui, tout à fait</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Sheet1!$B$2:$B$5</c:f>
              <c:numCache>
                <c:formatCode>###0%</c:formatCode>
                <c:ptCount val="4"/>
                <c:pt idx="0">
                  <c:v>5.8175751920527354E-2</c:v>
                </c:pt>
                <c:pt idx="1">
                  <c:v>7.3674406721386504E-2</c:v>
                </c:pt>
                <c:pt idx="2">
                  <c:v>6.601958331364513E-2</c:v>
                </c:pt>
                <c:pt idx="3">
                  <c:v>0.1</c:v>
                </c:pt>
              </c:numCache>
            </c:numRef>
          </c:val>
          <c:extLst>
            <c:ext xmlns:c16="http://schemas.microsoft.com/office/drawing/2014/chart" uri="{C3380CC4-5D6E-409C-BE32-E72D297353CC}">
              <c16:uniqueId val="{00000000-72D9-4CE9-B9EE-AEB626C90ECB}"/>
            </c:ext>
          </c:extLst>
        </c:ser>
        <c:ser>
          <c:idx val="3"/>
          <c:order val="2"/>
          <c:tx>
            <c:strRef>
              <c:f>Sheet1!$F$1</c:f>
              <c:strCache>
                <c:ptCount val="1"/>
                <c:pt idx="0">
                  <c:v>Ne se sent pas concerné(e)</c:v>
                </c:pt>
              </c:strCache>
            </c:strRef>
          </c:tx>
          <c:spPr>
            <a:solidFill>
              <a:srgbClr val="D9D9D9"/>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Sheet1!$F$2:$F$5</c:f>
              <c:numCache>
                <c:formatCode>###0%;###0%</c:formatCode>
                <c:ptCount val="4"/>
                <c:pt idx="0">
                  <c:v>-4.8949129326378828E-2</c:v>
                </c:pt>
                <c:pt idx="1">
                  <c:v>-8.8154209255066326E-2</c:v>
                </c:pt>
                <c:pt idx="2">
                  <c:v>-6.8790724656141403E-2</c:v>
                </c:pt>
                <c:pt idx="3">
                  <c:v>-0.11</c:v>
                </c:pt>
              </c:numCache>
            </c:numRef>
          </c:val>
          <c:extLst>
            <c:ext xmlns:c16="http://schemas.microsoft.com/office/drawing/2014/chart" uri="{C3380CC4-5D6E-409C-BE32-E72D297353CC}">
              <c16:uniqueId val="{00000004-72D9-4CE9-B9EE-AEB626C90ECB}"/>
            </c:ext>
          </c:extLst>
        </c:ser>
        <c:ser>
          <c:idx val="1"/>
          <c:order val="3"/>
          <c:tx>
            <c:strRef>
              <c:f>Sheet1!$D$1</c:f>
              <c:strCache>
                <c:ptCount val="1"/>
                <c:pt idx="0">
                  <c:v>Non, plutôt pas</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Sheet1!$D$2:$D$5</c:f>
              <c:numCache>
                <c:formatCode>###0%;###0%</c:formatCode>
                <c:ptCount val="4"/>
                <c:pt idx="0">
                  <c:v>-0.34548112457626823</c:v>
                </c:pt>
                <c:pt idx="1">
                  <c:v>-0.33323465005362057</c:v>
                </c:pt>
                <c:pt idx="2">
                  <c:v>-0.33928321368980702</c:v>
                </c:pt>
                <c:pt idx="3">
                  <c:v>-0.3</c:v>
                </c:pt>
              </c:numCache>
            </c:numRef>
          </c:val>
          <c:extLst>
            <c:ext xmlns:c16="http://schemas.microsoft.com/office/drawing/2014/chart" uri="{C3380CC4-5D6E-409C-BE32-E72D297353CC}">
              <c16:uniqueId val="{00000002-72D9-4CE9-B9EE-AEB626C90ECB}"/>
            </c:ext>
          </c:extLst>
        </c:ser>
        <c:ser>
          <c:idx val="2"/>
          <c:order val="4"/>
          <c:tx>
            <c:strRef>
              <c:f>Sheet1!$E$1</c:f>
              <c:strCache>
                <c:ptCount val="1"/>
                <c:pt idx="0">
                  <c:v>Non, pas du tout</c:v>
                </c:pt>
              </c:strCache>
            </c:strRef>
          </c:tx>
          <c:spPr>
            <a:solidFill>
              <a:schemeClr val="accent4">
                <a:lumMod val="75000"/>
              </a:schemeClr>
            </a:solidFill>
            <a:ln w="28575">
              <a:noFill/>
            </a:ln>
            <a:effectLst/>
          </c:spPr>
          <c:invertIfNegative val="0"/>
          <c:dLbls>
            <c:numFmt formatCode="###0%;###0%" sourceLinked="0"/>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Sheet1!$E$2:$E$5</c:f>
              <c:numCache>
                <c:formatCode>###0%;###0%</c:formatCode>
                <c:ptCount val="4"/>
                <c:pt idx="0">
                  <c:v>-0.27500046244440512</c:v>
                </c:pt>
                <c:pt idx="1">
                  <c:v>-0.18008318820741998</c:v>
                </c:pt>
                <c:pt idx="2">
                  <c:v>-0.226963061458614</c:v>
                </c:pt>
                <c:pt idx="3">
                  <c:v>-0.11</c:v>
                </c:pt>
              </c:numCache>
            </c:numRef>
          </c:val>
          <c:extLst>
            <c:ext xmlns:c16="http://schemas.microsoft.com/office/drawing/2014/chart" uri="{C3380CC4-5D6E-409C-BE32-E72D297353CC}">
              <c16:uniqueId val="{00000003-72D9-4CE9-B9EE-AEB626C90ECB}"/>
            </c:ext>
          </c:extLst>
        </c:ser>
        <c:dLbls>
          <c:showLegendKey val="0"/>
          <c:showVal val="0"/>
          <c:showCatName val="0"/>
          <c:showSerName val="0"/>
          <c:showPercent val="0"/>
          <c:showBubbleSize val="0"/>
        </c:dLbls>
        <c:gapWidth val="50"/>
        <c:overlap val="100"/>
        <c:axId val="1789033776"/>
        <c:axId val="1789764640"/>
      </c:barChart>
      <c:barChart>
        <c:barDir val="bar"/>
        <c:grouping val="clustered"/>
        <c:varyColors val="0"/>
        <c:ser>
          <c:idx val="4"/>
          <c:order val="5"/>
          <c:tx>
            <c:strRef>
              <c:f>Sheet1!$G$1</c:f>
              <c:strCache>
                <c:ptCount val="1"/>
                <c:pt idx="0">
                  <c:v>ST oui</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Martinique</c:v>
                </c:pt>
                <c:pt idx="1">
                  <c:v>Guadeloupe</c:v>
                </c:pt>
                <c:pt idx="2">
                  <c:v>Antilles</c:v>
                </c:pt>
                <c:pt idx="3">
                  <c:v>Métropole</c:v>
                </c:pt>
              </c:strCache>
            </c:strRef>
          </c:cat>
          <c:val>
            <c:numRef>
              <c:f>Sheet1!$G$2:$G$5</c:f>
              <c:numCache>
                <c:formatCode>0%;0%</c:formatCode>
                <c:ptCount val="4"/>
                <c:pt idx="0">
                  <c:v>0.33056928365294636</c:v>
                </c:pt>
                <c:pt idx="1">
                  <c:v>0.39852795248389283</c:v>
                </c:pt>
                <c:pt idx="2">
                  <c:v>0.36496300019543759</c:v>
                </c:pt>
                <c:pt idx="3">
                  <c:v>0.48</c:v>
                </c:pt>
              </c:numCache>
            </c:numRef>
          </c:val>
          <c:extLst>
            <c:ext xmlns:c16="http://schemas.microsoft.com/office/drawing/2014/chart" uri="{C3380CC4-5D6E-409C-BE32-E72D297353CC}">
              <c16:uniqueId val="{00000005-72D9-4CE9-B9EE-AEB626C90ECB}"/>
            </c:ext>
          </c:extLst>
        </c:ser>
        <c:ser>
          <c:idx val="5"/>
          <c:order val="6"/>
          <c:tx>
            <c:strRef>
              <c:f>Sheet1!$H$1</c:f>
              <c:strCache>
                <c:ptCount val="1"/>
                <c:pt idx="0">
                  <c:v>Négatif</c:v>
                </c:pt>
              </c:strCache>
            </c:strRef>
          </c:tx>
          <c:spPr>
            <a:noFill/>
          </c:spPr>
          <c:invertIfNegative val="0"/>
          <c:dLbls>
            <c:dLbl>
              <c:idx val="0"/>
              <c:tx>
                <c:rich>
                  <a:bodyPr/>
                  <a:lstStyle/>
                  <a:p>
                    <a:fld id="{C1A2E49E-07CF-461A-AD24-3D728E81B77E}"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2D9-4CE9-B9EE-AEB626C90ECB}"/>
                </c:ext>
              </c:extLst>
            </c:dLbl>
            <c:dLbl>
              <c:idx val="1"/>
              <c:tx>
                <c:rich>
                  <a:bodyPr/>
                  <a:lstStyle/>
                  <a:p>
                    <a:fld id="{5A24ACA0-38D5-4A2E-B109-CBA1B0D55216}"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2D9-4CE9-B9EE-AEB626C90ECB}"/>
                </c:ext>
              </c:extLst>
            </c:dLbl>
            <c:dLbl>
              <c:idx val="2"/>
              <c:tx>
                <c:rich>
                  <a:bodyPr/>
                  <a:lstStyle/>
                  <a:p>
                    <a:fld id="{3ABEA670-405E-4C52-8BA3-7F9B22100A5D}"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2D9-4CE9-B9EE-AEB626C90ECB}"/>
                </c:ext>
              </c:extLst>
            </c:dLbl>
            <c:dLbl>
              <c:idx val="3"/>
              <c:tx>
                <c:rich>
                  <a:bodyPr/>
                  <a:lstStyle/>
                  <a:p>
                    <a:fld id="{D2ED9121-130D-44AD-9E25-31640D835A97}"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2D9-4CE9-B9EE-AEB626C90ECB}"/>
                </c:ext>
              </c:extLst>
            </c:dLbl>
            <c:spPr>
              <a:noFill/>
              <a:ln>
                <a:noFill/>
              </a:ln>
              <a:effectLst/>
            </c:spPr>
            <c:txPr>
              <a:bodyPr wrap="square" lIns="38100" tIns="19050" rIns="38100" bIns="19050" anchor="ctr" anchorCtr="0">
                <a:spAutoFit/>
              </a:bodyPr>
              <a:lstStyle/>
              <a:p>
                <a:pPr algn="ctr">
                  <a:defRPr lang="en-US" sz="1400" b="1" i="0" u="none" strike="noStrike" kern="1200" baseline="0">
                    <a:solidFill>
                      <a:srgbClr val="A5422C"/>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Sheet1!$A$2:$A$5</c:f>
              <c:strCache>
                <c:ptCount val="4"/>
                <c:pt idx="0">
                  <c:v>Martinique</c:v>
                </c:pt>
                <c:pt idx="1">
                  <c:v>Guadeloupe</c:v>
                </c:pt>
                <c:pt idx="2">
                  <c:v>Antilles</c:v>
                </c:pt>
                <c:pt idx="3">
                  <c:v>Métropole</c:v>
                </c:pt>
              </c:strCache>
            </c:strRef>
          </c:cat>
          <c:val>
            <c:numRef>
              <c:f>Sheet1!$H$2:$H$5</c:f>
              <c:numCache>
                <c:formatCode>###0%;###0%</c:formatCode>
                <c:ptCount val="4"/>
                <c:pt idx="0">
                  <c:v>-0.6694307163470522</c:v>
                </c:pt>
                <c:pt idx="1">
                  <c:v>-0.60147204751610694</c:v>
                </c:pt>
                <c:pt idx="2">
                  <c:v>-0.63503699980456241</c:v>
                </c:pt>
                <c:pt idx="3">
                  <c:v>-0.52</c:v>
                </c:pt>
              </c:numCache>
            </c:numRef>
          </c:val>
          <c:extLst>
            <c:ext xmlns:c15="http://schemas.microsoft.com/office/drawing/2012/chart" uri="{02D57815-91ED-43cb-92C2-25804820EDAC}">
              <c15:datalabelsRange>
                <c15:f>Sheet1!$J$2:$J$5</c15:f>
                <c15:dlblRangeCache>
                  <c:ptCount val="4"/>
                  <c:pt idx="0">
                    <c:v>62%</c:v>
                  </c:pt>
                  <c:pt idx="1">
                    <c:v>51%</c:v>
                  </c:pt>
                  <c:pt idx="2">
                    <c:v>57%</c:v>
                  </c:pt>
                  <c:pt idx="3">
                    <c:v>41%</c:v>
                  </c:pt>
                </c15:dlblRangeCache>
              </c15:datalabelsRange>
            </c:ext>
            <c:ext xmlns:c16="http://schemas.microsoft.com/office/drawing/2014/chart" uri="{C3380CC4-5D6E-409C-BE32-E72D297353CC}">
              <c16:uniqueId val="{00000006-72D9-4CE9-B9EE-AEB626C90ECB}"/>
            </c:ext>
          </c:extLst>
        </c:ser>
        <c:dLbls>
          <c:showLegendKey val="0"/>
          <c:showVal val="0"/>
          <c:showCatName val="0"/>
          <c:showSerName val="0"/>
          <c:showPercent val="0"/>
          <c:showBubbleSize val="0"/>
        </c:dLbls>
        <c:gapWidth val="450"/>
        <c:overlap val="100"/>
        <c:axId val="248215567"/>
        <c:axId val="248229007"/>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0.60000000000000009"/>
          <c:min val="-0.8"/>
        </c:scaling>
        <c:delete val="1"/>
        <c:axPos val="b"/>
        <c:numFmt formatCode="###0%" sourceLinked="1"/>
        <c:majorTickMark val="out"/>
        <c:minorTickMark val="none"/>
        <c:tickLblPos val="nextTo"/>
        <c:crossAx val="1789033776"/>
        <c:crosses val="autoZero"/>
        <c:crossBetween val="between"/>
      </c:valAx>
      <c:valAx>
        <c:axId val="248229007"/>
        <c:scaling>
          <c:orientation val="minMax"/>
        </c:scaling>
        <c:delete val="1"/>
        <c:axPos val="t"/>
        <c:numFmt formatCode="0%;0%" sourceLinked="1"/>
        <c:majorTickMark val="out"/>
        <c:minorTickMark val="none"/>
        <c:tickLblPos val="nextTo"/>
        <c:crossAx val="248215567"/>
        <c:crosses val="max"/>
        <c:crossBetween val="between"/>
      </c:valAx>
      <c:catAx>
        <c:axId val="248215567"/>
        <c:scaling>
          <c:orientation val="minMax"/>
        </c:scaling>
        <c:delete val="1"/>
        <c:axPos val="l"/>
        <c:numFmt formatCode="General" sourceLinked="1"/>
        <c:majorTickMark val="out"/>
        <c:minorTickMark val="none"/>
        <c:tickLblPos val="nextTo"/>
        <c:crossAx val="2482290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971577645045"/>
          <c:y val="0"/>
          <c:w val="0.75354830519464766"/>
          <c:h val="0.99897728511223927"/>
        </c:manualLayout>
      </c:layout>
      <c:barChart>
        <c:barDir val="bar"/>
        <c:grouping val="stacked"/>
        <c:varyColors val="0"/>
        <c:ser>
          <c:idx val="6"/>
          <c:order val="0"/>
          <c:tx>
            <c:strRef>
              <c:f>Sheet1!$C$1</c:f>
              <c:strCache>
                <c:ptCount val="1"/>
                <c:pt idx="0">
                  <c:v>Oui, plutôt</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Sheet1!$C$2:$C$5</c:f>
              <c:numCache>
                <c:formatCode>###0%</c:formatCode>
                <c:ptCount val="4"/>
                <c:pt idx="0">
                  <c:v>0.17152428166896827</c:v>
                </c:pt>
                <c:pt idx="1">
                  <c:v>0.23272228198172737</c:v>
                </c:pt>
                <c:pt idx="2">
                  <c:v>0.20249644036384043</c:v>
                </c:pt>
                <c:pt idx="3">
                  <c:v>0.28999999999999998</c:v>
                </c:pt>
              </c:numCache>
            </c:numRef>
          </c:val>
          <c:extLst xmlns:c15="http://schemas.microsoft.com/office/drawing/2012/chart">
            <c:ext xmlns:c16="http://schemas.microsoft.com/office/drawing/2014/chart" uri="{C3380CC4-5D6E-409C-BE32-E72D297353CC}">
              <c16:uniqueId val="{00000001-72D9-4CE9-B9EE-AEB626C90ECB}"/>
            </c:ext>
          </c:extLst>
        </c:ser>
        <c:ser>
          <c:idx val="0"/>
          <c:order val="1"/>
          <c:tx>
            <c:strRef>
              <c:f>Sheet1!$B$1</c:f>
              <c:strCache>
                <c:ptCount val="1"/>
                <c:pt idx="0">
                  <c:v>Oui, tout à fait</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Sheet1!$B$2:$B$5</c:f>
              <c:numCache>
                <c:formatCode>###0%</c:formatCode>
                <c:ptCount val="4"/>
                <c:pt idx="0">
                  <c:v>6.5157261377590786E-2</c:v>
                </c:pt>
                <c:pt idx="1">
                  <c:v>6.2281644753384748E-2</c:v>
                </c:pt>
                <c:pt idx="2">
                  <c:v>6.3701918817779243E-2</c:v>
                </c:pt>
                <c:pt idx="3">
                  <c:v>0.08</c:v>
                </c:pt>
              </c:numCache>
            </c:numRef>
          </c:val>
          <c:extLst>
            <c:ext xmlns:c16="http://schemas.microsoft.com/office/drawing/2014/chart" uri="{C3380CC4-5D6E-409C-BE32-E72D297353CC}">
              <c16:uniqueId val="{00000000-72D9-4CE9-B9EE-AEB626C90ECB}"/>
            </c:ext>
          </c:extLst>
        </c:ser>
        <c:ser>
          <c:idx val="3"/>
          <c:order val="2"/>
          <c:tx>
            <c:strRef>
              <c:f>Sheet1!$F$1</c:f>
              <c:strCache>
                <c:ptCount val="1"/>
                <c:pt idx="0">
                  <c:v>Ne se sent pas concerné(e)</c:v>
                </c:pt>
              </c:strCache>
            </c:strRef>
          </c:tx>
          <c:spPr>
            <a:solidFill>
              <a:srgbClr val="D9D9D9"/>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Sheet1!$F$2:$F$5</c:f>
              <c:numCache>
                <c:formatCode>###0%;###0%</c:formatCode>
                <c:ptCount val="4"/>
                <c:pt idx="0">
                  <c:v>-4.9308075637718086E-2</c:v>
                </c:pt>
                <c:pt idx="1">
                  <c:v>-8.3391692374030685E-2</c:v>
                </c:pt>
                <c:pt idx="2">
                  <c:v>-6.6557710937193301E-2</c:v>
                </c:pt>
                <c:pt idx="3">
                  <c:v>-0.12</c:v>
                </c:pt>
              </c:numCache>
            </c:numRef>
          </c:val>
          <c:extLst>
            <c:ext xmlns:c16="http://schemas.microsoft.com/office/drawing/2014/chart" uri="{C3380CC4-5D6E-409C-BE32-E72D297353CC}">
              <c16:uniqueId val="{00000004-72D9-4CE9-B9EE-AEB626C90ECB}"/>
            </c:ext>
          </c:extLst>
        </c:ser>
        <c:ser>
          <c:idx val="1"/>
          <c:order val="3"/>
          <c:tx>
            <c:strRef>
              <c:f>Sheet1!$D$1</c:f>
              <c:strCache>
                <c:ptCount val="1"/>
                <c:pt idx="0">
                  <c:v>Non, plutôt pas</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Sheet1!$D$2:$D$5</c:f>
              <c:numCache>
                <c:formatCode>###0%;###0%</c:formatCode>
                <c:ptCount val="4"/>
                <c:pt idx="0">
                  <c:v>-0.38113009579899571</c:v>
                </c:pt>
                <c:pt idx="1">
                  <c:v>-0.38205396839553418</c:v>
                </c:pt>
                <c:pt idx="2">
                  <c:v>-0.381597665466756</c:v>
                </c:pt>
                <c:pt idx="3">
                  <c:v>-0.35</c:v>
                </c:pt>
              </c:numCache>
            </c:numRef>
          </c:val>
          <c:extLst>
            <c:ext xmlns:c16="http://schemas.microsoft.com/office/drawing/2014/chart" uri="{C3380CC4-5D6E-409C-BE32-E72D297353CC}">
              <c16:uniqueId val="{00000002-72D9-4CE9-B9EE-AEB626C90ECB}"/>
            </c:ext>
          </c:extLst>
        </c:ser>
        <c:ser>
          <c:idx val="2"/>
          <c:order val="4"/>
          <c:tx>
            <c:strRef>
              <c:f>Sheet1!$E$1</c:f>
              <c:strCache>
                <c:ptCount val="1"/>
                <c:pt idx="0">
                  <c:v>Non, pas du tout</c:v>
                </c:pt>
              </c:strCache>
            </c:strRef>
          </c:tx>
          <c:spPr>
            <a:solidFill>
              <a:schemeClr val="accent4">
                <a:lumMod val="75000"/>
              </a:schemeClr>
            </a:solidFill>
            <a:ln w="28575">
              <a:noFill/>
            </a:ln>
            <a:effectLst/>
          </c:spPr>
          <c:invertIfNegative val="0"/>
          <c:dLbls>
            <c:numFmt formatCode="###0%;###0%" sourceLinked="0"/>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Sheet1!$E$2:$E$5</c:f>
              <c:numCache>
                <c:formatCode>###0%;###0%</c:formatCode>
                <c:ptCount val="4"/>
                <c:pt idx="0">
                  <c:v>-0.3328802855167256</c:v>
                </c:pt>
                <c:pt idx="1">
                  <c:v>-0.23955041249532269</c:v>
                </c:pt>
                <c:pt idx="2">
                  <c:v>-0.28564626441442997</c:v>
                </c:pt>
                <c:pt idx="3">
                  <c:v>-0.16</c:v>
                </c:pt>
              </c:numCache>
            </c:numRef>
          </c:val>
          <c:extLst>
            <c:ext xmlns:c16="http://schemas.microsoft.com/office/drawing/2014/chart" uri="{C3380CC4-5D6E-409C-BE32-E72D297353CC}">
              <c16:uniqueId val="{00000003-72D9-4CE9-B9EE-AEB626C90ECB}"/>
            </c:ext>
          </c:extLst>
        </c:ser>
        <c:dLbls>
          <c:showLegendKey val="0"/>
          <c:showVal val="0"/>
          <c:showCatName val="0"/>
          <c:showSerName val="0"/>
          <c:showPercent val="0"/>
          <c:showBubbleSize val="0"/>
        </c:dLbls>
        <c:gapWidth val="50"/>
        <c:overlap val="100"/>
        <c:axId val="1789033776"/>
        <c:axId val="1789764640"/>
      </c:barChart>
      <c:barChart>
        <c:barDir val="bar"/>
        <c:grouping val="clustered"/>
        <c:varyColors val="0"/>
        <c:ser>
          <c:idx val="4"/>
          <c:order val="5"/>
          <c:tx>
            <c:strRef>
              <c:f>Sheet1!$G$1</c:f>
              <c:strCache>
                <c:ptCount val="1"/>
                <c:pt idx="0">
                  <c:v>ST oui</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Martinique</c:v>
                </c:pt>
                <c:pt idx="1">
                  <c:v>Guadeloupe</c:v>
                </c:pt>
                <c:pt idx="2">
                  <c:v>Antilles</c:v>
                </c:pt>
                <c:pt idx="3">
                  <c:v>Métropole</c:v>
                </c:pt>
              </c:strCache>
            </c:strRef>
          </c:cat>
          <c:val>
            <c:numRef>
              <c:f>Sheet1!$G$2:$G$5</c:f>
              <c:numCache>
                <c:formatCode>0%;0%</c:formatCode>
                <c:ptCount val="4"/>
                <c:pt idx="0">
                  <c:v>0.23668154304655906</c:v>
                </c:pt>
                <c:pt idx="1">
                  <c:v>0.29500392673511211</c:v>
                </c:pt>
                <c:pt idx="2">
                  <c:v>0.26619835918161966</c:v>
                </c:pt>
                <c:pt idx="3">
                  <c:v>0.37</c:v>
                </c:pt>
              </c:numCache>
            </c:numRef>
          </c:val>
          <c:extLst>
            <c:ext xmlns:c16="http://schemas.microsoft.com/office/drawing/2014/chart" uri="{C3380CC4-5D6E-409C-BE32-E72D297353CC}">
              <c16:uniqueId val="{00000005-72D9-4CE9-B9EE-AEB626C90ECB}"/>
            </c:ext>
          </c:extLst>
        </c:ser>
        <c:ser>
          <c:idx val="5"/>
          <c:order val="6"/>
          <c:tx>
            <c:strRef>
              <c:f>Sheet1!$H$1</c:f>
              <c:strCache>
                <c:ptCount val="1"/>
                <c:pt idx="0">
                  <c:v>Négatif</c:v>
                </c:pt>
              </c:strCache>
            </c:strRef>
          </c:tx>
          <c:spPr>
            <a:noFill/>
          </c:spPr>
          <c:invertIfNegative val="0"/>
          <c:dLbls>
            <c:dLbl>
              <c:idx val="0"/>
              <c:tx>
                <c:rich>
                  <a:bodyPr/>
                  <a:lstStyle/>
                  <a:p>
                    <a:fld id="{121055F4-6163-4D09-8FCF-34A483304073}"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2D9-4CE9-B9EE-AEB626C90ECB}"/>
                </c:ext>
              </c:extLst>
            </c:dLbl>
            <c:dLbl>
              <c:idx val="1"/>
              <c:tx>
                <c:rich>
                  <a:bodyPr/>
                  <a:lstStyle/>
                  <a:p>
                    <a:fld id="{8680146F-FB79-4AD7-B674-FAD1638C7BDB}"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2D9-4CE9-B9EE-AEB626C90ECB}"/>
                </c:ext>
              </c:extLst>
            </c:dLbl>
            <c:dLbl>
              <c:idx val="2"/>
              <c:tx>
                <c:rich>
                  <a:bodyPr/>
                  <a:lstStyle/>
                  <a:p>
                    <a:fld id="{CBFFCBBD-19BD-4BAF-A3B1-2DCF13783079}"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2D9-4CE9-B9EE-AEB626C90ECB}"/>
                </c:ext>
              </c:extLst>
            </c:dLbl>
            <c:dLbl>
              <c:idx val="3"/>
              <c:tx>
                <c:rich>
                  <a:bodyPr/>
                  <a:lstStyle/>
                  <a:p>
                    <a:fld id="{614C9AB8-CADD-4FCE-9826-5A8A5D719B38}"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2D9-4CE9-B9EE-AEB626C90ECB}"/>
                </c:ext>
              </c:extLst>
            </c:dLbl>
            <c:spPr>
              <a:noFill/>
              <a:ln>
                <a:noFill/>
              </a:ln>
              <a:effectLst/>
            </c:spPr>
            <c:txPr>
              <a:bodyPr wrap="square" lIns="38100" tIns="19050" rIns="38100" bIns="19050" anchor="ctr" anchorCtr="0">
                <a:spAutoFit/>
              </a:bodyPr>
              <a:lstStyle/>
              <a:p>
                <a:pPr algn="ctr">
                  <a:defRPr lang="en-US" sz="1400" b="1" i="0" u="none" strike="noStrike" kern="1200" baseline="0">
                    <a:solidFill>
                      <a:srgbClr val="A5422C"/>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Sheet1!$A$2:$A$5</c:f>
              <c:strCache>
                <c:ptCount val="4"/>
                <c:pt idx="0">
                  <c:v>Martinique</c:v>
                </c:pt>
                <c:pt idx="1">
                  <c:v>Guadeloupe</c:v>
                </c:pt>
                <c:pt idx="2">
                  <c:v>Antilles</c:v>
                </c:pt>
                <c:pt idx="3">
                  <c:v>Métropole</c:v>
                </c:pt>
              </c:strCache>
            </c:strRef>
          </c:cat>
          <c:val>
            <c:numRef>
              <c:f>Sheet1!$H$2:$H$5</c:f>
              <c:numCache>
                <c:formatCode>###0%;###0%</c:formatCode>
                <c:ptCount val="4"/>
                <c:pt idx="0">
                  <c:v>-0.76331845695343936</c:v>
                </c:pt>
                <c:pt idx="1">
                  <c:v>-0.70499607326488756</c:v>
                </c:pt>
                <c:pt idx="2">
                  <c:v>-0.73380164081837929</c:v>
                </c:pt>
                <c:pt idx="3">
                  <c:v>-0.63</c:v>
                </c:pt>
              </c:numCache>
            </c:numRef>
          </c:val>
          <c:extLst>
            <c:ext xmlns:c15="http://schemas.microsoft.com/office/drawing/2012/chart" uri="{02D57815-91ED-43cb-92C2-25804820EDAC}">
              <c15:datalabelsRange>
                <c15:f>Sheet1!$J$2:$J$5</c15:f>
                <c15:dlblRangeCache>
                  <c:ptCount val="4"/>
                  <c:pt idx="0">
                    <c:v>71%</c:v>
                  </c:pt>
                  <c:pt idx="1">
                    <c:v>62%</c:v>
                  </c:pt>
                  <c:pt idx="2">
                    <c:v>67%</c:v>
                  </c:pt>
                  <c:pt idx="3">
                    <c:v>51%</c:v>
                  </c:pt>
                </c15:dlblRangeCache>
              </c15:datalabelsRange>
            </c:ext>
            <c:ext xmlns:c16="http://schemas.microsoft.com/office/drawing/2014/chart" uri="{C3380CC4-5D6E-409C-BE32-E72D297353CC}">
              <c16:uniqueId val="{00000006-72D9-4CE9-B9EE-AEB626C90ECB}"/>
            </c:ext>
          </c:extLst>
        </c:ser>
        <c:dLbls>
          <c:showLegendKey val="0"/>
          <c:showVal val="0"/>
          <c:showCatName val="0"/>
          <c:showSerName val="0"/>
          <c:showPercent val="0"/>
          <c:showBubbleSize val="0"/>
        </c:dLbls>
        <c:gapWidth val="450"/>
        <c:overlap val="100"/>
        <c:axId val="248215567"/>
        <c:axId val="248229007"/>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0.60000000000000009"/>
          <c:min val="-1"/>
        </c:scaling>
        <c:delete val="1"/>
        <c:axPos val="b"/>
        <c:numFmt formatCode="###0%" sourceLinked="1"/>
        <c:majorTickMark val="out"/>
        <c:minorTickMark val="none"/>
        <c:tickLblPos val="nextTo"/>
        <c:crossAx val="1789033776"/>
        <c:crosses val="autoZero"/>
        <c:crossBetween val="between"/>
      </c:valAx>
      <c:valAx>
        <c:axId val="248229007"/>
        <c:scaling>
          <c:orientation val="minMax"/>
        </c:scaling>
        <c:delete val="1"/>
        <c:axPos val="t"/>
        <c:numFmt formatCode="0%;0%" sourceLinked="1"/>
        <c:majorTickMark val="out"/>
        <c:minorTickMark val="none"/>
        <c:tickLblPos val="nextTo"/>
        <c:crossAx val="248215567"/>
        <c:crosses val="max"/>
        <c:crossBetween val="between"/>
      </c:valAx>
      <c:catAx>
        <c:axId val="248215567"/>
        <c:scaling>
          <c:orientation val="minMax"/>
        </c:scaling>
        <c:delete val="1"/>
        <c:axPos val="l"/>
        <c:numFmt formatCode="General" sourceLinked="1"/>
        <c:majorTickMark val="out"/>
        <c:minorTickMark val="none"/>
        <c:tickLblPos val="nextTo"/>
        <c:crossAx val="2482290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79491904036576"/>
          <c:y val="0"/>
          <c:w val="0.75354830519464766"/>
          <c:h val="0.99897728511223927"/>
        </c:manualLayout>
      </c:layout>
      <c:barChart>
        <c:barDir val="bar"/>
        <c:grouping val="stacked"/>
        <c:varyColors val="0"/>
        <c:ser>
          <c:idx val="6"/>
          <c:order val="0"/>
          <c:tx>
            <c:strRef>
              <c:f>Sheet1!$C$1</c:f>
              <c:strCache>
                <c:ptCount val="1"/>
                <c:pt idx="0">
                  <c:v>Oui, plutôt</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Sheet1!$C$2:$C$5</c:f>
              <c:numCache>
                <c:formatCode>###0%</c:formatCode>
                <c:ptCount val="4"/>
                <c:pt idx="0">
                  <c:v>0.2040411085860277</c:v>
                </c:pt>
                <c:pt idx="1">
                  <c:v>0.23295856412582197</c:v>
                </c:pt>
                <c:pt idx="2">
                  <c:v>0.21867616230433842</c:v>
                </c:pt>
                <c:pt idx="3">
                  <c:v>0.28999999999999998</c:v>
                </c:pt>
              </c:numCache>
            </c:numRef>
          </c:val>
          <c:extLst xmlns:c15="http://schemas.microsoft.com/office/drawing/2012/chart">
            <c:ext xmlns:c16="http://schemas.microsoft.com/office/drawing/2014/chart" uri="{C3380CC4-5D6E-409C-BE32-E72D297353CC}">
              <c16:uniqueId val="{00000000-5CE0-45B1-A802-7CF3E50777E7}"/>
            </c:ext>
          </c:extLst>
        </c:ser>
        <c:ser>
          <c:idx val="0"/>
          <c:order val="1"/>
          <c:tx>
            <c:strRef>
              <c:f>Sheet1!$B$1</c:f>
              <c:strCache>
                <c:ptCount val="1"/>
                <c:pt idx="0">
                  <c:v>Oui, tout à fait</c:v>
                </c:pt>
              </c:strCache>
            </c:strRef>
          </c:tx>
          <c:spPr>
            <a:solidFill>
              <a:schemeClr val="tx2"/>
            </a:solidFill>
            <a:ln w="28575">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Sheet1!$B$2:$B$5</c:f>
              <c:numCache>
                <c:formatCode>###0%</c:formatCode>
                <c:ptCount val="4"/>
                <c:pt idx="0">
                  <c:v>4.8825127689969793E-2</c:v>
                </c:pt>
                <c:pt idx="1">
                  <c:v>7.6316017401367703E-2</c:v>
                </c:pt>
                <c:pt idx="2">
                  <c:v>6.2738199921957741E-2</c:v>
                </c:pt>
                <c:pt idx="3" formatCode="0%">
                  <c:v>0.08</c:v>
                </c:pt>
              </c:numCache>
            </c:numRef>
          </c:val>
          <c:extLst>
            <c:ext xmlns:c16="http://schemas.microsoft.com/office/drawing/2014/chart" uri="{C3380CC4-5D6E-409C-BE32-E72D297353CC}">
              <c16:uniqueId val="{00000001-5CE0-45B1-A802-7CF3E50777E7}"/>
            </c:ext>
          </c:extLst>
        </c:ser>
        <c:ser>
          <c:idx val="3"/>
          <c:order val="2"/>
          <c:tx>
            <c:strRef>
              <c:f>Sheet1!$F$1</c:f>
              <c:strCache>
                <c:ptCount val="1"/>
                <c:pt idx="0">
                  <c:v>Ne se sent pas concerné(e)</c:v>
                </c:pt>
              </c:strCache>
            </c:strRef>
          </c:tx>
          <c:spPr>
            <a:solidFill>
              <a:srgbClr val="D9D9D9"/>
            </a:solidFill>
            <a:ln>
              <a:noFill/>
            </a:ln>
            <a:effectLst/>
          </c:spPr>
          <c:invertIfNegative val="0"/>
          <c:dLbls>
            <c:spPr>
              <a:noFill/>
              <a:ln>
                <a:noFill/>
              </a:ln>
              <a:effectLst/>
            </c:spPr>
            <c:txPr>
              <a:bodyPr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Sheet1!$F$2:$F$5</c:f>
              <c:numCache>
                <c:formatCode>###0%;###0%</c:formatCode>
                <c:ptCount val="4"/>
                <c:pt idx="0">
                  <c:v>-5.2609880286481107E-2</c:v>
                </c:pt>
                <c:pt idx="1">
                  <c:v>-7.362391627196864E-2</c:v>
                </c:pt>
                <c:pt idx="2">
                  <c:v>-6.3245032644989999E-2</c:v>
                </c:pt>
                <c:pt idx="3">
                  <c:v>-0.12</c:v>
                </c:pt>
              </c:numCache>
            </c:numRef>
          </c:val>
          <c:extLst>
            <c:ext xmlns:c16="http://schemas.microsoft.com/office/drawing/2014/chart" uri="{C3380CC4-5D6E-409C-BE32-E72D297353CC}">
              <c16:uniqueId val="{00000004-5CE0-45B1-A802-7CF3E50777E7}"/>
            </c:ext>
          </c:extLst>
        </c:ser>
        <c:ser>
          <c:idx val="1"/>
          <c:order val="3"/>
          <c:tx>
            <c:strRef>
              <c:f>Sheet1!$D$1</c:f>
              <c:strCache>
                <c:ptCount val="1"/>
                <c:pt idx="0">
                  <c:v>Non, plutôt pas</c:v>
                </c:pt>
              </c:strCache>
            </c:strRef>
          </c:tx>
          <c:spPr>
            <a:solidFill>
              <a:schemeClr val="accent4">
                <a:lumMod val="60000"/>
                <a:lumOff val="40000"/>
              </a:schemeClr>
            </a:solidFill>
            <a:ln w="28575">
              <a:noFill/>
            </a:ln>
            <a:effectLst/>
          </c:spPr>
          <c:invertIfNegative val="0"/>
          <c:dLbls>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Sheet1!$D$2:$D$5</c:f>
              <c:numCache>
                <c:formatCode>###0%;###0%</c:formatCode>
                <c:ptCount val="4"/>
                <c:pt idx="0">
                  <c:v>-0.38896676929512514</c:v>
                </c:pt>
                <c:pt idx="1">
                  <c:v>-0.39220314954202951</c:v>
                </c:pt>
                <c:pt idx="2">
                  <c:v>-0.39060469344447302</c:v>
                </c:pt>
                <c:pt idx="3">
                  <c:v>-0.35</c:v>
                </c:pt>
              </c:numCache>
            </c:numRef>
          </c:val>
          <c:extLst>
            <c:ext xmlns:c16="http://schemas.microsoft.com/office/drawing/2014/chart" uri="{C3380CC4-5D6E-409C-BE32-E72D297353CC}">
              <c16:uniqueId val="{00000002-5CE0-45B1-A802-7CF3E50777E7}"/>
            </c:ext>
          </c:extLst>
        </c:ser>
        <c:ser>
          <c:idx val="2"/>
          <c:order val="4"/>
          <c:tx>
            <c:strRef>
              <c:f>Sheet1!$E$1</c:f>
              <c:strCache>
                <c:ptCount val="1"/>
                <c:pt idx="0">
                  <c:v>Non, pas du tout</c:v>
                </c:pt>
              </c:strCache>
            </c:strRef>
          </c:tx>
          <c:spPr>
            <a:solidFill>
              <a:schemeClr val="accent4">
                <a:lumMod val="75000"/>
              </a:schemeClr>
            </a:solidFill>
            <a:ln w="28575">
              <a:noFill/>
            </a:ln>
            <a:effectLst/>
          </c:spPr>
          <c:invertIfNegative val="0"/>
          <c:dLbls>
            <c:numFmt formatCode="###0%;###0%" sourceLinked="0"/>
            <c:spPr>
              <a:noFill/>
              <a:ln>
                <a:noFill/>
              </a:ln>
              <a:effectLst/>
            </c:spPr>
            <c:txPr>
              <a:bodyPr wrap="square" lIns="38100" tIns="19050" rIns="38100" bIns="19050" anchor="ctr">
                <a:spAutoFit/>
              </a:bodyPr>
              <a:lstStyle/>
              <a:p>
                <a:pPr>
                  <a:defRPr>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Martinique</c:v>
                </c:pt>
                <c:pt idx="1">
                  <c:v>Guadeloupe</c:v>
                </c:pt>
                <c:pt idx="2">
                  <c:v>Antilles</c:v>
                </c:pt>
                <c:pt idx="3">
                  <c:v>Métropole</c:v>
                </c:pt>
              </c:strCache>
            </c:strRef>
          </c:cat>
          <c:val>
            <c:numRef>
              <c:f>Sheet1!$E$2:$E$5</c:f>
              <c:numCache>
                <c:formatCode>###0%;###0%</c:formatCode>
                <c:ptCount val="4"/>
                <c:pt idx="0">
                  <c:v>-0.30555711414239473</c:v>
                </c:pt>
                <c:pt idx="1">
                  <c:v>-0.22489835265881195</c:v>
                </c:pt>
                <c:pt idx="2">
                  <c:v>-0.26473591168423999</c:v>
                </c:pt>
                <c:pt idx="3">
                  <c:v>-0.15</c:v>
                </c:pt>
              </c:numCache>
            </c:numRef>
          </c:val>
          <c:extLst>
            <c:ext xmlns:c16="http://schemas.microsoft.com/office/drawing/2014/chart" uri="{C3380CC4-5D6E-409C-BE32-E72D297353CC}">
              <c16:uniqueId val="{00000003-5CE0-45B1-A802-7CF3E50777E7}"/>
            </c:ext>
          </c:extLst>
        </c:ser>
        <c:dLbls>
          <c:showLegendKey val="0"/>
          <c:showVal val="0"/>
          <c:showCatName val="0"/>
          <c:showSerName val="0"/>
          <c:showPercent val="0"/>
          <c:showBubbleSize val="0"/>
        </c:dLbls>
        <c:gapWidth val="50"/>
        <c:overlap val="100"/>
        <c:axId val="1789033776"/>
        <c:axId val="1789764640"/>
      </c:barChart>
      <c:barChart>
        <c:barDir val="bar"/>
        <c:grouping val="clustered"/>
        <c:varyColors val="0"/>
        <c:ser>
          <c:idx val="4"/>
          <c:order val="5"/>
          <c:tx>
            <c:strRef>
              <c:f>Sheet1!$G$1</c:f>
              <c:strCache>
                <c:ptCount val="1"/>
                <c:pt idx="0">
                  <c:v>ST oui</c:v>
                </c:pt>
              </c:strCache>
            </c:strRef>
          </c:tx>
          <c:spPr>
            <a:noFill/>
            <a:ln>
              <a:noFill/>
            </a:ln>
            <a:effectLst/>
          </c:spPr>
          <c:invertIfNegative val="0"/>
          <c:dLbls>
            <c:spPr>
              <a:noFill/>
              <a:ln>
                <a:noFill/>
              </a:ln>
              <a:effectLst/>
            </c:spPr>
            <c:txPr>
              <a:bodyPr wrap="square" lIns="38100" tIns="19050" rIns="38100" bIns="19050" anchor="ctr" anchorCtr="0">
                <a:noAutofit/>
              </a:bodyPr>
              <a:lstStyle/>
              <a:p>
                <a:pPr algn="ctr">
                  <a:defRPr lang="en-US" sz="14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Martinique</c:v>
                </c:pt>
                <c:pt idx="1">
                  <c:v>Guadeloupe</c:v>
                </c:pt>
                <c:pt idx="2">
                  <c:v>Antilles</c:v>
                </c:pt>
                <c:pt idx="3">
                  <c:v>Métropole</c:v>
                </c:pt>
              </c:strCache>
            </c:strRef>
          </c:cat>
          <c:val>
            <c:numRef>
              <c:f>Sheet1!$G$2:$G$5</c:f>
              <c:numCache>
                <c:formatCode>0%;0%</c:formatCode>
                <c:ptCount val="4"/>
                <c:pt idx="0">
                  <c:v>0.25286623627599747</c:v>
                </c:pt>
                <c:pt idx="1">
                  <c:v>0.30927458152718967</c:v>
                </c:pt>
                <c:pt idx="2">
                  <c:v>0.28141436222629618</c:v>
                </c:pt>
                <c:pt idx="3">
                  <c:v>0.37</c:v>
                </c:pt>
              </c:numCache>
            </c:numRef>
          </c:val>
          <c:extLst>
            <c:ext xmlns:c16="http://schemas.microsoft.com/office/drawing/2014/chart" uri="{C3380CC4-5D6E-409C-BE32-E72D297353CC}">
              <c16:uniqueId val="{00000005-5CE0-45B1-A802-7CF3E50777E7}"/>
            </c:ext>
          </c:extLst>
        </c:ser>
        <c:ser>
          <c:idx val="5"/>
          <c:order val="6"/>
          <c:tx>
            <c:strRef>
              <c:f>Sheet1!$H$1</c:f>
              <c:strCache>
                <c:ptCount val="1"/>
                <c:pt idx="0">
                  <c:v>Négatif</c:v>
                </c:pt>
              </c:strCache>
            </c:strRef>
          </c:tx>
          <c:spPr>
            <a:noFill/>
          </c:spPr>
          <c:invertIfNegative val="0"/>
          <c:dLbls>
            <c:dLbl>
              <c:idx val="0"/>
              <c:tx>
                <c:rich>
                  <a:bodyPr/>
                  <a:lstStyle/>
                  <a:p>
                    <a:fld id="{9A6FF501-F1B8-48E4-B4CB-C3E399AAFCCE}"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5CE0-45B1-A802-7CF3E50777E7}"/>
                </c:ext>
              </c:extLst>
            </c:dLbl>
            <c:dLbl>
              <c:idx val="1"/>
              <c:tx>
                <c:rich>
                  <a:bodyPr/>
                  <a:lstStyle/>
                  <a:p>
                    <a:fld id="{C8A7F666-EEB1-400A-ACD2-DB64C09A1D0B}"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CE0-45B1-A802-7CF3E50777E7}"/>
                </c:ext>
              </c:extLst>
            </c:dLbl>
            <c:dLbl>
              <c:idx val="2"/>
              <c:tx>
                <c:rich>
                  <a:bodyPr/>
                  <a:lstStyle/>
                  <a:p>
                    <a:fld id="{E332BBEF-D35E-4477-839C-5340F5A3CEAA}"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5CE0-45B1-A802-7CF3E50777E7}"/>
                </c:ext>
              </c:extLst>
            </c:dLbl>
            <c:dLbl>
              <c:idx val="3"/>
              <c:tx>
                <c:rich>
                  <a:bodyPr/>
                  <a:lstStyle/>
                  <a:p>
                    <a:fld id="{A82E5C5C-126F-4DAC-98BD-D9A3D1CEF1E7}"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5CE0-45B1-A802-7CF3E50777E7}"/>
                </c:ext>
              </c:extLst>
            </c:dLbl>
            <c:spPr>
              <a:noFill/>
              <a:ln>
                <a:noFill/>
              </a:ln>
              <a:effectLst/>
            </c:spPr>
            <c:txPr>
              <a:bodyPr wrap="square" lIns="38100" tIns="19050" rIns="38100" bIns="19050" anchor="ctr" anchorCtr="0">
                <a:spAutoFit/>
              </a:bodyPr>
              <a:lstStyle/>
              <a:p>
                <a:pPr algn="ctr">
                  <a:defRPr lang="en-US" sz="1400" b="1" i="0" u="none" strike="noStrike" kern="1200" baseline="0">
                    <a:solidFill>
                      <a:srgbClr val="A5422C"/>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Sheet1!$A$2:$A$5</c:f>
              <c:strCache>
                <c:ptCount val="4"/>
                <c:pt idx="0">
                  <c:v>Martinique</c:v>
                </c:pt>
                <c:pt idx="1">
                  <c:v>Guadeloupe</c:v>
                </c:pt>
                <c:pt idx="2">
                  <c:v>Antilles</c:v>
                </c:pt>
                <c:pt idx="3">
                  <c:v>Métropole</c:v>
                </c:pt>
              </c:strCache>
            </c:strRef>
          </c:cat>
          <c:val>
            <c:numRef>
              <c:f>Sheet1!$H$2:$H$5</c:f>
              <c:numCache>
                <c:formatCode>###0%;###0%</c:formatCode>
                <c:ptCount val="4"/>
                <c:pt idx="0">
                  <c:v>-0.74713376372400087</c:v>
                </c:pt>
                <c:pt idx="1">
                  <c:v>-0.6907254184728101</c:v>
                </c:pt>
                <c:pt idx="2">
                  <c:v>-0.71858563777370299</c:v>
                </c:pt>
                <c:pt idx="3">
                  <c:v>-0.62</c:v>
                </c:pt>
              </c:numCache>
            </c:numRef>
          </c:val>
          <c:extLst>
            <c:ext xmlns:c15="http://schemas.microsoft.com/office/drawing/2012/chart" uri="{02D57815-91ED-43cb-92C2-25804820EDAC}">
              <c15:datalabelsRange>
                <c15:f>Sheet1!$J$2:$J$5</c15:f>
                <c15:dlblRangeCache>
                  <c:ptCount val="4"/>
                  <c:pt idx="0">
                    <c:v>69%</c:v>
                  </c:pt>
                  <c:pt idx="1">
                    <c:v>62%</c:v>
                  </c:pt>
                  <c:pt idx="2">
                    <c:v>66%</c:v>
                  </c:pt>
                  <c:pt idx="3">
                    <c:v>50%</c:v>
                  </c:pt>
                </c15:dlblRangeCache>
              </c15:datalabelsRange>
            </c:ext>
            <c:ext xmlns:c16="http://schemas.microsoft.com/office/drawing/2014/chart" uri="{C3380CC4-5D6E-409C-BE32-E72D297353CC}">
              <c16:uniqueId val="{0000000A-5CE0-45B1-A802-7CF3E50777E7}"/>
            </c:ext>
          </c:extLst>
        </c:ser>
        <c:dLbls>
          <c:showLegendKey val="0"/>
          <c:showVal val="0"/>
          <c:showCatName val="0"/>
          <c:showSerName val="0"/>
          <c:showPercent val="0"/>
          <c:showBubbleSize val="0"/>
        </c:dLbls>
        <c:gapWidth val="450"/>
        <c:overlap val="100"/>
        <c:axId val="248215567"/>
        <c:axId val="248229007"/>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0.60000000000000009"/>
          <c:min val="-1"/>
        </c:scaling>
        <c:delete val="1"/>
        <c:axPos val="b"/>
        <c:numFmt formatCode="###0%" sourceLinked="1"/>
        <c:majorTickMark val="out"/>
        <c:minorTickMark val="none"/>
        <c:tickLblPos val="nextTo"/>
        <c:crossAx val="1789033776"/>
        <c:crosses val="autoZero"/>
        <c:crossBetween val="between"/>
      </c:valAx>
      <c:valAx>
        <c:axId val="248229007"/>
        <c:scaling>
          <c:orientation val="minMax"/>
        </c:scaling>
        <c:delete val="1"/>
        <c:axPos val="t"/>
        <c:numFmt formatCode="0%;0%" sourceLinked="1"/>
        <c:majorTickMark val="out"/>
        <c:minorTickMark val="none"/>
        <c:tickLblPos val="nextTo"/>
        <c:crossAx val="248215567"/>
        <c:crosses val="max"/>
        <c:crossBetween val="between"/>
      </c:valAx>
      <c:catAx>
        <c:axId val="248215567"/>
        <c:scaling>
          <c:orientation val="minMax"/>
        </c:scaling>
        <c:delete val="1"/>
        <c:axPos val="l"/>
        <c:numFmt formatCode="General" sourceLinked="1"/>
        <c:majorTickMark val="out"/>
        <c:minorTickMark val="none"/>
        <c:tickLblPos val="nextTo"/>
        <c:crossAx val="24822900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25615454772570084"/>
          <c:w val="0.95337301355520254"/>
          <c:h val="0.55057702079449"/>
        </c:manualLayout>
      </c:layout>
      <c:barChart>
        <c:barDir val="col"/>
        <c:grouping val="stacked"/>
        <c:varyColors val="0"/>
        <c:ser>
          <c:idx val="0"/>
          <c:order val="0"/>
          <c:tx>
            <c:strRef>
              <c:f>Feuil1!$A$2</c:f>
              <c:strCache>
                <c:ptCount val="1"/>
                <c:pt idx="0">
                  <c:v>Oui, tout à fait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4.9941052888953077E-2</c:v>
                </c:pt>
                <c:pt idx="1">
                  <c:v>6.4128886277749236E-2</c:v>
                </c:pt>
                <c:pt idx="2">
                  <c:v>5.1661271858037747E-2</c:v>
                </c:pt>
                <c:pt idx="3">
                  <c:v>0.10113403275770523</c:v>
                </c:pt>
              </c:numCache>
            </c:numRef>
          </c:val>
          <c:extLst>
            <c:ext xmlns:c16="http://schemas.microsoft.com/office/drawing/2014/chart" uri="{C3380CC4-5D6E-409C-BE32-E72D297353CC}">
              <c16:uniqueId val="{00000000-1354-4BB3-A91D-42B8FEB6EA31}"/>
            </c:ext>
          </c:extLst>
        </c:ser>
        <c:ser>
          <c:idx val="1"/>
          <c:order val="1"/>
          <c:tx>
            <c:strRef>
              <c:f>Feuil1!$A$3</c:f>
              <c:strCache>
                <c:ptCount val="1"/>
                <c:pt idx="0">
                  <c:v>Oui, plutôt</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0.17228454905073293</c:v>
                </c:pt>
                <c:pt idx="1">
                  <c:v>0.12231511944373598</c:v>
                </c:pt>
                <c:pt idx="2">
                  <c:v>0.30354352674449697</c:v>
                </c:pt>
                <c:pt idx="3">
                  <c:v>0.2666667250321626</c:v>
                </c:pt>
              </c:numCache>
            </c:numRef>
          </c:val>
          <c:extLst>
            <c:ext xmlns:c16="http://schemas.microsoft.com/office/drawing/2014/chart" uri="{C3380CC4-5D6E-409C-BE32-E72D297353CC}">
              <c16:uniqueId val="{00000001-1354-4BB3-A91D-42B8FEB6EA31}"/>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2"/>
          <c:order val="2"/>
          <c:tx>
            <c:strRef>
              <c:f>Feuil1!$A$4</c:f>
              <c:strCache>
                <c:ptCount val="1"/>
                <c:pt idx="0">
                  <c:v>TOTAL</c:v>
                </c:pt>
              </c:strCache>
            </c:strRef>
          </c:tx>
          <c:spPr>
            <a:no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1354-4BB3-A91D-42B8FEB6EA31}"/>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1354-4BB3-A91D-42B8FEB6EA31}"/>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1354-4BB3-A91D-42B8FEB6EA31}"/>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1354-4BB3-A91D-42B8FEB6EA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0.22222560193968599</c:v>
                </c:pt>
                <c:pt idx="1">
                  <c:v>0.18644400572148523</c:v>
                </c:pt>
                <c:pt idx="2">
                  <c:v>0.35520479860253473</c:v>
                </c:pt>
                <c:pt idx="3">
                  <c:v>0.36780075778986782</c:v>
                </c:pt>
              </c:numCache>
            </c:numRef>
          </c:val>
          <c:extLst>
            <c:ext xmlns:c16="http://schemas.microsoft.com/office/drawing/2014/chart" uri="{C3380CC4-5D6E-409C-BE32-E72D297353CC}">
              <c16:uniqueId val="{00000006-1354-4BB3-A91D-42B8FEB6EA31}"/>
            </c:ext>
          </c:extLst>
        </c:ser>
        <c:dLbls>
          <c:showLegendKey val="0"/>
          <c:showVal val="0"/>
          <c:showCatName val="0"/>
          <c:showSerName val="0"/>
          <c:showPercent val="0"/>
          <c:showBubbleSize val="0"/>
        </c:dLbls>
        <c:gapWidth val="259"/>
        <c:axId val="1430050527"/>
        <c:axId val="1406984735"/>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max val="0.60000000000000009"/>
        </c:scaling>
        <c:delete val="1"/>
        <c:axPos val="l"/>
        <c:numFmt formatCode="###0%" sourceLinked="1"/>
        <c:majorTickMark val="out"/>
        <c:minorTickMark val="none"/>
        <c:tickLblPos val="nextTo"/>
        <c:crossAx val="1520923199"/>
        <c:crosses val="autoZero"/>
        <c:crossBetween val="between"/>
      </c:valAx>
      <c:valAx>
        <c:axId val="1406984735"/>
        <c:scaling>
          <c:orientation val="minMax"/>
        </c:scaling>
        <c:delete val="1"/>
        <c:axPos val="r"/>
        <c:numFmt formatCode="###0%" sourceLinked="1"/>
        <c:majorTickMark val="out"/>
        <c:minorTickMark val="none"/>
        <c:tickLblPos val="nextTo"/>
        <c:crossAx val="1430050527"/>
        <c:crosses val="max"/>
        <c:crossBetween val="between"/>
      </c:valAx>
      <c:catAx>
        <c:axId val="1430050527"/>
        <c:scaling>
          <c:orientation val="minMax"/>
        </c:scaling>
        <c:delete val="1"/>
        <c:axPos val="b"/>
        <c:numFmt formatCode="General" sourceLinked="1"/>
        <c:majorTickMark val="out"/>
        <c:minorTickMark val="none"/>
        <c:tickLblPos val="nextTo"/>
        <c:crossAx val="14069847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25615454772570084"/>
          <c:w val="0.95337301355520254"/>
          <c:h val="0.55057702079449"/>
        </c:manualLayout>
      </c:layout>
      <c:barChart>
        <c:barDir val="col"/>
        <c:grouping val="stacked"/>
        <c:varyColors val="0"/>
        <c:ser>
          <c:idx val="0"/>
          <c:order val="0"/>
          <c:tx>
            <c:strRef>
              <c:f>Feuil1!$A$2</c:f>
              <c:strCache>
                <c:ptCount val="1"/>
                <c:pt idx="0">
                  <c:v>Oui, tout à fait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7.4736018263765386E-2</c:v>
                </c:pt>
                <c:pt idx="1">
                  <c:v>6.0762884498183789E-2</c:v>
                </c:pt>
                <c:pt idx="2">
                  <c:v>0.11594017694222777</c:v>
                </c:pt>
                <c:pt idx="3">
                  <c:v>5.4259912917288405E-2</c:v>
                </c:pt>
              </c:numCache>
            </c:numRef>
          </c:val>
          <c:extLst>
            <c:ext xmlns:c16="http://schemas.microsoft.com/office/drawing/2014/chart" uri="{C3380CC4-5D6E-409C-BE32-E72D297353CC}">
              <c16:uniqueId val="{00000000-0BCB-45B3-A507-5D78D4F88CE6}"/>
            </c:ext>
          </c:extLst>
        </c:ser>
        <c:ser>
          <c:idx val="1"/>
          <c:order val="1"/>
          <c:tx>
            <c:strRef>
              <c:f>Feuil1!$A$3</c:f>
              <c:strCache>
                <c:ptCount val="1"/>
                <c:pt idx="0">
                  <c:v>Oui, plutôt</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0.2444503491480764</c:v>
                </c:pt>
                <c:pt idx="1">
                  <c:v>0.31892553547936708</c:v>
                </c:pt>
                <c:pt idx="2">
                  <c:v>0.36077807553921404</c:v>
                </c:pt>
                <c:pt idx="3">
                  <c:v>0.36144778879099554</c:v>
                </c:pt>
              </c:numCache>
            </c:numRef>
          </c:val>
          <c:extLst>
            <c:ext xmlns:c16="http://schemas.microsoft.com/office/drawing/2014/chart" uri="{C3380CC4-5D6E-409C-BE32-E72D297353CC}">
              <c16:uniqueId val="{00000001-0BCB-45B3-A507-5D78D4F88CE6}"/>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2"/>
          <c:order val="2"/>
          <c:tx>
            <c:strRef>
              <c:f>Feuil1!$A$4</c:f>
              <c:strCache>
                <c:ptCount val="1"/>
                <c:pt idx="0">
                  <c:v>TOTAL</c:v>
                </c:pt>
              </c:strCache>
            </c:strRef>
          </c:tx>
          <c:spPr>
            <a:no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0BCB-45B3-A507-5D78D4F88CE6}"/>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0BCB-45B3-A507-5D78D4F88CE6}"/>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0BCB-45B3-A507-5D78D4F88CE6}"/>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0BCB-45B3-A507-5D78D4F88CE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0.31918636741184181</c:v>
                </c:pt>
                <c:pt idx="1">
                  <c:v>0.37968841997755087</c:v>
                </c:pt>
                <c:pt idx="2">
                  <c:v>0.47671825248144184</c:v>
                </c:pt>
                <c:pt idx="3">
                  <c:v>0.41570770170828397</c:v>
                </c:pt>
              </c:numCache>
            </c:numRef>
          </c:val>
          <c:extLst>
            <c:ext xmlns:c16="http://schemas.microsoft.com/office/drawing/2014/chart" uri="{C3380CC4-5D6E-409C-BE32-E72D297353CC}">
              <c16:uniqueId val="{00000006-0BCB-45B3-A507-5D78D4F88CE6}"/>
            </c:ext>
          </c:extLst>
        </c:ser>
        <c:dLbls>
          <c:showLegendKey val="0"/>
          <c:showVal val="0"/>
          <c:showCatName val="0"/>
          <c:showSerName val="0"/>
          <c:showPercent val="0"/>
          <c:showBubbleSize val="0"/>
        </c:dLbls>
        <c:gapWidth val="259"/>
        <c:axId val="1430050527"/>
        <c:axId val="1406984735"/>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scaling>
        <c:delete val="1"/>
        <c:axPos val="l"/>
        <c:numFmt formatCode="###0%" sourceLinked="1"/>
        <c:majorTickMark val="out"/>
        <c:minorTickMark val="none"/>
        <c:tickLblPos val="nextTo"/>
        <c:crossAx val="1520923199"/>
        <c:crosses val="autoZero"/>
        <c:crossBetween val="between"/>
      </c:valAx>
      <c:valAx>
        <c:axId val="1406984735"/>
        <c:scaling>
          <c:orientation val="minMax"/>
        </c:scaling>
        <c:delete val="1"/>
        <c:axPos val="r"/>
        <c:numFmt formatCode="###0%" sourceLinked="1"/>
        <c:majorTickMark val="out"/>
        <c:minorTickMark val="none"/>
        <c:tickLblPos val="nextTo"/>
        <c:crossAx val="1430050527"/>
        <c:crosses val="max"/>
        <c:crossBetween val="between"/>
      </c:valAx>
      <c:catAx>
        <c:axId val="1430050527"/>
        <c:scaling>
          <c:orientation val="minMax"/>
        </c:scaling>
        <c:delete val="1"/>
        <c:axPos val="b"/>
        <c:numFmt formatCode="General" sourceLinked="1"/>
        <c:majorTickMark val="out"/>
        <c:minorTickMark val="none"/>
        <c:tickLblPos val="nextTo"/>
        <c:crossAx val="14069847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25615454772570084"/>
          <c:w val="0.95337301355520254"/>
          <c:h val="0.55057702079449"/>
        </c:manualLayout>
      </c:layout>
      <c:barChart>
        <c:barDir val="col"/>
        <c:grouping val="stacked"/>
        <c:varyColors val="0"/>
        <c:ser>
          <c:idx val="0"/>
          <c:order val="0"/>
          <c:tx>
            <c:strRef>
              <c:f>Feuil1!$A$2</c:f>
              <c:strCache>
                <c:ptCount val="1"/>
                <c:pt idx="0">
                  <c:v>Oui, tout à fait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6.8241061205917566E-2</c:v>
                </c:pt>
                <c:pt idx="1">
                  <c:v>5.0239201709672707E-2</c:v>
                </c:pt>
                <c:pt idx="2">
                  <c:v>9.3972367496274162E-2</c:v>
                </c:pt>
                <c:pt idx="3">
                  <c:v>0.11679399085604189</c:v>
                </c:pt>
              </c:numCache>
            </c:numRef>
          </c:val>
          <c:extLst>
            <c:ext xmlns:c16="http://schemas.microsoft.com/office/drawing/2014/chart" uri="{C3380CC4-5D6E-409C-BE32-E72D297353CC}">
              <c16:uniqueId val="{00000000-7EC1-4654-8F9A-AECC89F0A078}"/>
            </c:ext>
          </c:extLst>
        </c:ser>
        <c:ser>
          <c:idx val="1"/>
          <c:order val="1"/>
          <c:tx>
            <c:strRef>
              <c:f>Feuil1!$A$3</c:f>
              <c:strCache>
                <c:ptCount val="1"/>
                <c:pt idx="0">
                  <c:v>Oui, plutôt</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0.22557402036907243</c:v>
                </c:pt>
                <c:pt idx="1">
                  <c:v>0.24807097957380986</c:v>
                </c:pt>
                <c:pt idx="2">
                  <c:v>0.33292254415783357</c:v>
                </c:pt>
                <c:pt idx="3">
                  <c:v>0.30008250541212711</c:v>
                </c:pt>
              </c:numCache>
            </c:numRef>
          </c:val>
          <c:extLst>
            <c:ext xmlns:c16="http://schemas.microsoft.com/office/drawing/2014/chart" uri="{C3380CC4-5D6E-409C-BE32-E72D297353CC}">
              <c16:uniqueId val="{00000001-7EC1-4654-8F9A-AECC89F0A078}"/>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2"/>
          <c:order val="2"/>
          <c:tx>
            <c:strRef>
              <c:f>Feuil1!$A$4</c:f>
              <c:strCache>
                <c:ptCount val="1"/>
                <c:pt idx="0">
                  <c:v>TOTAL</c:v>
                </c:pt>
              </c:strCache>
            </c:strRef>
          </c:tx>
          <c:spPr>
            <a:no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7EC1-4654-8F9A-AECC89F0A078}"/>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7EC1-4654-8F9A-AECC89F0A078}"/>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7EC1-4654-8F9A-AECC89F0A078}"/>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7EC1-4654-8F9A-AECC89F0A07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0.29381508157498998</c:v>
                </c:pt>
                <c:pt idx="1">
                  <c:v>0.29831018128348258</c:v>
                </c:pt>
                <c:pt idx="2">
                  <c:v>0.42689491165410776</c:v>
                </c:pt>
                <c:pt idx="3">
                  <c:v>0.41687649626816903</c:v>
                </c:pt>
              </c:numCache>
            </c:numRef>
          </c:val>
          <c:extLst>
            <c:ext xmlns:c16="http://schemas.microsoft.com/office/drawing/2014/chart" uri="{C3380CC4-5D6E-409C-BE32-E72D297353CC}">
              <c16:uniqueId val="{00000006-7EC1-4654-8F9A-AECC89F0A078}"/>
            </c:ext>
          </c:extLst>
        </c:ser>
        <c:dLbls>
          <c:showLegendKey val="0"/>
          <c:showVal val="0"/>
          <c:showCatName val="0"/>
          <c:showSerName val="0"/>
          <c:showPercent val="0"/>
          <c:showBubbleSize val="0"/>
        </c:dLbls>
        <c:gapWidth val="259"/>
        <c:axId val="1430050527"/>
        <c:axId val="1406984735"/>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max val="0.60000000000000009"/>
        </c:scaling>
        <c:delete val="1"/>
        <c:axPos val="l"/>
        <c:numFmt formatCode="###0%" sourceLinked="1"/>
        <c:majorTickMark val="out"/>
        <c:minorTickMark val="none"/>
        <c:tickLblPos val="nextTo"/>
        <c:crossAx val="1520923199"/>
        <c:crosses val="autoZero"/>
        <c:crossBetween val="between"/>
      </c:valAx>
      <c:valAx>
        <c:axId val="1406984735"/>
        <c:scaling>
          <c:orientation val="minMax"/>
        </c:scaling>
        <c:delete val="1"/>
        <c:axPos val="r"/>
        <c:numFmt formatCode="###0%" sourceLinked="1"/>
        <c:majorTickMark val="out"/>
        <c:minorTickMark val="none"/>
        <c:tickLblPos val="nextTo"/>
        <c:crossAx val="1430050527"/>
        <c:crosses val="max"/>
        <c:crossBetween val="between"/>
      </c:valAx>
      <c:catAx>
        <c:axId val="1430050527"/>
        <c:scaling>
          <c:orientation val="minMax"/>
        </c:scaling>
        <c:delete val="1"/>
        <c:axPos val="b"/>
        <c:numFmt formatCode="General" sourceLinked="1"/>
        <c:majorTickMark val="out"/>
        <c:minorTickMark val="none"/>
        <c:tickLblPos val="nextTo"/>
        <c:crossAx val="14069847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25615454772570084"/>
          <c:w val="0.95337301355520254"/>
          <c:h val="0.55057702079449"/>
        </c:manualLayout>
      </c:layout>
      <c:barChart>
        <c:barDir val="col"/>
        <c:grouping val="stacked"/>
        <c:varyColors val="0"/>
        <c:ser>
          <c:idx val="0"/>
          <c:order val="0"/>
          <c:tx>
            <c:strRef>
              <c:f>Feuil1!$A$2</c:f>
              <c:strCache>
                <c:ptCount val="1"/>
                <c:pt idx="0">
                  <c:v>Oui, tout à fait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7.2401883347713455E-2</c:v>
                </c:pt>
                <c:pt idx="1">
                  <c:v>5.4780857633469723E-2</c:v>
                </c:pt>
                <c:pt idx="2">
                  <c:v>6.6884801368732746E-2</c:v>
                </c:pt>
                <c:pt idx="3">
                  <c:v>7.3273200542819716E-2</c:v>
                </c:pt>
              </c:numCache>
            </c:numRef>
          </c:val>
          <c:extLst>
            <c:ext xmlns:c16="http://schemas.microsoft.com/office/drawing/2014/chart" uri="{C3380CC4-5D6E-409C-BE32-E72D297353CC}">
              <c16:uniqueId val="{00000000-59D7-43ED-AB5B-2CFA4029769E}"/>
            </c:ext>
          </c:extLst>
        </c:ser>
        <c:ser>
          <c:idx val="1"/>
          <c:order val="1"/>
          <c:tx>
            <c:strRef>
              <c:f>Feuil1!$A$3</c:f>
              <c:strCache>
                <c:ptCount val="1"/>
                <c:pt idx="0">
                  <c:v>Oui, plutôt</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0.23566830558131019</c:v>
                </c:pt>
                <c:pt idx="1">
                  <c:v>0.33045334402538662</c:v>
                </c:pt>
                <c:pt idx="2">
                  <c:v>0.31132512178070032</c:v>
                </c:pt>
                <c:pt idx="3">
                  <c:v>0.31277658866369662</c:v>
                </c:pt>
              </c:numCache>
            </c:numRef>
          </c:val>
          <c:extLst>
            <c:ext xmlns:c16="http://schemas.microsoft.com/office/drawing/2014/chart" uri="{C3380CC4-5D6E-409C-BE32-E72D297353CC}">
              <c16:uniqueId val="{00000001-59D7-43ED-AB5B-2CFA4029769E}"/>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2"/>
          <c:order val="2"/>
          <c:tx>
            <c:strRef>
              <c:f>Feuil1!$A$4</c:f>
              <c:strCache>
                <c:ptCount val="1"/>
                <c:pt idx="0">
                  <c:v>TOTAL</c:v>
                </c:pt>
              </c:strCache>
            </c:strRef>
          </c:tx>
          <c:spPr>
            <a:no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59D7-43ED-AB5B-2CFA4029769E}"/>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59D7-43ED-AB5B-2CFA4029769E}"/>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59D7-43ED-AB5B-2CFA4029769E}"/>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59D7-43ED-AB5B-2CFA402976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0.30807018892902366</c:v>
                </c:pt>
                <c:pt idx="1">
                  <c:v>0.38523420165885636</c:v>
                </c:pt>
                <c:pt idx="2">
                  <c:v>0.37820992314943308</c:v>
                </c:pt>
                <c:pt idx="3">
                  <c:v>0.38604978920651634</c:v>
                </c:pt>
              </c:numCache>
            </c:numRef>
          </c:val>
          <c:extLst>
            <c:ext xmlns:c16="http://schemas.microsoft.com/office/drawing/2014/chart" uri="{C3380CC4-5D6E-409C-BE32-E72D297353CC}">
              <c16:uniqueId val="{00000006-59D7-43ED-AB5B-2CFA4029769E}"/>
            </c:ext>
          </c:extLst>
        </c:ser>
        <c:dLbls>
          <c:showLegendKey val="0"/>
          <c:showVal val="0"/>
          <c:showCatName val="0"/>
          <c:showSerName val="0"/>
          <c:showPercent val="0"/>
          <c:showBubbleSize val="0"/>
        </c:dLbls>
        <c:gapWidth val="259"/>
        <c:axId val="1430050527"/>
        <c:axId val="1406984735"/>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max val="0.60000000000000009"/>
        </c:scaling>
        <c:delete val="1"/>
        <c:axPos val="l"/>
        <c:numFmt formatCode="###0%" sourceLinked="1"/>
        <c:majorTickMark val="out"/>
        <c:minorTickMark val="none"/>
        <c:tickLblPos val="nextTo"/>
        <c:crossAx val="1520923199"/>
        <c:crosses val="autoZero"/>
        <c:crossBetween val="between"/>
      </c:valAx>
      <c:valAx>
        <c:axId val="1406984735"/>
        <c:scaling>
          <c:orientation val="minMax"/>
        </c:scaling>
        <c:delete val="1"/>
        <c:axPos val="r"/>
        <c:numFmt formatCode="###0%" sourceLinked="1"/>
        <c:majorTickMark val="out"/>
        <c:minorTickMark val="none"/>
        <c:tickLblPos val="nextTo"/>
        <c:crossAx val="1430050527"/>
        <c:crosses val="max"/>
        <c:crossBetween val="between"/>
      </c:valAx>
      <c:catAx>
        <c:axId val="1430050527"/>
        <c:scaling>
          <c:orientation val="minMax"/>
        </c:scaling>
        <c:delete val="1"/>
        <c:axPos val="b"/>
        <c:numFmt formatCode="General" sourceLinked="1"/>
        <c:majorTickMark val="out"/>
        <c:minorTickMark val="none"/>
        <c:tickLblPos val="nextTo"/>
        <c:crossAx val="14069847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971577645045"/>
          <c:y val="0"/>
          <c:w val="0.87116888614418031"/>
          <c:h val="0.99897728511223927"/>
        </c:manualLayout>
      </c:layout>
      <c:barChart>
        <c:barDir val="bar"/>
        <c:grouping val="stacked"/>
        <c:varyColors val="0"/>
        <c:ser>
          <c:idx val="0"/>
          <c:order val="0"/>
          <c:tx>
            <c:strRef>
              <c:f>Sheet1!$B$1</c:f>
              <c:strCache>
                <c:ptCount val="1"/>
                <c:pt idx="0">
                  <c:v>Oui</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100" b="1"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Sheet1!$B$2:$B$5</c:f>
              <c:numCache>
                <c:formatCode>###0%</c:formatCode>
                <c:ptCount val="4"/>
                <c:pt idx="0">
                  <c:v>0.91204384589334875</c:v>
                </c:pt>
                <c:pt idx="1">
                  <c:v>0.92922864283409223</c:v>
                </c:pt>
                <c:pt idx="2">
                  <c:v>0.92074102971091976</c:v>
                </c:pt>
                <c:pt idx="3" formatCode="0%">
                  <c:v>0.95</c:v>
                </c:pt>
              </c:numCache>
            </c:numRef>
          </c:val>
          <c:extLst>
            <c:ext xmlns:c16="http://schemas.microsoft.com/office/drawing/2014/chart" uri="{C3380CC4-5D6E-409C-BE32-E72D297353CC}">
              <c16:uniqueId val="{00000001-0F83-472A-AE7D-B7F8B2CE716F}"/>
            </c:ext>
          </c:extLst>
        </c:ser>
        <c:ser>
          <c:idx val="6"/>
          <c:order val="1"/>
          <c:tx>
            <c:strRef>
              <c:f>Sheet1!$C$1</c:f>
              <c:strCache>
                <c:ptCount val="1"/>
                <c:pt idx="0">
                  <c:v>Non</c:v>
                </c:pt>
              </c:strCache>
            </c:strRef>
          </c:tx>
          <c:spPr>
            <a:solidFill>
              <a:srgbClr val="CE6149"/>
            </a:solidFill>
            <a:ln w="28575">
              <a:noFill/>
            </a:ln>
            <a:effectLst/>
          </c:spPr>
          <c:invertIfNegative val="0"/>
          <c:dLbls>
            <c:dLbl>
              <c:idx val="0"/>
              <c:layout>
                <c:manualLayout>
                  <c:x val="-5.0842477784918044E-2"/>
                  <c:y val="1.6819930414087121E-16"/>
                </c:manualLayout>
              </c:layout>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rgbClr val="CE6149"/>
                      </a:solidFill>
                      <a:latin typeface="+mj-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9F-4D47-9ACC-5D3775939E59}"/>
                </c:ext>
              </c:extLst>
            </c:dLbl>
            <c:dLbl>
              <c:idx val="1"/>
              <c:layout>
                <c:manualLayout>
                  <c:x val="-5.7474105322081269E-2"/>
                  <c:y val="-4.5873067416433294E-3"/>
                </c:manualLayout>
              </c:layout>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rgbClr val="CE6149"/>
                      </a:solidFill>
                      <a:latin typeface="+mj-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C9F-4D47-9ACC-5D3775939E59}"/>
                </c:ext>
              </c:extLst>
            </c:dLbl>
            <c:dLbl>
              <c:idx val="2"/>
              <c:layout>
                <c:manualLayout>
                  <c:x val="-4.4210850247754903E-2"/>
                  <c:y val="8.4099652070435607E-17"/>
                </c:manualLayout>
              </c:layout>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rgbClr val="CE6149"/>
                      </a:solidFill>
                      <a:latin typeface="+mj-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C9F-4D47-9ACC-5D3775939E59}"/>
                </c:ext>
              </c:extLst>
            </c:dLbl>
            <c:dLbl>
              <c:idx val="3"/>
              <c:layout>
                <c:manualLayout>
                  <c:x val="-4.421085024775482E-2"/>
                  <c:y val="0"/>
                </c:manualLayout>
              </c:layout>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rgbClr val="CE6149"/>
                      </a:solidFill>
                      <a:latin typeface="+mj-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C9F-4D47-9ACC-5D3775939E59}"/>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j-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Martinique</c:v>
                </c:pt>
                <c:pt idx="1">
                  <c:v>Guadeloupe</c:v>
                </c:pt>
                <c:pt idx="2">
                  <c:v>Antilles</c:v>
                </c:pt>
                <c:pt idx="3">
                  <c:v>Métropole</c:v>
                </c:pt>
              </c:strCache>
            </c:strRef>
          </c:cat>
          <c:val>
            <c:numRef>
              <c:f>Sheet1!$C$2:$C$5</c:f>
              <c:numCache>
                <c:formatCode>0%;0%</c:formatCode>
                <c:ptCount val="4"/>
                <c:pt idx="0">
                  <c:v>-8.7956154106651405E-2</c:v>
                </c:pt>
                <c:pt idx="1">
                  <c:v>-7.07713571659076E-2</c:v>
                </c:pt>
                <c:pt idx="2">
                  <c:v>-7.9258970289079606E-2</c:v>
                </c:pt>
                <c:pt idx="3">
                  <c:v>-0.05</c:v>
                </c:pt>
              </c:numCache>
            </c:numRef>
          </c:val>
          <c:extLst xmlns:c15="http://schemas.microsoft.com/office/drawing/2012/chart">
            <c:ext xmlns:c16="http://schemas.microsoft.com/office/drawing/2014/chart" uri="{C3380CC4-5D6E-409C-BE32-E72D297353CC}">
              <c16:uniqueId val="{00000000-0F83-472A-AE7D-B7F8B2CE716F}"/>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0.70000000000000007"/>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9.5321647049517899E-2"/>
          <c:w val="0.95337301355520254"/>
          <c:h val="0.82367920195400701"/>
        </c:manualLayout>
      </c:layout>
      <c:barChart>
        <c:barDir val="col"/>
        <c:grouping val="stacked"/>
        <c:varyColors val="0"/>
        <c:ser>
          <c:idx val="0"/>
          <c:order val="0"/>
          <c:tx>
            <c:strRef>
              <c:f>Feuil1!$A$2</c:f>
              <c:strCache>
                <c:ptCount val="1"/>
                <c:pt idx="0">
                  <c:v>En 1er</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0.11362176008579826</c:v>
                </c:pt>
                <c:pt idx="1">
                  <c:v>0.15562471868986488</c:v>
                </c:pt>
                <c:pt idx="2">
                  <c:v>0.16236513520660623</c:v>
                </c:pt>
                <c:pt idx="3">
                  <c:v>0.24983404263262016</c:v>
                </c:pt>
              </c:numCache>
            </c:numRef>
          </c:val>
          <c:extLst>
            <c:ext xmlns:c16="http://schemas.microsoft.com/office/drawing/2014/chart" uri="{C3380CC4-5D6E-409C-BE32-E72D297353CC}">
              <c16:uniqueId val="{00000000-22EF-4201-99E9-9E62CEC6E352}"/>
            </c:ext>
          </c:extLst>
        </c:ser>
        <c:ser>
          <c:idx val="1"/>
          <c:order val="1"/>
          <c:tx>
            <c:strRef>
              <c:f>Feuil1!$A$3</c:f>
              <c:strCache>
                <c:ptCount val="1"/>
                <c:pt idx="0">
                  <c:v>En 2ème</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Feuil1!$B$3:$E$3</c:f>
              <c:numCache>
                <c:formatCode>###0%</c:formatCode>
                <c:ptCount val="4"/>
                <c:pt idx="0">
                  <c:v>0.19547057612397642</c:v>
                </c:pt>
                <c:pt idx="1">
                  <c:v>0.232601392806702</c:v>
                </c:pt>
                <c:pt idx="2">
                  <c:v>0.25883136636915516</c:v>
                </c:pt>
                <c:pt idx="3">
                  <c:v>0.25381189914325225</c:v>
                </c:pt>
              </c:numCache>
            </c:numRef>
          </c:val>
          <c:extLst>
            <c:ext xmlns:c16="http://schemas.microsoft.com/office/drawing/2014/chart" uri="{C3380CC4-5D6E-409C-BE32-E72D297353CC}">
              <c16:uniqueId val="{00000001-22EF-4201-99E9-9E62CEC6E352}"/>
            </c:ext>
          </c:extLst>
        </c:ser>
        <c:ser>
          <c:idx val="2"/>
          <c:order val="2"/>
          <c:tx>
            <c:strRef>
              <c:f>Feuil1!$A$4</c:f>
              <c:strCache>
                <c:ptCount val="1"/>
                <c:pt idx="0">
                  <c:v>En 3ème</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Feuil1!$B$4:$E$4</c:f>
              <c:numCache>
                <c:formatCode>###0%</c:formatCode>
                <c:ptCount val="4"/>
                <c:pt idx="0">
                  <c:v>0.11835860980349441</c:v>
                </c:pt>
                <c:pt idx="1">
                  <c:v>0.14885446078443115</c:v>
                </c:pt>
                <c:pt idx="2">
                  <c:v>0.14548535763265338</c:v>
                </c:pt>
                <c:pt idx="3">
                  <c:v>0.1095100087700776</c:v>
                </c:pt>
              </c:numCache>
            </c:numRef>
          </c:val>
          <c:extLst>
            <c:ext xmlns:c16="http://schemas.microsoft.com/office/drawing/2014/chart" uri="{C3380CC4-5D6E-409C-BE32-E72D297353CC}">
              <c16:uniqueId val="{00000002-22EF-4201-99E9-9E62CEC6E352}"/>
            </c:ext>
          </c:extLst>
        </c:ser>
        <c:dLbls>
          <c:dLblPos val="ctr"/>
          <c:showLegendKey val="0"/>
          <c:showVal val="1"/>
          <c:showCatName val="0"/>
          <c:showSerName val="0"/>
          <c:showPercent val="0"/>
          <c:showBubbleSize val="0"/>
        </c:dLbls>
        <c:gapWidth val="59"/>
        <c:overlap val="100"/>
        <c:axId val="1520923199"/>
        <c:axId val="1520918399"/>
      </c:barChart>
      <c:barChart>
        <c:barDir val="col"/>
        <c:grouping val="clustered"/>
        <c:varyColors val="0"/>
        <c:ser>
          <c:idx val="3"/>
          <c:order val="3"/>
          <c:tx>
            <c:strRef>
              <c:f>Feuil1!$A$5</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Feuil1!$B$5:$E$5</c:f>
              <c:numCache>
                <c:formatCode>0%</c:formatCode>
                <c:ptCount val="4"/>
                <c:pt idx="0">
                  <c:v>0.42745094601326905</c:v>
                </c:pt>
                <c:pt idx="1">
                  <c:v>0.53708057228099804</c:v>
                </c:pt>
                <c:pt idx="2">
                  <c:v>0.56668185920841474</c:v>
                </c:pt>
                <c:pt idx="3">
                  <c:v>0.61315595054595007</c:v>
                </c:pt>
              </c:numCache>
            </c:numRef>
          </c:val>
          <c:extLst>
            <c:ext xmlns:c16="http://schemas.microsoft.com/office/drawing/2014/chart" uri="{C3380CC4-5D6E-409C-BE32-E72D297353CC}">
              <c16:uniqueId val="{00000003-22EF-4201-99E9-9E62CEC6E352}"/>
            </c:ext>
          </c:extLst>
        </c:ser>
        <c:dLbls>
          <c:dLblPos val="ctr"/>
          <c:showLegendKey val="0"/>
          <c:showVal val="1"/>
          <c:showCatName val="0"/>
          <c:showSerName val="0"/>
          <c:showPercent val="0"/>
          <c:showBubbleSize val="0"/>
        </c:dLbls>
        <c:gapWidth val="259"/>
        <c:axId val="1520917919"/>
        <c:axId val="1520917439"/>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max val="0.9"/>
        </c:scaling>
        <c:delete val="1"/>
        <c:axPos val="l"/>
        <c:numFmt formatCode="###0%" sourceLinked="1"/>
        <c:majorTickMark val="out"/>
        <c:minorTickMark val="none"/>
        <c:tickLblPos val="nextTo"/>
        <c:crossAx val="1520923199"/>
        <c:crosses val="autoZero"/>
        <c:crossBetween val="between"/>
      </c:valAx>
      <c:valAx>
        <c:axId val="1520917439"/>
        <c:scaling>
          <c:orientation val="minMax"/>
        </c:scaling>
        <c:delete val="1"/>
        <c:axPos val="r"/>
        <c:numFmt formatCode="0%" sourceLinked="1"/>
        <c:majorTickMark val="out"/>
        <c:minorTickMark val="none"/>
        <c:tickLblPos val="nextTo"/>
        <c:crossAx val="1520917919"/>
        <c:crosses val="max"/>
        <c:crossBetween val="between"/>
      </c:valAx>
      <c:catAx>
        <c:axId val="1520917919"/>
        <c:scaling>
          <c:orientation val="minMax"/>
        </c:scaling>
        <c:delete val="1"/>
        <c:axPos val="b"/>
        <c:numFmt formatCode="General" sourceLinked="1"/>
        <c:majorTickMark val="out"/>
        <c:minorTickMark val="none"/>
        <c:tickLblPos val="nextTo"/>
        <c:crossAx val="1520917439"/>
        <c:crosses val="autoZero"/>
        <c:auto val="1"/>
        <c:lblAlgn val="ctr"/>
        <c:lblOffset val="100"/>
        <c:noMultiLvlLbl val="0"/>
      </c:catAx>
      <c:spPr>
        <a:noFill/>
        <a:ln>
          <a:noFill/>
        </a:ln>
        <a:effectLst/>
      </c:spPr>
    </c:plotArea>
    <c:legend>
      <c:legendPos val="b"/>
      <c:legendEntry>
        <c:idx val="3"/>
        <c:delete val="1"/>
      </c:legendEntry>
      <c:layout>
        <c:manualLayout>
          <c:xMode val="edge"/>
          <c:yMode val="edge"/>
          <c:x val="0.26835716471875781"/>
          <c:y val="2.3919613424821306E-2"/>
          <c:w val="0.4251361511341839"/>
          <c:h val="7.052473960475869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971577645045"/>
          <c:y val="0"/>
          <c:w val="0.87116888614418031"/>
          <c:h val="0.99897728511223927"/>
        </c:manualLayout>
      </c:layout>
      <c:barChart>
        <c:barDir val="bar"/>
        <c:grouping val="stacked"/>
        <c:varyColors val="0"/>
        <c:ser>
          <c:idx val="0"/>
          <c:order val="0"/>
          <c:tx>
            <c:strRef>
              <c:f>Sheet1!$B$1</c:f>
              <c:strCache>
                <c:ptCount val="1"/>
                <c:pt idx="0">
                  <c:v>Oui</c:v>
                </c:pt>
              </c:strCache>
            </c:strRef>
          </c:tx>
          <c:spPr>
            <a:solidFill>
              <a:schemeClr val="bg2"/>
            </a:solidFill>
            <a:ln>
              <a:noFill/>
            </a:ln>
            <a:effectLst/>
          </c:spPr>
          <c:invertIfNegative val="0"/>
          <c:dLbls>
            <c:spPr>
              <a:noFill/>
              <a:ln>
                <a:noFill/>
              </a:ln>
              <a:effectLst/>
            </c:spPr>
            <c:txPr>
              <a:bodyPr wrap="square" lIns="38100" tIns="19050" rIns="38100" bIns="19050" anchor="ctr" anchorCtr="0">
                <a:spAutoFit/>
              </a:bodyPr>
              <a:lstStyle/>
              <a:p>
                <a:pPr algn="ctr">
                  <a:defRPr lang="en-US" sz="1100" b="1" i="0" u="none" strike="noStrike" kern="1200" baseline="0">
                    <a:solidFill>
                      <a:schemeClr val="bg1"/>
                    </a:solidFill>
                    <a:latin typeface="+mj-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Martinique</c:v>
                </c:pt>
                <c:pt idx="1">
                  <c:v>Guadeloupe</c:v>
                </c:pt>
                <c:pt idx="2">
                  <c:v>Antilles</c:v>
                </c:pt>
                <c:pt idx="3">
                  <c:v>Métropole</c:v>
                </c:pt>
              </c:strCache>
            </c:strRef>
          </c:cat>
          <c:val>
            <c:numRef>
              <c:f>Sheet1!$B$2:$B$5</c:f>
              <c:numCache>
                <c:formatCode>###0%</c:formatCode>
                <c:ptCount val="4"/>
                <c:pt idx="0">
                  <c:v>0.30033785147527864</c:v>
                </c:pt>
                <c:pt idx="1">
                  <c:v>0.32414847861459073</c:v>
                </c:pt>
                <c:pt idx="2">
                  <c:v>0.31238835179578339</c:v>
                </c:pt>
                <c:pt idx="3" formatCode="0%">
                  <c:v>0.64</c:v>
                </c:pt>
              </c:numCache>
            </c:numRef>
          </c:val>
          <c:extLst>
            <c:ext xmlns:c16="http://schemas.microsoft.com/office/drawing/2014/chart" uri="{C3380CC4-5D6E-409C-BE32-E72D297353CC}">
              <c16:uniqueId val="{00000000-B40C-4E89-A0DF-F3E944346656}"/>
            </c:ext>
          </c:extLst>
        </c:ser>
        <c:ser>
          <c:idx val="6"/>
          <c:order val="1"/>
          <c:tx>
            <c:strRef>
              <c:f>Sheet1!$C$1</c:f>
              <c:strCache>
                <c:ptCount val="1"/>
                <c:pt idx="0">
                  <c:v>Non</c:v>
                </c:pt>
              </c:strCache>
            </c:strRef>
          </c:tx>
          <c:spPr>
            <a:solidFill>
              <a:srgbClr val="CE6149"/>
            </a:solidFill>
            <a:ln w="28575">
              <a:noFill/>
            </a:ln>
            <a:effectLst/>
          </c:spPr>
          <c:invertIfNegative val="0"/>
          <c:dLbls>
            <c:dLbl>
              <c:idx val="0"/>
              <c:numFmt formatCode="##%;##%" sourceLinked="0"/>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j-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1-B40C-4E89-A0DF-F3E944346656}"/>
                </c:ext>
              </c:extLst>
            </c:dLbl>
            <c:dLbl>
              <c:idx val="1"/>
              <c:numFmt formatCode="##%;##%" sourceLinked="0"/>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j-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2-B40C-4E89-A0DF-F3E944346656}"/>
                </c:ext>
              </c:extLst>
            </c:dLbl>
            <c:dLbl>
              <c:idx val="2"/>
              <c:numFmt formatCode="##%;##%" sourceLinked="0"/>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j-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3-B40C-4E89-A0DF-F3E944346656}"/>
                </c:ext>
              </c:extLst>
            </c:dLbl>
            <c:numFmt formatCode="##%;##%" sourceLinked="0"/>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j-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Martinique</c:v>
                </c:pt>
                <c:pt idx="1">
                  <c:v>Guadeloupe</c:v>
                </c:pt>
                <c:pt idx="2">
                  <c:v>Antilles</c:v>
                </c:pt>
                <c:pt idx="3">
                  <c:v>Métropole</c:v>
                </c:pt>
              </c:strCache>
            </c:strRef>
          </c:cat>
          <c:val>
            <c:numRef>
              <c:f>Sheet1!$C$2:$C$5</c:f>
              <c:numCache>
                <c:formatCode>###0%</c:formatCode>
                <c:ptCount val="4"/>
                <c:pt idx="0">
                  <c:v>-0.69966214852472097</c:v>
                </c:pt>
                <c:pt idx="1">
                  <c:v>-0.67585152138540805</c:v>
                </c:pt>
                <c:pt idx="2">
                  <c:v>-0.68761164820421605</c:v>
                </c:pt>
                <c:pt idx="3" formatCode="0%;0%">
                  <c:v>-0.36</c:v>
                </c:pt>
              </c:numCache>
            </c:numRef>
          </c:val>
          <c:extLst xmlns:c15="http://schemas.microsoft.com/office/drawing/2012/chart">
            <c:ext xmlns:c16="http://schemas.microsoft.com/office/drawing/2014/chart" uri="{C3380CC4-5D6E-409C-BE32-E72D297353CC}">
              <c16:uniqueId val="{00000005-B40C-4E89-A0DF-F3E944346656}"/>
            </c:ext>
          </c:extLst>
        </c:ser>
        <c:dLbls>
          <c:showLegendKey val="0"/>
          <c:showVal val="0"/>
          <c:showCatName val="0"/>
          <c:showSerName val="0"/>
          <c:showPercent val="0"/>
          <c:showBubbleSize val="0"/>
        </c:dLbls>
        <c:gapWidth val="43"/>
        <c:overlap val="100"/>
        <c:axId val="1789033776"/>
        <c:axId val="1789764640"/>
      </c:barChart>
      <c:catAx>
        <c:axId val="1789033776"/>
        <c:scaling>
          <c:orientation val="minMax"/>
        </c:scaling>
        <c:delete val="0"/>
        <c:axPos val="l"/>
        <c:numFmt formatCode="###%;###%"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mn-cs"/>
              </a:defRPr>
            </a:pPr>
            <a:endParaRPr lang="fr-FR"/>
          </a:p>
        </c:txPr>
        <c:crossAx val="1789764640"/>
        <c:crosses val="autoZero"/>
        <c:auto val="1"/>
        <c:lblAlgn val="ctr"/>
        <c:lblOffset val="100"/>
        <c:noMultiLvlLbl val="0"/>
      </c:catAx>
      <c:valAx>
        <c:axId val="1789764640"/>
        <c:scaling>
          <c:orientation val="minMax"/>
          <c:max val="1.2"/>
          <c:min val="-0.70000000000000007"/>
        </c:scaling>
        <c:delete val="1"/>
        <c:axPos val="b"/>
        <c:numFmt formatCode="###0%" sourceLinked="1"/>
        <c:majorTickMark val="out"/>
        <c:minorTickMark val="none"/>
        <c:tickLblPos val="nextTo"/>
        <c:crossAx val="1789033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878167853244889E-2"/>
          <c:y val="3.88039171679418E-2"/>
          <c:w val="0.94689068858473024"/>
          <c:h val="0.93886702561447388"/>
        </c:manualLayout>
      </c:layout>
      <c:barChart>
        <c:barDir val="bar"/>
        <c:grouping val="stacked"/>
        <c:varyColors val="0"/>
        <c:ser>
          <c:idx val="2"/>
          <c:order val="0"/>
          <c:tx>
            <c:strRef>
              <c:f>Feuil1!$C$1</c:f>
              <c:strCache>
                <c:ptCount val="1"/>
                <c:pt idx="0">
                  <c:v>Assez attentif/ve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HVE</c:v>
                </c:pt>
                <c:pt idx="1">
                  <c:v>Cœur Martinique</c:v>
                </c:pt>
                <c:pt idx="2">
                  <c:v>IGP</c:v>
                </c:pt>
                <c:pt idx="3">
                  <c:v>AOP</c:v>
                </c:pt>
                <c:pt idx="4">
                  <c:v>F&amp;L de France</c:v>
                </c:pt>
                <c:pt idx="5">
                  <c:v>AOC</c:v>
                </c:pt>
                <c:pt idx="6">
                  <c:v>Zéro chlordécone</c:v>
                </c:pt>
                <c:pt idx="7">
                  <c:v>Label Rouge</c:v>
                </c:pt>
                <c:pt idx="8">
                  <c:v>Labels GP / MQ</c:v>
                </c:pt>
                <c:pt idx="9">
                  <c:v>Viandes de France</c:v>
                </c:pt>
                <c:pt idx="10">
                  <c:v>AB</c:v>
                </c:pt>
                <c:pt idx="11">
                  <c:v>Péyi</c:v>
                </c:pt>
              </c:strCache>
            </c:strRef>
          </c:cat>
          <c:val>
            <c:numRef>
              <c:f>Feuil1!$C$2:$C$13</c:f>
              <c:numCache>
                <c:formatCode>###0%</c:formatCode>
                <c:ptCount val="12"/>
                <c:pt idx="0">
                  <c:v>0.15278814209441327</c:v>
                </c:pt>
                <c:pt idx="1">
                  <c:v>0.13615941281081834</c:v>
                </c:pt>
                <c:pt idx="2">
                  <c:v>0.18459973902487842</c:v>
                </c:pt>
                <c:pt idx="3">
                  <c:v>0.21406778388677666</c:v>
                </c:pt>
                <c:pt idx="4">
                  <c:v>0.24578920143231561</c:v>
                </c:pt>
                <c:pt idx="5">
                  <c:v>0.26349085504973391</c:v>
                </c:pt>
                <c:pt idx="6">
                  <c:v>0.13951469205839678</c:v>
                </c:pt>
                <c:pt idx="7">
                  <c:v>0.30057796822556659</c:v>
                </c:pt>
                <c:pt idx="8">
                  <c:v>0.28573757157986218</c:v>
                </c:pt>
                <c:pt idx="9">
                  <c:v>0.3271271109312599</c:v>
                </c:pt>
                <c:pt idx="10">
                  <c:v>0.3506621205709809</c:v>
                </c:pt>
                <c:pt idx="11">
                  <c:v>0.32702103956223927</c:v>
                </c:pt>
              </c:numCache>
            </c:numRef>
          </c:val>
          <c:extLst>
            <c:ext xmlns:c16="http://schemas.microsoft.com/office/drawing/2014/chart" uri="{C3380CC4-5D6E-409C-BE32-E72D297353CC}">
              <c16:uniqueId val="{00000002-A718-41E6-8136-E4265104BC44}"/>
            </c:ext>
          </c:extLst>
        </c:ser>
        <c:ser>
          <c:idx val="0"/>
          <c:order val="1"/>
          <c:tx>
            <c:strRef>
              <c:f>Feuil1!$B$1</c:f>
              <c:strCache>
                <c:ptCount val="1"/>
                <c:pt idx="0">
                  <c:v>Très attentif/ve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HVE</c:v>
                </c:pt>
                <c:pt idx="1">
                  <c:v>Cœur Martinique</c:v>
                </c:pt>
                <c:pt idx="2">
                  <c:v>IGP</c:v>
                </c:pt>
                <c:pt idx="3">
                  <c:v>AOP</c:v>
                </c:pt>
                <c:pt idx="4">
                  <c:v>F&amp;L de France</c:v>
                </c:pt>
                <c:pt idx="5">
                  <c:v>AOC</c:v>
                </c:pt>
                <c:pt idx="6">
                  <c:v>Zéro chlordécone</c:v>
                </c:pt>
                <c:pt idx="7">
                  <c:v>Label Rouge</c:v>
                </c:pt>
                <c:pt idx="8">
                  <c:v>Labels GP / MQ</c:v>
                </c:pt>
                <c:pt idx="9">
                  <c:v>Viandes de France</c:v>
                </c:pt>
                <c:pt idx="10">
                  <c:v>AB</c:v>
                </c:pt>
                <c:pt idx="11">
                  <c:v>Péyi</c:v>
                </c:pt>
              </c:strCache>
            </c:strRef>
          </c:cat>
          <c:val>
            <c:numRef>
              <c:f>Feuil1!$B$2:$B$13</c:f>
              <c:numCache>
                <c:formatCode>###0%</c:formatCode>
                <c:ptCount val="12"/>
                <c:pt idx="0">
                  <c:v>6.0675916255427523E-2</c:v>
                </c:pt>
                <c:pt idx="1">
                  <c:v>7.7684963440413188E-2</c:v>
                </c:pt>
                <c:pt idx="2">
                  <c:v>6.717678282395409E-2</c:v>
                </c:pt>
                <c:pt idx="3">
                  <c:v>0.10209821122193893</c:v>
                </c:pt>
                <c:pt idx="4">
                  <c:v>0.11190376145757171</c:v>
                </c:pt>
                <c:pt idx="5">
                  <c:v>0.12741666311965305</c:v>
                </c:pt>
                <c:pt idx="6">
                  <c:v>0.27893827574236763</c:v>
                </c:pt>
                <c:pt idx="7">
                  <c:v>0.12876607347099064</c:v>
                </c:pt>
                <c:pt idx="8">
                  <c:v>0.22904570180907791</c:v>
                </c:pt>
                <c:pt idx="9">
                  <c:v>0.23548336843613485</c:v>
                </c:pt>
                <c:pt idx="10">
                  <c:v>0.258955306547065</c:v>
                </c:pt>
                <c:pt idx="11">
                  <c:v>0.3115642868518696</c:v>
                </c:pt>
              </c:numCache>
            </c:numRef>
          </c:val>
          <c:extLst>
            <c:ext xmlns:c16="http://schemas.microsoft.com/office/drawing/2014/chart" uri="{C3380CC4-5D6E-409C-BE32-E72D297353CC}">
              <c16:uniqueId val="{00000000-A718-41E6-8136-E4265104BC44}"/>
            </c:ext>
          </c:extLst>
        </c:ser>
        <c:ser>
          <c:idx val="3"/>
          <c:order val="2"/>
          <c:tx>
            <c:strRef>
              <c:f>Feuil1!$D$1</c:f>
              <c:strCache>
                <c:ptCount val="1"/>
                <c:pt idx="0">
                  <c:v>Plutôt pas attentif/ve</c:v>
                </c:pt>
              </c:strCache>
            </c:strRef>
          </c:tx>
          <c:spPr>
            <a:solidFill>
              <a:srgbClr val="E2A09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HVE</c:v>
                </c:pt>
                <c:pt idx="1">
                  <c:v>Cœur Martinique</c:v>
                </c:pt>
                <c:pt idx="2">
                  <c:v>IGP</c:v>
                </c:pt>
                <c:pt idx="3">
                  <c:v>AOP</c:v>
                </c:pt>
                <c:pt idx="4">
                  <c:v>F&amp;L de France</c:v>
                </c:pt>
                <c:pt idx="5">
                  <c:v>AOC</c:v>
                </c:pt>
                <c:pt idx="6">
                  <c:v>Zéro chlordécone</c:v>
                </c:pt>
                <c:pt idx="7">
                  <c:v>Label Rouge</c:v>
                </c:pt>
                <c:pt idx="8">
                  <c:v>Labels GP / MQ</c:v>
                </c:pt>
                <c:pt idx="9">
                  <c:v>Viandes de France</c:v>
                </c:pt>
                <c:pt idx="10">
                  <c:v>AB</c:v>
                </c:pt>
                <c:pt idx="11">
                  <c:v>Péyi</c:v>
                </c:pt>
              </c:strCache>
            </c:strRef>
          </c:cat>
          <c:val>
            <c:numRef>
              <c:f>Feuil1!$D$2:$D$13</c:f>
              <c:numCache>
                <c:formatCode>0%;0%</c:formatCode>
                <c:ptCount val="12"/>
                <c:pt idx="0">
                  <c:v>-0.15000846465910675</c:v>
                </c:pt>
                <c:pt idx="1">
                  <c:v>-0.14736019074179335</c:v>
                </c:pt>
                <c:pt idx="2">
                  <c:v>-0.18811507024822605</c:v>
                </c:pt>
                <c:pt idx="3">
                  <c:v>-0.20868964375060636</c:v>
                </c:pt>
                <c:pt idx="4">
                  <c:v>-0.19274798486391401</c:v>
                </c:pt>
                <c:pt idx="5">
                  <c:v>-0.22477158086386814</c:v>
                </c:pt>
                <c:pt idx="6">
                  <c:v>-9.4638082984716793E-2</c:v>
                </c:pt>
                <c:pt idx="7">
                  <c:v>-0.23426666616532107</c:v>
                </c:pt>
                <c:pt idx="8">
                  <c:v>-0.16364355780300721</c:v>
                </c:pt>
                <c:pt idx="9">
                  <c:v>-0.18489140518848171</c:v>
                </c:pt>
                <c:pt idx="10">
                  <c:v>-0.20409274332356733</c:v>
                </c:pt>
                <c:pt idx="11">
                  <c:v>-0.14702348427889589</c:v>
                </c:pt>
              </c:numCache>
            </c:numRef>
          </c:val>
          <c:extLst>
            <c:ext xmlns:c16="http://schemas.microsoft.com/office/drawing/2014/chart" uri="{C3380CC4-5D6E-409C-BE32-E72D297353CC}">
              <c16:uniqueId val="{00000003-A718-41E6-8136-E4265104BC44}"/>
            </c:ext>
          </c:extLst>
        </c:ser>
        <c:ser>
          <c:idx val="4"/>
          <c:order val="3"/>
          <c:tx>
            <c:strRef>
              <c:f>Feuil1!$E$1</c:f>
              <c:strCache>
                <c:ptCount val="1"/>
                <c:pt idx="0">
                  <c:v>Pas du tout attentif/ve</c:v>
                </c:pt>
              </c:strCache>
            </c:strRef>
          </c:tx>
          <c:spPr>
            <a:solidFill>
              <a:srgbClr val="A5422C"/>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HVE</c:v>
                </c:pt>
                <c:pt idx="1">
                  <c:v>Cœur Martinique</c:v>
                </c:pt>
                <c:pt idx="2">
                  <c:v>IGP</c:v>
                </c:pt>
                <c:pt idx="3">
                  <c:v>AOP</c:v>
                </c:pt>
                <c:pt idx="4">
                  <c:v>F&amp;L de France</c:v>
                </c:pt>
                <c:pt idx="5">
                  <c:v>AOC</c:v>
                </c:pt>
                <c:pt idx="6">
                  <c:v>Zéro chlordécone</c:v>
                </c:pt>
                <c:pt idx="7">
                  <c:v>Label Rouge</c:v>
                </c:pt>
                <c:pt idx="8">
                  <c:v>Labels GP / MQ</c:v>
                </c:pt>
                <c:pt idx="9">
                  <c:v>Viandes de France</c:v>
                </c:pt>
                <c:pt idx="10">
                  <c:v>AB</c:v>
                </c:pt>
                <c:pt idx="11">
                  <c:v>Péyi</c:v>
                </c:pt>
              </c:strCache>
            </c:strRef>
          </c:cat>
          <c:val>
            <c:numRef>
              <c:f>Feuil1!$E$2:$E$13</c:f>
              <c:numCache>
                <c:formatCode>0%;0%</c:formatCode>
                <c:ptCount val="12"/>
                <c:pt idx="0">
                  <c:v>-0.18220740489523254</c:v>
                </c:pt>
                <c:pt idx="1">
                  <c:v>-0.15140511509159715</c:v>
                </c:pt>
                <c:pt idx="2">
                  <c:v>-0.19218523948488336</c:v>
                </c:pt>
                <c:pt idx="3">
                  <c:v>-0.17663812609986829</c:v>
                </c:pt>
                <c:pt idx="4">
                  <c:v>-0.19922129646382788</c:v>
                </c:pt>
                <c:pt idx="5">
                  <c:v>-0.19281416195979598</c:v>
                </c:pt>
                <c:pt idx="6">
                  <c:v>-0.12155616561874734</c:v>
                </c:pt>
                <c:pt idx="7">
                  <c:v>-0.19754501811477648</c:v>
                </c:pt>
                <c:pt idx="8">
                  <c:v>-0.1507166373224828</c:v>
                </c:pt>
                <c:pt idx="9">
                  <c:v>-0.13662567908029258</c:v>
                </c:pt>
                <c:pt idx="10">
                  <c:v>-0.15214090997067384</c:v>
                </c:pt>
                <c:pt idx="11">
                  <c:v>-0.10945587679150444</c:v>
                </c:pt>
              </c:numCache>
            </c:numRef>
          </c:val>
          <c:extLst>
            <c:ext xmlns:c16="http://schemas.microsoft.com/office/drawing/2014/chart" uri="{C3380CC4-5D6E-409C-BE32-E72D297353CC}">
              <c16:uniqueId val="{00000004-A718-41E6-8136-E4265104BC44}"/>
            </c:ext>
          </c:extLst>
        </c:ser>
        <c:ser>
          <c:idx val="5"/>
          <c:order val="4"/>
          <c:tx>
            <c:strRef>
              <c:f>Feuil1!$F$1</c:f>
              <c:strCache>
                <c:ptCount val="1"/>
                <c:pt idx="0">
                  <c:v>Je ne connais pas ce label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HVE</c:v>
                </c:pt>
                <c:pt idx="1">
                  <c:v>Cœur Martinique</c:v>
                </c:pt>
                <c:pt idx="2">
                  <c:v>IGP</c:v>
                </c:pt>
                <c:pt idx="3">
                  <c:v>AOP</c:v>
                </c:pt>
                <c:pt idx="4">
                  <c:v>F&amp;L de France</c:v>
                </c:pt>
                <c:pt idx="5">
                  <c:v>AOC</c:v>
                </c:pt>
                <c:pt idx="6">
                  <c:v>Zéro chlordécone</c:v>
                </c:pt>
                <c:pt idx="7">
                  <c:v>Label Rouge</c:v>
                </c:pt>
                <c:pt idx="8">
                  <c:v>Labels GP / MQ</c:v>
                </c:pt>
                <c:pt idx="9">
                  <c:v>Viandes de France</c:v>
                </c:pt>
                <c:pt idx="10">
                  <c:v>AB</c:v>
                </c:pt>
                <c:pt idx="11">
                  <c:v>Péyi</c:v>
                </c:pt>
              </c:strCache>
            </c:strRef>
          </c:cat>
          <c:val>
            <c:numRef>
              <c:f>Feuil1!$F$2:$F$13</c:f>
              <c:numCache>
                <c:formatCode>0%;0%</c:formatCode>
                <c:ptCount val="12"/>
                <c:pt idx="0">
                  <c:v>-0.45432007209581821</c:v>
                </c:pt>
                <c:pt idx="1">
                  <c:v>-0.48739031791537646</c:v>
                </c:pt>
                <c:pt idx="2">
                  <c:v>-0.36792316841805639</c:v>
                </c:pt>
                <c:pt idx="3">
                  <c:v>-0.29850623504080825</c:v>
                </c:pt>
                <c:pt idx="4">
                  <c:v>-0.25033775578236905</c:v>
                </c:pt>
                <c:pt idx="5">
                  <c:v>-0.19150673900694717</c:v>
                </c:pt>
                <c:pt idx="6">
                  <c:v>-0.36535278359576973</c:v>
                </c:pt>
                <c:pt idx="7">
                  <c:v>-0.13884427402334354</c:v>
                </c:pt>
                <c:pt idx="8">
                  <c:v>-0.17085653148556798</c:v>
                </c:pt>
                <c:pt idx="9">
                  <c:v>-0.11587243636382918</c:v>
                </c:pt>
                <c:pt idx="10">
                  <c:v>-3.4148919587711192E-2</c:v>
                </c:pt>
                <c:pt idx="11">
                  <c:v>-0.10493531251548899</c:v>
                </c:pt>
              </c:numCache>
            </c:numRef>
          </c:val>
          <c:extLst>
            <c:ext xmlns:c16="http://schemas.microsoft.com/office/drawing/2014/chart" uri="{C3380CC4-5D6E-409C-BE32-E72D297353CC}">
              <c16:uniqueId val="{00000005-A718-41E6-8136-E4265104BC44}"/>
            </c:ext>
          </c:extLst>
        </c:ser>
        <c:dLbls>
          <c:showLegendKey val="0"/>
          <c:showVal val="0"/>
          <c:showCatName val="0"/>
          <c:showSerName val="0"/>
          <c:showPercent val="0"/>
          <c:showBubbleSize val="0"/>
        </c:dLbls>
        <c:gapWidth val="50"/>
        <c:overlap val="100"/>
        <c:axId val="1149171936"/>
        <c:axId val="1149175776"/>
      </c:barChart>
      <c:barChart>
        <c:barDir val="bar"/>
        <c:grouping val="clustered"/>
        <c:varyColors val="0"/>
        <c:ser>
          <c:idx val="6"/>
          <c:order val="5"/>
          <c:tx>
            <c:strRef>
              <c:f>Feuil1!$G$1</c:f>
              <c:strCache>
                <c:ptCount val="1"/>
                <c:pt idx="0">
                  <c:v>Attentif</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Feuil1!$G$2:$G$13</c:f>
              <c:numCache>
                <c:formatCode>0%;0%</c:formatCode>
                <c:ptCount val="12"/>
                <c:pt idx="0">
                  <c:v>0.21346405834984078</c:v>
                </c:pt>
                <c:pt idx="1">
                  <c:v>0.21384437625123154</c:v>
                </c:pt>
                <c:pt idx="2">
                  <c:v>0.25177652184883248</c:v>
                </c:pt>
                <c:pt idx="3">
                  <c:v>0.31616599510871557</c:v>
                </c:pt>
                <c:pt idx="4">
                  <c:v>0.35769296288988733</c:v>
                </c:pt>
                <c:pt idx="5">
                  <c:v>0.39090751816938696</c:v>
                </c:pt>
                <c:pt idx="6">
                  <c:v>0.41845296780076441</c:v>
                </c:pt>
                <c:pt idx="7">
                  <c:v>0.42934404169655727</c:v>
                </c:pt>
                <c:pt idx="8">
                  <c:v>0.51478327338894014</c:v>
                </c:pt>
                <c:pt idx="9">
                  <c:v>0.56261047936739472</c:v>
                </c:pt>
                <c:pt idx="10">
                  <c:v>0.6096174271180459</c:v>
                </c:pt>
                <c:pt idx="11">
                  <c:v>0.63858532641410881</c:v>
                </c:pt>
              </c:numCache>
            </c:numRef>
          </c:val>
          <c:extLst>
            <c:ext xmlns:c16="http://schemas.microsoft.com/office/drawing/2014/chart" uri="{C3380CC4-5D6E-409C-BE32-E72D297353CC}">
              <c16:uniqueId val="{00000006-A718-41E6-8136-E4265104BC44}"/>
            </c:ext>
          </c:extLst>
        </c:ser>
        <c:dLbls>
          <c:showLegendKey val="0"/>
          <c:showVal val="0"/>
          <c:showCatName val="0"/>
          <c:showSerName val="0"/>
          <c:showPercent val="0"/>
          <c:showBubbleSize val="0"/>
        </c:dLbls>
        <c:gapWidth val="250"/>
        <c:axId val="1758912608"/>
        <c:axId val="1758908288"/>
      </c:barChart>
      <c:catAx>
        <c:axId val="114917193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49175776"/>
        <c:crosses val="autoZero"/>
        <c:auto val="1"/>
        <c:lblAlgn val="ctr"/>
        <c:lblOffset val="100"/>
        <c:noMultiLvlLbl val="0"/>
      </c:catAx>
      <c:valAx>
        <c:axId val="1149175776"/>
        <c:scaling>
          <c:orientation val="minMax"/>
          <c:min val="-0.9"/>
        </c:scaling>
        <c:delete val="1"/>
        <c:axPos val="b"/>
        <c:numFmt formatCode="###0%" sourceLinked="1"/>
        <c:majorTickMark val="out"/>
        <c:minorTickMark val="none"/>
        <c:tickLblPos val="nextTo"/>
        <c:crossAx val="1149171936"/>
        <c:crosses val="autoZero"/>
        <c:crossBetween val="between"/>
      </c:valAx>
      <c:valAx>
        <c:axId val="1758908288"/>
        <c:scaling>
          <c:orientation val="minMax"/>
          <c:max val="0.8"/>
          <c:min val="-0.9"/>
        </c:scaling>
        <c:delete val="1"/>
        <c:axPos val="t"/>
        <c:numFmt formatCode="0%;0%" sourceLinked="1"/>
        <c:majorTickMark val="out"/>
        <c:minorTickMark val="none"/>
        <c:tickLblPos val="nextTo"/>
        <c:crossAx val="1758912608"/>
        <c:crosses val="max"/>
        <c:crossBetween val="between"/>
      </c:valAx>
      <c:catAx>
        <c:axId val="1758912608"/>
        <c:scaling>
          <c:orientation val="minMax"/>
        </c:scaling>
        <c:delete val="1"/>
        <c:axPos val="l"/>
        <c:majorTickMark val="none"/>
        <c:minorTickMark val="none"/>
        <c:tickLblPos val="nextTo"/>
        <c:crossAx val="175890828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878167853244889E-2"/>
          <c:y val="3.88039171679418E-2"/>
          <c:w val="0.94689068858473024"/>
          <c:h val="0.93886702561447388"/>
        </c:manualLayout>
      </c:layout>
      <c:barChart>
        <c:barDir val="bar"/>
        <c:grouping val="stacked"/>
        <c:varyColors val="0"/>
        <c:ser>
          <c:idx val="2"/>
          <c:order val="0"/>
          <c:tx>
            <c:strRef>
              <c:f>Feuil1!$C$1</c:f>
              <c:strCache>
                <c:ptCount val="1"/>
                <c:pt idx="0">
                  <c:v>Assez attentif/ve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Cœur Martinique</c:v>
                </c:pt>
                <c:pt idx="1">
                  <c:v>HVE</c:v>
                </c:pt>
                <c:pt idx="2">
                  <c:v>IGP</c:v>
                </c:pt>
                <c:pt idx="3">
                  <c:v>AOP</c:v>
                </c:pt>
                <c:pt idx="4">
                  <c:v>F&amp;L de France</c:v>
                </c:pt>
                <c:pt idx="5">
                  <c:v>AOC</c:v>
                </c:pt>
                <c:pt idx="6">
                  <c:v>Zéro chlordécone</c:v>
                </c:pt>
                <c:pt idx="7">
                  <c:v>Label Rouge</c:v>
                </c:pt>
                <c:pt idx="8">
                  <c:v>Labels GP / MQ</c:v>
                </c:pt>
                <c:pt idx="9">
                  <c:v>Viandes de France</c:v>
                </c:pt>
                <c:pt idx="10">
                  <c:v>AB</c:v>
                </c:pt>
                <c:pt idx="11">
                  <c:v>Péyi</c:v>
                </c:pt>
              </c:strCache>
            </c:strRef>
          </c:cat>
          <c:val>
            <c:numRef>
              <c:f>Feuil1!$C$2:$C$13</c:f>
              <c:numCache>
                <c:formatCode>###0%</c:formatCode>
                <c:ptCount val="12"/>
                <c:pt idx="0">
                  <c:v>8.0598258214664126E-2</c:v>
                </c:pt>
                <c:pt idx="1">
                  <c:v>0.15350698836954899</c:v>
                </c:pt>
                <c:pt idx="2">
                  <c:v>0.16444793186837625</c:v>
                </c:pt>
                <c:pt idx="3">
                  <c:v>0.20454741701541329</c:v>
                </c:pt>
                <c:pt idx="4">
                  <c:v>0.20898007884556535</c:v>
                </c:pt>
                <c:pt idx="5">
                  <c:v>0.21954404876706121</c:v>
                </c:pt>
                <c:pt idx="6">
                  <c:v>0.10516341599313024</c:v>
                </c:pt>
                <c:pt idx="7">
                  <c:v>0.27613148419101302</c:v>
                </c:pt>
                <c:pt idx="8">
                  <c:v>0.2524745095522834</c:v>
                </c:pt>
                <c:pt idx="9">
                  <c:v>0.30855492475494112</c:v>
                </c:pt>
                <c:pt idx="10">
                  <c:v>0.34273089090474068</c:v>
                </c:pt>
                <c:pt idx="11">
                  <c:v>0.30341626899675689</c:v>
                </c:pt>
              </c:numCache>
            </c:numRef>
          </c:val>
          <c:extLst>
            <c:ext xmlns:c16="http://schemas.microsoft.com/office/drawing/2014/chart" uri="{C3380CC4-5D6E-409C-BE32-E72D297353CC}">
              <c16:uniqueId val="{00000002-A718-41E6-8136-E4265104BC44}"/>
            </c:ext>
          </c:extLst>
        </c:ser>
        <c:ser>
          <c:idx val="0"/>
          <c:order val="1"/>
          <c:tx>
            <c:strRef>
              <c:f>Feuil1!$B$1</c:f>
              <c:strCache>
                <c:ptCount val="1"/>
                <c:pt idx="0">
                  <c:v>Très attentif/ve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Cœur Martinique</c:v>
                </c:pt>
                <c:pt idx="1">
                  <c:v>HVE</c:v>
                </c:pt>
                <c:pt idx="2">
                  <c:v>IGP</c:v>
                </c:pt>
                <c:pt idx="3">
                  <c:v>AOP</c:v>
                </c:pt>
                <c:pt idx="4">
                  <c:v>F&amp;L de France</c:v>
                </c:pt>
                <c:pt idx="5">
                  <c:v>AOC</c:v>
                </c:pt>
                <c:pt idx="6">
                  <c:v>Zéro chlordécone</c:v>
                </c:pt>
                <c:pt idx="7">
                  <c:v>Label Rouge</c:v>
                </c:pt>
                <c:pt idx="8">
                  <c:v>Labels GP / MQ</c:v>
                </c:pt>
                <c:pt idx="9">
                  <c:v>Viandes de France</c:v>
                </c:pt>
                <c:pt idx="10">
                  <c:v>AB</c:v>
                </c:pt>
                <c:pt idx="11">
                  <c:v>Péyi</c:v>
                </c:pt>
              </c:strCache>
            </c:strRef>
          </c:cat>
          <c:val>
            <c:numRef>
              <c:f>Feuil1!$B$2:$B$13</c:f>
              <c:numCache>
                <c:formatCode>###0%</c:formatCode>
                <c:ptCount val="12"/>
                <c:pt idx="0">
                  <c:v>2.5515474131024986E-2</c:v>
                </c:pt>
                <c:pt idx="1">
                  <c:v>6.0244392586469582E-2</c:v>
                </c:pt>
                <c:pt idx="2">
                  <c:v>8.8271909363408146E-2</c:v>
                </c:pt>
                <c:pt idx="3">
                  <c:v>0.11526776756295018</c:v>
                </c:pt>
                <c:pt idx="4">
                  <c:v>0.15150624631248405</c:v>
                </c:pt>
                <c:pt idx="5">
                  <c:v>0.15316123094996961</c:v>
                </c:pt>
                <c:pt idx="6">
                  <c:v>0.27740819735338934</c:v>
                </c:pt>
                <c:pt idx="7">
                  <c:v>0.14400875887714798</c:v>
                </c:pt>
                <c:pt idx="8">
                  <c:v>0.26105605053081021</c:v>
                </c:pt>
                <c:pt idx="9">
                  <c:v>0.26336051425126961</c:v>
                </c:pt>
                <c:pt idx="10">
                  <c:v>0.28134281960366353</c:v>
                </c:pt>
                <c:pt idx="11">
                  <c:v>0.35024802205377498</c:v>
                </c:pt>
              </c:numCache>
            </c:numRef>
          </c:val>
          <c:extLst>
            <c:ext xmlns:c16="http://schemas.microsoft.com/office/drawing/2014/chart" uri="{C3380CC4-5D6E-409C-BE32-E72D297353CC}">
              <c16:uniqueId val="{00000000-A718-41E6-8136-E4265104BC44}"/>
            </c:ext>
          </c:extLst>
        </c:ser>
        <c:ser>
          <c:idx val="3"/>
          <c:order val="2"/>
          <c:tx>
            <c:strRef>
              <c:f>Feuil1!$D$1</c:f>
              <c:strCache>
                <c:ptCount val="1"/>
                <c:pt idx="0">
                  <c:v>Plutôt pas attentif/ve</c:v>
                </c:pt>
              </c:strCache>
            </c:strRef>
          </c:tx>
          <c:spPr>
            <a:solidFill>
              <a:srgbClr val="E2A09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Cœur Martinique</c:v>
                </c:pt>
                <c:pt idx="1">
                  <c:v>HVE</c:v>
                </c:pt>
                <c:pt idx="2">
                  <c:v>IGP</c:v>
                </c:pt>
                <c:pt idx="3">
                  <c:v>AOP</c:v>
                </c:pt>
                <c:pt idx="4">
                  <c:v>F&amp;L de France</c:v>
                </c:pt>
                <c:pt idx="5">
                  <c:v>AOC</c:v>
                </c:pt>
                <c:pt idx="6">
                  <c:v>Zéro chlordécone</c:v>
                </c:pt>
                <c:pt idx="7">
                  <c:v>Label Rouge</c:v>
                </c:pt>
                <c:pt idx="8">
                  <c:v>Labels GP / MQ</c:v>
                </c:pt>
                <c:pt idx="9">
                  <c:v>Viandes de France</c:v>
                </c:pt>
                <c:pt idx="10">
                  <c:v>AB</c:v>
                </c:pt>
                <c:pt idx="11">
                  <c:v>Péyi</c:v>
                </c:pt>
              </c:strCache>
            </c:strRef>
          </c:cat>
          <c:val>
            <c:numRef>
              <c:f>Feuil1!$D$2:$D$13</c:f>
              <c:numCache>
                <c:formatCode>###0%;###0%</c:formatCode>
                <c:ptCount val="12"/>
                <c:pt idx="0">
                  <c:v>-0.12545329487231169</c:v>
                </c:pt>
                <c:pt idx="1">
                  <c:v>-0.12543061368837993</c:v>
                </c:pt>
                <c:pt idx="2">
                  <c:v>-0.18839463028982467</c:v>
                </c:pt>
                <c:pt idx="3">
                  <c:v>-0.17045580106246216</c:v>
                </c:pt>
                <c:pt idx="4">
                  <c:v>-0.19999450868046234</c:v>
                </c:pt>
                <c:pt idx="5">
                  <c:v>-0.21741184034301708</c:v>
                </c:pt>
                <c:pt idx="6">
                  <c:v>-8.6378222623377882E-2</c:v>
                </c:pt>
                <c:pt idx="7">
                  <c:v>-0.21656728844413123</c:v>
                </c:pt>
                <c:pt idx="8">
                  <c:v>-0.17601699871832069</c:v>
                </c:pt>
                <c:pt idx="9">
                  <c:v>-0.18492029735770207</c:v>
                </c:pt>
                <c:pt idx="10">
                  <c:v>-0.18988826435975878</c:v>
                </c:pt>
                <c:pt idx="11">
                  <c:v>-0.14303594739018738</c:v>
                </c:pt>
              </c:numCache>
            </c:numRef>
          </c:val>
          <c:extLst>
            <c:ext xmlns:c16="http://schemas.microsoft.com/office/drawing/2014/chart" uri="{C3380CC4-5D6E-409C-BE32-E72D297353CC}">
              <c16:uniqueId val="{00000003-A718-41E6-8136-E4265104BC44}"/>
            </c:ext>
          </c:extLst>
        </c:ser>
        <c:ser>
          <c:idx val="4"/>
          <c:order val="3"/>
          <c:tx>
            <c:strRef>
              <c:f>Feuil1!$E$1</c:f>
              <c:strCache>
                <c:ptCount val="1"/>
                <c:pt idx="0">
                  <c:v>Pas du tout attentif/ve</c:v>
                </c:pt>
              </c:strCache>
            </c:strRef>
          </c:tx>
          <c:spPr>
            <a:solidFill>
              <a:srgbClr val="A5422C"/>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Cœur Martinique</c:v>
                </c:pt>
                <c:pt idx="1">
                  <c:v>HVE</c:v>
                </c:pt>
                <c:pt idx="2">
                  <c:v>IGP</c:v>
                </c:pt>
                <c:pt idx="3">
                  <c:v>AOP</c:v>
                </c:pt>
                <c:pt idx="4">
                  <c:v>F&amp;L de France</c:v>
                </c:pt>
                <c:pt idx="5">
                  <c:v>AOC</c:v>
                </c:pt>
                <c:pt idx="6">
                  <c:v>Zéro chlordécone</c:v>
                </c:pt>
                <c:pt idx="7">
                  <c:v>Label Rouge</c:v>
                </c:pt>
                <c:pt idx="8">
                  <c:v>Labels GP / MQ</c:v>
                </c:pt>
                <c:pt idx="9">
                  <c:v>Viandes de France</c:v>
                </c:pt>
                <c:pt idx="10">
                  <c:v>AB</c:v>
                </c:pt>
                <c:pt idx="11">
                  <c:v>Péyi</c:v>
                </c:pt>
              </c:strCache>
            </c:strRef>
          </c:cat>
          <c:val>
            <c:numRef>
              <c:f>Feuil1!$E$2:$E$13</c:f>
              <c:numCache>
                <c:formatCode>###0%;###0%</c:formatCode>
                <c:ptCount val="12"/>
                <c:pt idx="0">
                  <c:v>-0.17535043850222873</c:v>
                </c:pt>
                <c:pt idx="1">
                  <c:v>-0.20516366016406345</c:v>
                </c:pt>
                <c:pt idx="2">
                  <c:v>-0.17678455315318103</c:v>
                </c:pt>
                <c:pt idx="3">
                  <c:v>-0.1592274488908616</c:v>
                </c:pt>
                <c:pt idx="4">
                  <c:v>-0.20908566096336975</c:v>
                </c:pt>
                <c:pt idx="5">
                  <c:v>-0.18919963446960553</c:v>
                </c:pt>
                <c:pt idx="6">
                  <c:v>-0.1245331073548083</c:v>
                </c:pt>
                <c:pt idx="7">
                  <c:v>-0.19048192993375829</c:v>
                </c:pt>
                <c:pt idx="8">
                  <c:v>-0.16816692744176298</c:v>
                </c:pt>
                <c:pt idx="9">
                  <c:v>-0.12708909859580655</c:v>
                </c:pt>
                <c:pt idx="10">
                  <c:v>-0.15349384476911865</c:v>
                </c:pt>
                <c:pt idx="11">
                  <c:v>-9.0603054107767172E-2</c:v>
                </c:pt>
              </c:numCache>
            </c:numRef>
          </c:val>
          <c:extLst>
            <c:ext xmlns:c16="http://schemas.microsoft.com/office/drawing/2014/chart" uri="{C3380CC4-5D6E-409C-BE32-E72D297353CC}">
              <c16:uniqueId val="{00000004-A718-41E6-8136-E4265104BC44}"/>
            </c:ext>
          </c:extLst>
        </c:ser>
        <c:ser>
          <c:idx val="5"/>
          <c:order val="4"/>
          <c:tx>
            <c:strRef>
              <c:f>Feuil1!$F$1</c:f>
              <c:strCache>
                <c:ptCount val="1"/>
                <c:pt idx="0">
                  <c:v>Je ne connais pas ce label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Cœur Martinique</c:v>
                </c:pt>
                <c:pt idx="1">
                  <c:v>HVE</c:v>
                </c:pt>
                <c:pt idx="2">
                  <c:v>IGP</c:v>
                </c:pt>
                <c:pt idx="3">
                  <c:v>AOP</c:v>
                </c:pt>
                <c:pt idx="4">
                  <c:v>F&amp;L de France</c:v>
                </c:pt>
                <c:pt idx="5">
                  <c:v>AOC</c:v>
                </c:pt>
                <c:pt idx="6">
                  <c:v>Zéro chlordécone</c:v>
                </c:pt>
                <c:pt idx="7">
                  <c:v>Label Rouge</c:v>
                </c:pt>
                <c:pt idx="8">
                  <c:v>Labels GP / MQ</c:v>
                </c:pt>
                <c:pt idx="9">
                  <c:v>Viandes de France</c:v>
                </c:pt>
                <c:pt idx="10">
                  <c:v>AB</c:v>
                </c:pt>
                <c:pt idx="11">
                  <c:v>Péyi</c:v>
                </c:pt>
              </c:strCache>
            </c:strRef>
          </c:cat>
          <c:val>
            <c:numRef>
              <c:f>Feuil1!$F$2:$F$13</c:f>
              <c:numCache>
                <c:formatCode>###0%;###0%</c:formatCode>
                <c:ptCount val="12"/>
                <c:pt idx="0">
                  <c:v>-0.59308253427977009</c:v>
                </c:pt>
                <c:pt idx="1">
                  <c:v>-0.45565434519153813</c:v>
                </c:pt>
                <c:pt idx="2">
                  <c:v>-0.38210097532521026</c:v>
                </c:pt>
                <c:pt idx="3">
                  <c:v>-0.35050156546831296</c:v>
                </c:pt>
                <c:pt idx="4">
                  <c:v>-0.23043350519811884</c:v>
                </c:pt>
                <c:pt idx="5">
                  <c:v>-0.22068324547034684</c:v>
                </c:pt>
                <c:pt idx="6">
                  <c:v>-0.40651705667529453</c:v>
                </c:pt>
                <c:pt idx="7">
                  <c:v>-0.17281053855394984</c:v>
                </c:pt>
                <c:pt idx="8">
                  <c:v>-0.14228551375682316</c:v>
                </c:pt>
                <c:pt idx="9">
                  <c:v>-0.11607516504028111</c:v>
                </c:pt>
                <c:pt idx="10">
                  <c:v>-3.2544180362718826E-2</c:v>
                </c:pt>
                <c:pt idx="11">
                  <c:v>-0.11269670745151396</c:v>
                </c:pt>
              </c:numCache>
            </c:numRef>
          </c:val>
          <c:extLst>
            <c:ext xmlns:c16="http://schemas.microsoft.com/office/drawing/2014/chart" uri="{C3380CC4-5D6E-409C-BE32-E72D297353CC}">
              <c16:uniqueId val="{00000005-A718-41E6-8136-E4265104BC44}"/>
            </c:ext>
          </c:extLst>
        </c:ser>
        <c:dLbls>
          <c:showLegendKey val="0"/>
          <c:showVal val="0"/>
          <c:showCatName val="0"/>
          <c:showSerName val="0"/>
          <c:showPercent val="0"/>
          <c:showBubbleSize val="0"/>
        </c:dLbls>
        <c:gapWidth val="50"/>
        <c:overlap val="100"/>
        <c:axId val="1149171936"/>
        <c:axId val="1149175776"/>
      </c:barChart>
      <c:barChart>
        <c:barDir val="bar"/>
        <c:grouping val="clustered"/>
        <c:varyColors val="0"/>
        <c:ser>
          <c:idx val="6"/>
          <c:order val="5"/>
          <c:tx>
            <c:strRef>
              <c:f>Feuil1!$G$1</c:f>
              <c:strCache>
                <c:ptCount val="1"/>
                <c:pt idx="0">
                  <c:v>Attentif</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Feuil1!$G$2:$G$13</c:f>
              <c:numCache>
                <c:formatCode>0%;0%</c:formatCode>
                <c:ptCount val="12"/>
                <c:pt idx="0">
                  <c:v>0.1061137323456891</c:v>
                </c:pt>
                <c:pt idx="1">
                  <c:v>0.21375138095601856</c:v>
                </c:pt>
                <c:pt idx="2">
                  <c:v>0.25271984123178437</c:v>
                </c:pt>
                <c:pt idx="3">
                  <c:v>0.31981518457836344</c:v>
                </c:pt>
                <c:pt idx="4">
                  <c:v>0.3604863251580494</c:v>
                </c:pt>
                <c:pt idx="5">
                  <c:v>0.37270527971703082</c:v>
                </c:pt>
                <c:pt idx="6">
                  <c:v>0.38257161334651957</c:v>
                </c:pt>
                <c:pt idx="7">
                  <c:v>0.420140243068161</c:v>
                </c:pt>
                <c:pt idx="8">
                  <c:v>0.51353056008309361</c:v>
                </c:pt>
                <c:pt idx="9">
                  <c:v>0.57191543900621067</c:v>
                </c:pt>
                <c:pt idx="10">
                  <c:v>0.62407371050840421</c:v>
                </c:pt>
                <c:pt idx="11">
                  <c:v>0.65366429105053192</c:v>
                </c:pt>
              </c:numCache>
            </c:numRef>
          </c:val>
          <c:extLst>
            <c:ext xmlns:c16="http://schemas.microsoft.com/office/drawing/2014/chart" uri="{C3380CC4-5D6E-409C-BE32-E72D297353CC}">
              <c16:uniqueId val="{00000006-A718-41E6-8136-E4265104BC44}"/>
            </c:ext>
          </c:extLst>
        </c:ser>
        <c:dLbls>
          <c:showLegendKey val="0"/>
          <c:showVal val="0"/>
          <c:showCatName val="0"/>
          <c:showSerName val="0"/>
          <c:showPercent val="0"/>
          <c:showBubbleSize val="0"/>
        </c:dLbls>
        <c:gapWidth val="250"/>
        <c:axId val="1758912608"/>
        <c:axId val="1758908288"/>
      </c:barChart>
      <c:catAx>
        <c:axId val="114917193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49175776"/>
        <c:crosses val="autoZero"/>
        <c:auto val="1"/>
        <c:lblAlgn val="ctr"/>
        <c:lblOffset val="100"/>
        <c:noMultiLvlLbl val="0"/>
      </c:catAx>
      <c:valAx>
        <c:axId val="1149175776"/>
        <c:scaling>
          <c:orientation val="minMax"/>
          <c:max val="0.8"/>
          <c:min val="-0.95000000000000007"/>
        </c:scaling>
        <c:delete val="1"/>
        <c:axPos val="b"/>
        <c:numFmt formatCode="###0%" sourceLinked="1"/>
        <c:majorTickMark val="out"/>
        <c:minorTickMark val="none"/>
        <c:tickLblPos val="nextTo"/>
        <c:crossAx val="1149171936"/>
        <c:crosses val="autoZero"/>
        <c:crossBetween val="between"/>
      </c:valAx>
      <c:valAx>
        <c:axId val="1758908288"/>
        <c:scaling>
          <c:orientation val="minMax"/>
          <c:max val="0.8"/>
          <c:min val="-0.95000000000000007"/>
        </c:scaling>
        <c:delete val="1"/>
        <c:axPos val="t"/>
        <c:numFmt formatCode="0%;0%" sourceLinked="1"/>
        <c:majorTickMark val="out"/>
        <c:minorTickMark val="none"/>
        <c:tickLblPos val="nextTo"/>
        <c:crossAx val="1758912608"/>
        <c:crosses val="max"/>
        <c:crossBetween val="between"/>
      </c:valAx>
      <c:catAx>
        <c:axId val="1758912608"/>
        <c:scaling>
          <c:orientation val="minMax"/>
        </c:scaling>
        <c:delete val="1"/>
        <c:axPos val="l"/>
        <c:majorTickMark val="none"/>
        <c:minorTickMark val="none"/>
        <c:tickLblPos val="nextTo"/>
        <c:crossAx val="175890828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878167853244889E-2"/>
          <c:y val="3.88039171679418E-2"/>
          <c:w val="0.94689068858473024"/>
          <c:h val="0.93886702561447388"/>
        </c:manualLayout>
      </c:layout>
      <c:barChart>
        <c:barDir val="bar"/>
        <c:grouping val="stacked"/>
        <c:varyColors val="0"/>
        <c:ser>
          <c:idx val="2"/>
          <c:order val="0"/>
          <c:tx>
            <c:strRef>
              <c:f>Feuil1!$C$1</c:f>
              <c:strCache>
                <c:ptCount val="1"/>
                <c:pt idx="0">
                  <c:v>Assez attentif/ve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HVE</c:v>
                </c:pt>
                <c:pt idx="1">
                  <c:v>IGP</c:v>
                </c:pt>
                <c:pt idx="2">
                  <c:v>AOP</c:v>
                </c:pt>
                <c:pt idx="3">
                  <c:v>Cœur Martinique</c:v>
                </c:pt>
                <c:pt idx="4">
                  <c:v>F&amp;L de France</c:v>
                </c:pt>
                <c:pt idx="5">
                  <c:v>AOC</c:v>
                </c:pt>
                <c:pt idx="6">
                  <c:v>Label Rouge</c:v>
                </c:pt>
                <c:pt idx="7">
                  <c:v>Zéro chlordécone</c:v>
                </c:pt>
                <c:pt idx="8">
                  <c:v>Labels GP / MQ</c:v>
                </c:pt>
                <c:pt idx="9">
                  <c:v>Viandes de France</c:v>
                </c:pt>
                <c:pt idx="10">
                  <c:v>AB</c:v>
                </c:pt>
                <c:pt idx="11">
                  <c:v>Péyi</c:v>
                </c:pt>
              </c:strCache>
            </c:strRef>
          </c:cat>
          <c:val>
            <c:numRef>
              <c:f>Feuil1!$C$2:$C$13</c:f>
              <c:numCache>
                <c:formatCode>###0%</c:formatCode>
                <c:ptCount val="12"/>
                <c:pt idx="0">
                  <c:v>0.15205154652853378</c:v>
                </c:pt>
                <c:pt idx="1">
                  <c:v>0.20524912166672671</c:v>
                </c:pt>
                <c:pt idx="2">
                  <c:v>0.22382322154508782</c:v>
                </c:pt>
                <c:pt idx="3">
                  <c:v>0.19309244776737142</c:v>
                </c:pt>
                <c:pt idx="4">
                  <c:v>0.28350719124343066</c:v>
                </c:pt>
                <c:pt idx="5">
                  <c:v>0.30852276766037451</c:v>
                </c:pt>
                <c:pt idx="6">
                  <c:v>0.32562806914986342</c:v>
                </c:pt>
                <c:pt idx="7">
                  <c:v>0.1747141477795961</c:v>
                </c:pt>
                <c:pt idx="8">
                  <c:v>0.31982194378096257</c:v>
                </c:pt>
                <c:pt idx="9">
                  <c:v>0.34615786960576089</c:v>
                </c:pt>
                <c:pt idx="10">
                  <c:v>0.35878918306848795</c:v>
                </c:pt>
                <c:pt idx="11">
                  <c:v>0.35120864396884582</c:v>
                </c:pt>
              </c:numCache>
            </c:numRef>
          </c:val>
          <c:extLst>
            <c:ext xmlns:c16="http://schemas.microsoft.com/office/drawing/2014/chart" uri="{C3380CC4-5D6E-409C-BE32-E72D297353CC}">
              <c16:uniqueId val="{00000002-A718-41E6-8136-E4265104BC44}"/>
            </c:ext>
          </c:extLst>
        </c:ser>
        <c:ser>
          <c:idx val="0"/>
          <c:order val="1"/>
          <c:tx>
            <c:strRef>
              <c:f>Feuil1!$B$1</c:f>
              <c:strCache>
                <c:ptCount val="1"/>
                <c:pt idx="0">
                  <c:v>Très attentif/ve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HVE</c:v>
                </c:pt>
                <c:pt idx="1">
                  <c:v>IGP</c:v>
                </c:pt>
                <c:pt idx="2">
                  <c:v>AOP</c:v>
                </c:pt>
                <c:pt idx="3">
                  <c:v>Cœur Martinique</c:v>
                </c:pt>
                <c:pt idx="4">
                  <c:v>F&amp;L de France</c:v>
                </c:pt>
                <c:pt idx="5">
                  <c:v>AOC</c:v>
                </c:pt>
                <c:pt idx="6">
                  <c:v>Label Rouge</c:v>
                </c:pt>
                <c:pt idx="7">
                  <c:v>Zéro chlordécone</c:v>
                </c:pt>
                <c:pt idx="8">
                  <c:v>Labels GP / MQ</c:v>
                </c:pt>
                <c:pt idx="9">
                  <c:v>Viandes de France</c:v>
                </c:pt>
                <c:pt idx="10">
                  <c:v>AB</c:v>
                </c:pt>
                <c:pt idx="11">
                  <c:v>Péyi</c:v>
                </c:pt>
              </c:strCache>
            </c:strRef>
          </c:cat>
          <c:val>
            <c:numRef>
              <c:f>Feuil1!$B$2:$B$13</c:f>
              <c:numCache>
                <c:formatCode>###0%</c:formatCode>
                <c:ptCount val="12"/>
                <c:pt idx="0">
                  <c:v>6.1118094829792025E-2</c:v>
                </c:pt>
                <c:pt idx="1">
                  <c:v>4.5560788962538547E-2</c:v>
                </c:pt>
                <c:pt idx="2">
                  <c:v>8.8603480650285824E-2</c:v>
                </c:pt>
                <c:pt idx="3">
                  <c:v>0.13114258828830477</c:v>
                </c:pt>
                <c:pt idx="4">
                  <c:v>7.1323437470439829E-2</c:v>
                </c:pt>
                <c:pt idx="5">
                  <c:v>0.10103642694784778</c:v>
                </c:pt>
                <c:pt idx="6">
                  <c:v>0.11314702546221266</c:v>
                </c:pt>
                <c:pt idx="7">
                  <c:v>0.28050613384465517</c:v>
                </c:pt>
                <c:pt idx="8">
                  <c:v>0.19624497410656325</c:v>
                </c:pt>
                <c:pt idx="9">
                  <c:v>0.20691789803297289</c:v>
                </c:pt>
                <c:pt idx="10">
                  <c:v>0.23601501539030434</c:v>
                </c:pt>
                <c:pt idx="11">
                  <c:v>0.27192539769436319</c:v>
                </c:pt>
              </c:numCache>
            </c:numRef>
          </c:val>
          <c:extLst>
            <c:ext xmlns:c16="http://schemas.microsoft.com/office/drawing/2014/chart" uri="{C3380CC4-5D6E-409C-BE32-E72D297353CC}">
              <c16:uniqueId val="{00000000-A718-41E6-8136-E4265104BC44}"/>
            </c:ext>
          </c:extLst>
        </c:ser>
        <c:ser>
          <c:idx val="3"/>
          <c:order val="2"/>
          <c:tx>
            <c:strRef>
              <c:f>Feuil1!$D$1</c:f>
              <c:strCache>
                <c:ptCount val="1"/>
                <c:pt idx="0">
                  <c:v>Plutôt pas attentif/ve</c:v>
                </c:pt>
              </c:strCache>
            </c:strRef>
          </c:tx>
          <c:spPr>
            <a:solidFill>
              <a:srgbClr val="E2A09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HVE</c:v>
                </c:pt>
                <c:pt idx="1">
                  <c:v>IGP</c:v>
                </c:pt>
                <c:pt idx="2">
                  <c:v>AOP</c:v>
                </c:pt>
                <c:pt idx="3">
                  <c:v>Cœur Martinique</c:v>
                </c:pt>
                <c:pt idx="4">
                  <c:v>F&amp;L de France</c:v>
                </c:pt>
                <c:pt idx="5">
                  <c:v>AOC</c:v>
                </c:pt>
                <c:pt idx="6">
                  <c:v>Label Rouge</c:v>
                </c:pt>
                <c:pt idx="7">
                  <c:v>Zéro chlordécone</c:v>
                </c:pt>
                <c:pt idx="8">
                  <c:v>Labels GP / MQ</c:v>
                </c:pt>
                <c:pt idx="9">
                  <c:v>Viandes de France</c:v>
                </c:pt>
                <c:pt idx="10">
                  <c:v>AB</c:v>
                </c:pt>
                <c:pt idx="11">
                  <c:v>Péyi</c:v>
                </c:pt>
              </c:strCache>
            </c:strRef>
          </c:cat>
          <c:val>
            <c:numRef>
              <c:f>Feuil1!$D$2:$D$13</c:f>
              <c:numCache>
                <c:formatCode>###0%;###0%</c:formatCode>
                <c:ptCount val="12"/>
                <c:pt idx="0">
                  <c:v>-0.17519317614762964</c:v>
                </c:pt>
                <c:pt idx="1">
                  <c:v>-0.18782860748955163</c:v>
                </c:pt>
                <c:pt idx="2">
                  <c:v>-0.24786753193722355</c:v>
                </c:pt>
                <c:pt idx="3">
                  <c:v>-0.16980799762039825</c:v>
                </c:pt>
                <c:pt idx="4">
                  <c:v>-0.18532253453337752</c:v>
                </c:pt>
                <c:pt idx="5">
                  <c:v>-0.23231304337288924</c:v>
                </c:pt>
                <c:pt idx="6">
                  <c:v>-0.25240306555863956</c:v>
                </c:pt>
                <c:pt idx="7">
                  <c:v>-0.10310189051547174</c:v>
                </c:pt>
                <c:pt idx="8">
                  <c:v>-0.15096459982805696</c:v>
                </c:pt>
                <c:pt idx="9">
                  <c:v>-0.18486179963236771</c:v>
                </c:pt>
                <c:pt idx="10">
                  <c:v>-0.21864795016302616</c:v>
                </c:pt>
                <c:pt idx="11">
                  <c:v>-0.15110947886856063</c:v>
                </c:pt>
              </c:numCache>
            </c:numRef>
          </c:val>
          <c:extLst>
            <c:ext xmlns:c16="http://schemas.microsoft.com/office/drawing/2014/chart" uri="{C3380CC4-5D6E-409C-BE32-E72D297353CC}">
              <c16:uniqueId val="{00000003-A718-41E6-8136-E4265104BC44}"/>
            </c:ext>
          </c:extLst>
        </c:ser>
        <c:ser>
          <c:idx val="4"/>
          <c:order val="3"/>
          <c:tx>
            <c:strRef>
              <c:f>Feuil1!$E$1</c:f>
              <c:strCache>
                <c:ptCount val="1"/>
                <c:pt idx="0">
                  <c:v>Pas du tout attentif/ve</c:v>
                </c:pt>
              </c:strCache>
            </c:strRef>
          </c:tx>
          <c:spPr>
            <a:solidFill>
              <a:srgbClr val="A5422C"/>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HVE</c:v>
                </c:pt>
                <c:pt idx="1">
                  <c:v>IGP</c:v>
                </c:pt>
                <c:pt idx="2">
                  <c:v>AOP</c:v>
                </c:pt>
                <c:pt idx="3">
                  <c:v>Cœur Martinique</c:v>
                </c:pt>
                <c:pt idx="4">
                  <c:v>F&amp;L de France</c:v>
                </c:pt>
                <c:pt idx="5">
                  <c:v>AOC</c:v>
                </c:pt>
                <c:pt idx="6">
                  <c:v>Label Rouge</c:v>
                </c:pt>
                <c:pt idx="7">
                  <c:v>Zéro chlordécone</c:v>
                </c:pt>
                <c:pt idx="8">
                  <c:v>Labels GP / MQ</c:v>
                </c:pt>
                <c:pt idx="9">
                  <c:v>Viandes de France</c:v>
                </c:pt>
                <c:pt idx="10">
                  <c:v>AB</c:v>
                </c:pt>
                <c:pt idx="11">
                  <c:v>Péyi</c:v>
                </c:pt>
              </c:strCache>
            </c:strRef>
          </c:cat>
          <c:val>
            <c:numRef>
              <c:f>Feuil1!$E$2:$E$13</c:f>
              <c:numCache>
                <c:formatCode>###0%;###0%</c:formatCode>
                <c:ptCount val="12"/>
                <c:pt idx="0">
                  <c:v>-0.15868432850865344</c:v>
                </c:pt>
                <c:pt idx="1">
                  <c:v>-0.2079661896766283</c:v>
                </c:pt>
                <c:pt idx="2">
                  <c:v>-0.19447869657329536</c:v>
                </c:pt>
                <c:pt idx="3">
                  <c:v>-0.12686854912761733</c:v>
                </c:pt>
                <c:pt idx="4">
                  <c:v>-0.18911336740874249</c:v>
                </c:pt>
                <c:pt idx="5">
                  <c:v>-0.19651793704233744</c:v>
                </c:pt>
                <c:pt idx="6">
                  <c:v>-0.20478250353483268</c:v>
                </c:pt>
                <c:pt idx="7">
                  <c:v>-0.11850571914846299</c:v>
                </c:pt>
                <c:pt idx="8">
                  <c:v>-0.13283547584223349</c:v>
                </c:pt>
                <c:pt idx="9">
                  <c:v>-0.14639773068785286</c:v>
                </c:pt>
                <c:pt idx="10">
                  <c:v>-0.15075456937473714</c:v>
                </c:pt>
                <c:pt idx="11">
                  <c:v>-0.12877420126990213</c:v>
                </c:pt>
              </c:numCache>
            </c:numRef>
          </c:val>
          <c:extLst>
            <c:ext xmlns:c16="http://schemas.microsoft.com/office/drawing/2014/chart" uri="{C3380CC4-5D6E-409C-BE32-E72D297353CC}">
              <c16:uniqueId val="{00000004-A718-41E6-8136-E4265104BC44}"/>
            </c:ext>
          </c:extLst>
        </c:ser>
        <c:ser>
          <c:idx val="5"/>
          <c:order val="4"/>
          <c:tx>
            <c:strRef>
              <c:f>Feuil1!$F$1</c:f>
              <c:strCache>
                <c:ptCount val="1"/>
                <c:pt idx="0">
                  <c:v>Je ne connais pas ce label</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HVE</c:v>
                </c:pt>
                <c:pt idx="1">
                  <c:v>IGP</c:v>
                </c:pt>
                <c:pt idx="2">
                  <c:v>AOP</c:v>
                </c:pt>
                <c:pt idx="3">
                  <c:v>Cœur Martinique</c:v>
                </c:pt>
                <c:pt idx="4">
                  <c:v>F&amp;L de France</c:v>
                </c:pt>
                <c:pt idx="5">
                  <c:v>AOC</c:v>
                </c:pt>
                <c:pt idx="6">
                  <c:v>Label Rouge</c:v>
                </c:pt>
                <c:pt idx="7">
                  <c:v>Zéro chlordécone</c:v>
                </c:pt>
                <c:pt idx="8">
                  <c:v>Labels GP / MQ</c:v>
                </c:pt>
                <c:pt idx="9">
                  <c:v>Viandes de France</c:v>
                </c:pt>
                <c:pt idx="10">
                  <c:v>AB</c:v>
                </c:pt>
                <c:pt idx="11">
                  <c:v>Péyi</c:v>
                </c:pt>
              </c:strCache>
            </c:strRef>
          </c:cat>
          <c:val>
            <c:numRef>
              <c:f>Feuil1!$F$2:$F$13</c:f>
              <c:numCache>
                <c:formatCode>###0%;###0%</c:formatCode>
                <c:ptCount val="12"/>
                <c:pt idx="0">
                  <c:v>-0.45295285398539087</c:v>
                </c:pt>
                <c:pt idx="1">
                  <c:v>-0.35339529220455451</c:v>
                </c:pt>
                <c:pt idx="2">
                  <c:v>-0.24522706929410712</c:v>
                </c:pt>
                <c:pt idx="3">
                  <c:v>-0.37908841719630798</c:v>
                </c:pt>
                <c:pt idx="4">
                  <c:v>-0.2707334693440091</c:v>
                </c:pt>
                <c:pt idx="5">
                  <c:v>-0.16160982497655077</c:v>
                </c:pt>
                <c:pt idx="6">
                  <c:v>-0.10403933629445133</c:v>
                </c:pt>
                <c:pt idx="7">
                  <c:v>-0.32317210871181357</c:v>
                </c:pt>
                <c:pt idx="8">
                  <c:v>-0.20013300644218346</c:v>
                </c:pt>
                <c:pt idx="9">
                  <c:v>-0.11566470204104552</c:v>
                </c:pt>
                <c:pt idx="10">
                  <c:v>-3.5793282003444213E-2</c:v>
                </c:pt>
                <c:pt idx="11">
                  <c:v>-9.6982278198327915E-2</c:v>
                </c:pt>
              </c:numCache>
            </c:numRef>
          </c:val>
          <c:extLst>
            <c:ext xmlns:c16="http://schemas.microsoft.com/office/drawing/2014/chart" uri="{C3380CC4-5D6E-409C-BE32-E72D297353CC}">
              <c16:uniqueId val="{00000005-A718-41E6-8136-E4265104BC44}"/>
            </c:ext>
          </c:extLst>
        </c:ser>
        <c:dLbls>
          <c:showLegendKey val="0"/>
          <c:showVal val="0"/>
          <c:showCatName val="0"/>
          <c:showSerName val="0"/>
          <c:showPercent val="0"/>
          <c:showBubbleSize val="0"/>
        </c:dLbls>
        <c:gapWidth val="50"/>
        <c:overlap val="100"/>
        <c:axId val="1149171936"/>
        <c:axId val="1149175776"/>
      </c:barChart>
      <c:barChart>
        <c:barDir val="bar"/>
        <c:grouping val="clustered"/>
        <c:varyColors val="0"/>
        <c:ser>
          <c:idx val="6"/>
          <c:order val="5"/>
          <c:tx>
            <c:strRef>
              <c:f>Feuil1!$G$1</c:f>
              <c:strCache>
                <c:ptCount val="1"/>
                <c:pt idx="0">
                  <c:v>Attentif</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Feuil1!$G$2:$G$13</c:f>
              <c:numCache>
                <c:formatCode>0%;0%</c:formatCode>
                <c:ptCount val="12"/>
                <c:pt idx="0">
                  <c:v>0.21316964135832581</c:v>
                </c:pt>
                <c:pt idx="1">
                  <c:v>0.25080991062926528</c:v>
                </c:pt>
                <c:pt idx="2">
                  <c:v>0.31242670219537366</c:v>
                </c:pt>
                <c:pt idx="3">
                  <c:v>0.32423503605567616</c:v>
                </c:pt>
                <c:pt idx="4">
                  <c:v>0.3548306287138705</c:v>
                </c:pt>
                <c:pt idx="5">
                  <c:v>0.40955919460822232</c:v>
                </c:pt>
                <c:pt idx="6">
                  <c:v>0.43877509461207609</c:v>
                </c:pt>
                <c:pt idx="7">
                  <c:v>0.45522028162425127</c:v>
                </c:pt>
                <c:pt idx="8">
                  <c:v>0.51606691788752579</c:v>
                </c:pt>
                <c:pt idx="9">
                  <c:v>0.55307576763873378</c:v>
                </c:pt>
                <c:pt idx="10">
                  <c:v>0.59480419845879229</c:v>
                </c:pt>
                <c:pt idx="11">
                  <c:v>0.62313404166320896</c:v>
                </c:pt>
              </c:numCache>
            </c:numRef>
          </c:val>
          <c:extLst>
            <c:ext xmlns:c16="http://schemas.microsoft.com/office/drawing/2014/chart" uri="{C3380CC4-5D6E-409C-BE32-E72D297353CC}">
              <c16:uniqueId val="{00000006-A718-41E6-8136-E4265104BC44}"/>
            </c:ext>
          </c:extLst>
        </c:ser>
        <c:dLbls>
          <c:showLegendKey val="0"/>
          <c:showVal val="0"/>
          <c:showCatName val="0"/>
          <c:showSerName val="0"/>
          <c:showPercent val="0"/>
          <c:showBubbleSize val="0"/>
        </c:dLbls>
        <c:gapWidth val="250"/>
        <c:axId val="1758912608"/>
        <c:axId val="1758908288"/>
      </c:barChart>
      <c:catAx>
        <c:axId val="114917193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49175776"/>
        <c:crosses val="autoZero"/>
        <c:auto val="1"/>
        <c:lblAlgn val="ctr"/>
        <c:lblOffset val="100"/>
        <c:noMultiLvlLbl val="0"/>
      </c:catAx>
      <c:valAx>
        <c:axId val="1149175776"/>
        <c:scaling>
          <c:orientation val="minMax"/>
          <c:max val="0.8"/>
          <c:min val="-0.9"/>
        </c:scaling>
        <c:delete val="1"/>
        <c:axPos val="b"/>
        <c:numFmt formatCode="###0%" sourceLinked="1"/>
        <c:majorTickMark val="out"/>
        <c:minorTickMark val="none"/>
        <c:tickLblPos val="nextTo"/>
        <c:crossAx val="1149171936"/>
        <c:crosses val="autoZero"/>
        <c:crossBetween val="between"/>
      </c:valAx>
      <c:valAx>
        <c:axId val="1758908288"/>
        <c:scaling>
          <c:orientation val="minMax"/>
          <c:max val="0.8"/>
          <c:min val="-0.9"/>
        </c:scaling>
        <c:delete val="1"/>
        <c:axPos val="t"/>
        <c:numFmt formatCode="0%;0%" sourceLinked="1"/>
        <c:majorTickMark val="out"/>
        <c:minorTickMark val="none"/>
        <c:tickLblPos val="nextTo"/>
        <c:crossAx val="1758912608"/>
        <c:crosses val="max"/>
        <c:crossBetween val="between"/>
      </c:valAx>
      <c:catAx>
        <c:axId val="1758912608"/>
        <c:scaling>
          <c:orientation val="minMax"/>
        </c:scaling>
        <c:delete val="1"/>
        <c:axPos val="l"/>
        <c:majorTickMark val="none"/>
        <c:minorTickMark val="none"/>
        <c:tickLblPos val="nextTo"/>
        <c:crossAx val="175890828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946498785860664"/>
          <c:y val="4.1980445706722627E-3"/>
          <c:w val="0.79961486033195139"/>
          <c:h val="0.87212960097794534"/>
        </c:manualLayout>
      </c:layout>
      <c:barChart>
        <c:barDir val="bar"/>
        <c:grouping val="percentStacked"/>
        <c:varyColors val="0"/>
        <c:ser>
          <c:idx val="1"/>
          <c:order val="0"/>
          <c:tx>
            <c:strRef>
              <c:f>Sheet1!$A$2</c:f>
              <c:strCache>
                <c:ptCount val="1"/>
                <c:pt idx="0">
                  <c:v>Moins d'1 an</c:v>
                </c:pt>
              </c:strCache>
            </c:strRef>
          </c:tx>
          <c:spPr>
            <a:solidFill>
              <a:srgbClr val="A5422C"/>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b="1">
                    <a:solidFill>
                      <a:schemeClr val="bg1"/>
                    </a:solidFill>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Métropole</c:v>
                </c:pt>
                <c:pt idx="1">
                  <c:v>Antilles</c:v>
                </c:pt>
                <c:pt idx="2">
                  <c:v>Guadeloupe</c:v>
                </c:pt>
                <c:pt idx="3">
                  <c:v>Martinique</c:v>
                </c:pt>
              </c:strCache>
            </c:strRef>
          </c:cat>
          <c:val>
            <c:numRef>
              <c:f>Sheet1!$B$2:$E$2</c:f>
              <c:numCache>
                <c:formatCode>###0%</c:formatCode>
                <c:ptCount val="4"/>
                <c:pt idx="0" formatCode="0&quot;%&quot;;&quot;&quot;;&quot;&quot;">
                  <c:v>8</c:v>
                </c:pt>
                <c:pt idx="1">
                  <c:v>7.1409458205217491E-2</c:v>
                </c:pt>
                <c:pt idx="2">
                  <c:v>6.8330913458897705E-2</c:v>
                </c:pt>
                <c:pt idx="3">
                  <c:v>7.4844945946477476E-2</c:v>
                </c:pt>
              </c:numCache>
            </c:numRef>
          </c:val>
          <c:extLst>
            <c:ext xmlns:c16="http://schemas.microsoft.com/office/drawing/2014/chart" uri="{C3380CC4-5D6E-409C-BE32-E72D297353CC}">
              <c16:uniqueId val="{00000002-2A2A-460C-A8B7-D2AB10159FCB}"/>
            </c:ext>
          </c:extLst>
        </c:ser>
        <c:ser>
          <c:idx val="0"/>
          <c:order val="1"/>
          <c:tx>
            <c:strRef>
              <c:f>Sheet1!$A$3</c:f>
              <c:strCache>
                <c:ptCount val="1"/>
                <c:pt idx="0">
                  <c:v>Entre 1 et 3 ans</c:v>
                </c:pt>
              </c:strCache>
            </c:strRef>
          </c:tx>
          <c:spPr>
            <a:solidFill>
              <a:srgbClr val="EBC0B6"/>
            </a:solidFill>
            <a:ln w="11184">
              <a:solidFill>
                <a:srgbClr val="FFFFFF"/>
              </a:solidFill>
              <a:prstDash val="solid"/>
            </a:ln>
          </c:spPr>
          <c:invertIfNegative val="0"/>
          <c:dLbls>
            <c:spPr>
              <a:noFill/>
              <a:ln w="22367">
                <a:noFill/>
              </a:ln>
            </c:spPr>
            <c:txPr>
              <a:bodyPr wrap="square" lIns="38100" tIns="19050" rIns="38100" bIns="19050" anchor="ctr">
                <a:spAutoFit/>
              </a:bodyPr>
              <a:lstStyle/>
              <a:p>
                <a:pPr>
                  <a:defRPr b="1">
                    <a:latin typeface="+mj-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Métropole</c:v>
                </c:pt>
                <c:pt idx="1">
                  <c:v>Antilles</c:v>
                </c:pt>
                <c:pt idx="2">
                  <c:v>Guadeloupe</c:v>
                </c:pt>
                <c:pt idx="3">
                  <c:v>Martinique</c:v>
                </c:pt>
              </c:strCache>
            </c:strRef>
          </c:cat>
          <c:val>
            <c:numRef>
              <c:f>Sheet1!$B$3:$E$3</c:f>
              <c:numCache>
                <c:formatCode>###0%</c:formatCode>
                <c:ptCount val="4"/>
                <c:pt idx="0" formatCode="0&quot;%&quot;;&quot;&quot;;&quot;&quot;">
                  <c:v>23.5</c:v>
                </c:pt>
                <c:pt idx="1">
                  <c:v>0.19892334027848924</c:v>
                </c:pt>
                <c:pt idx="2">
                  <c:v>0.21564586609521541</c:v>
                </c:pt>
                <c:pt idx="3">
                  <c:v>0.18026191509864059</c:v>
                </c:pt>
              </c:numCache>
            </c:numRef>
          </c:val>
          <c:extLst>
            <c:ext xmlns:c16="http://schemas.microsoft.com/office/drawing/2014/chart" uri="{C3380CC4-5D6E-409C-BE32-E72D297353CC}">
              <c16:uniqueId val="{00000003-2A2A-460C-A8B7-D2AB10159FCB}"/>
            </c:ext>
          </c:extLst>
        </c:ser>
        <c:ser>
          <c:idx val="4"/>
          <c:order val="2"/>
          <c:tx>
            <c:strRef>
              <c:f>Sheet1!$A$4</c:f>
              <c:strCache>
                <c:ptCount val="1"/>
                <c:pt idx="0">
                  <c:v>Entre 3 et 6 ans</c:v>
                </c:pt>
              </c:strCache>
            </c:strRef>
          </c:tx>
          <c:spPr>
            <a:solidFill>
              <a:srgbClr val="46714B"/>
            </a:solidFill>
            <a:ln w="11184">
              <a:solidFill>
                <a:srgbClr val="FFFFFF"/>
              </a:solidFill>
              <a:prstDash val="solid"/>
            </a:ln>
          </c:spPr>
          <c:invertIfNegative val="0"/>
          <c:dPt>
            <c:idx val="0"/>
            <c:invertIfNegative val="0"/>
            <c:bubble3D val="0"/>
            <c:spPr>
              <a:solidFill>
                <a:srgbClr val="DAEF9E"/>
              </a:solidFill>
              <a:ln w="11184">
                <a:solidFill>
                  <a:srgbClr val="FFFFFF"/>
                </a:solidFill>
                <a:prstDash val="solid"/>
              </a:ln>
            </c:spPr>
            <c:extLst>
              <c:ext xmlns:c16="http://schemas.microsoft.com/office/drawing/2014/chart" uri="{C3380CC4-5D6E-409C-BE32-E72D297353CC}">
                <c16:uniqueId val="{00000004-BF30-4AB7-AB37-8CED839B48D6}"/>
              </c:ext>
            </c:extLst>
          </c:dPt>
          <c:dPt>
            <c:idx val="1"/>
            <c:invertIfNegative val="0"/>
            <c:bubble3D val="0"/>
            <c:spPr>
              <a:solidFill>
                <a:srgbClr val="DAEF9E"/>
              </a:solidFill>
              <a:ln w="11184">
                <a:solidFill>
                  <a:srgbClr val="FFFFFF"/>
                </a:solidFill>
                <a:prstDash val="solid"/>
              </a:ln>
            </c:spPr>
            <c:extLst>
              <c:ext xmlns:c16="http://schemas.microsoft.com/office/drawing/2014/chart" uri="{C3380CC4-5D6E-409C-BE32-E72D297353CC}">
                <c16:uniqueId val="{00000005-BF30-4AB7-AB37-8CED839B48D6}"/>
              </c:ext>
            </c:extLst>
          </c:dPt>
          <c:dPt>
            <c:idx val="2"/>
            <c:invertIfNegative val="0"/>
            <c:bubble3D val="0"/>
            <c:spPr>
              <a:solidFill>
                <a:srgbClr val="DAEF9E"/>
              </a:solidFill>
              <a:ln w="11184">
                <a:solidFill>
                  <a:srgbClr val="FFFFFF"/>
                </a:solidFill>
                <a:prstDash val="solid"/>
              </a:ln>
            </c:spPr>
            <c:extLst>
              <c:ext xmlns:c16="http://schemas.microsoft.com/office/drawing/2014/chart" uri="{C3380CC4-5D6E-409C-BE32-E72D297353CC}">
                <c16:uniqueId val="{00000006-BF30-4AB7-AB37-8CED839B48D6}"/>
              </c:ext>
            </c:extLst>
          </c:dPt>
          <c:dPt>
            <c:idx val="3"/>
            <c:invertIfNegative val="0"/>
            <c:bubble3D val="0"/>
            <c:spPr>
              <a:solidFill>
                <a:srgbClr val="DAEF9E"/>
              </a:solidFill>
              <a:ln w="11184">
                <a:solidFill>
                  <a:srgbClr val="FFFFFF"/>
                </a:solidFill>
                <a:prstDash val="solid"/>
              </a:ln>
            </c:spPr>
            <c:extLst>
              <c:ext xmlns:c16="http://schemas.microsoft.com/office/drawing/2014/chart" uri="{C3380CC4-5D6E-409C-BE32-E72D297353CC}">
                <c16:uniqueId val="{00000007-BF30-4AB7-AB37-8CED839B48D6}"/>
              </c:ext>
            </c:extLst>
          </c:dPt>
          <c:dLbls>
            <c:dLbl>
              <c:idx val="0"/>
              <c:spPr>
                <a:noFill/>
                <a:ln w="22367">
                  <a:noFill/>
                </a:ln>
              </c:spPr>
              <c:txPr>
                <a:bodyPr wrap="square" lIns="38100" tIns="19050" rIns="38100" bIns="19050" anchor="ctr" anchorCtr="0">
                  <a:spAutoFit/>
                </a:bodyPr>
                <a:lstStyle/>
                <a:p>
                  <a:pPr algn="ctr">
                    <a:defRPr lang="en-US" sz="1100" b="1"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extLst>
                <c:ext xmlns:c16="http://schemas.microsoft.com/office/drawing/2014/chart" uri="{C3380CC4-5D6E-409C-BE32-E72D297353CC}">
                  <c16:uniqueId val="{00000004-BF30-4AB7-AB37-8CED839B48D6}"/>
                </c:ext>
              </c:extLst>
            </c:dLbl>
            <c:dLbl>
              <c:idx val="1"/>
              <c:spPr>
                <a:noFill/>
                <a:ln w="22367">
                  <a:noFill/>
                </a:ln>
              </c:spPr>
              <c:txPr>
                <a:bodyPr wrap="square" lIns="38100" tIns="19050" rIns="38100" bIns="19050" anchor="ctr" anchorCtr="0">
                  <a:spAutoFit/>
                </a:bodyPr>
                <a:lstStyle/>
                <a:p>
                  <a:pPr algn="ctr">
                    <a:defRPr lang="en-US" sz="1100" b="1"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extLst>
                <c:ext xmlns:c16="http://schemas.microsoft.com/office/drawing/2014/chart" uri="{C3380CC4-5D6E-409C-BE32-E72D297353CC}">
                  <c16:uniqueId val="{00000005-BF30-4AB7-AB37-8CED839B48D6}"/>
                </c:ext>
              </c:extLst>
            </c:dLbl>
            <c:dLbl>
              <c:idx val="2"/>
              <c:spPr>
                <a:noFill/>
                <a:ln w="22367">
                  <a:noFill/>
                </a:ln>
              </c:spPr>
              <c:txPr>
                <a:bodyPr wrap="square" lIns="38100" tIns="19050" rIns="38100" bIns="19050" anchor="ctr" anchorCtr="0">
                  <a:spAutoFit/>
                </a:bodyPr>
                <a:lstStyle/>
                <a:p>
                  <a:pPr algn="ctr">
                    <a:defRPr lang="en-US" sz="1100" b="1"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extLst>
                <c:ext xmlns:c16="http://schemas.microsoft.com/office/drawing/2014/chart" uri="{C3380CC4-5D6E-409C-BE32-E72D297353CC}">
                  <c16:uniqueId val="{00000006-BF30-4AB7-AB37-8CED839B48D6}"/>
                </c:ext>
              </c:extLst>
            </c:dLbl>
            <c:dLbl>
              <c:idx val="3"/>
              <c:spPr>
                <a:noFill/>
                <a:ln w="22367">
                  <a:noFill/>
                </a:ln>
              </c:spPr>
              <c:txPr>
                <a:bodyPr wrap="square" lIns="38100" tIns="19050" rIns="38100" bIns="19050" anchor="ctr" anchorCtr="0">
                  <a:spAutoFit/>
                </a:bodyPr>
                <a:lstStyle/>
                <a:p>
                  <a:pPr algn="ctr">
                    <a:defRPr lang="en-US" sz="1100" b="1"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extLst>
                <c:ext xmlns:c16="http://schemas.microsoft.com/office/drawing/2014/chart" uri="{C3380CC4-5D6E-409C-BE32-E72D297353CC}">
                  <c16:uniqueId val="{00000007-BF30-4AB7-AB37-8CED839B48D6}"/>
                </c:ext>
              </c:extLst>
            </c:dLbl>
            <c:spPr>
              <a:noFill/>
              <a:ln w="22367">
                <a:noFill/>
              </a:ln>
            </c:spPr>
            <c:txPr>
              <a:bodyPr wrap="square" lIns="38100" tIns="19050" rIns="38100" bIns="19050" anchor="ctr" anchorCtr="0">
                <a:spAutoFit/>
              </a:bodyPr>
              <a:lstStyle/>
              <a:p>
                <a:pPr algn="ctr">
                  <a:defRPr lang="en-US" sz="1100" b="1" i="0" u="none" strike="noStrike" kern="1200" baseline="0">
                    <a:solidFill>
                      <a:schemeClr val="bg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Métropole</c:v>
                </c:pt>
                <c:pt idx="1">
                  <c:v>Antilles</c:v>
                </c:pt>
                <c:pt idx="2">
                  <c:v>Guadeloupe</c:v>
                </c:pt>
                <c:pt idx="3">
                  <c:v>Martinique</c:v>
                </c:pt>
              </c:strCache>
            </c:strRef>
          </c:cat>
          <c:val>
            <c:numRef>
              <c:f>Sheet1!$B$4:$E$4</c:f>
              <c:numCache>
                <c:formatCode>###0%</c:formatCode>
                <c:ptCount val="4"/>
                <c:pt idx="0" formatCode="0&quot;%&quot;;&quot;&quot;;&quot;&quot;">
                  <c:v>21</c:v>
                </c:pt>
                <c:pt idx="1">
                  <c:v>0.18270690341830867</c:v>
                </c:pt>
                <c:pt idx="2">
                  <c:v>0.17211817228743823</c:v>
                </c:pt>
                <c:pt idx="3">
                  <c:v>0.1945233488473023</c:v>
                </c:pt>
              </c:numCache>
            </c:numRef>
          </c:val>
          <c:extLst>
            <c:ext xmlns:c16="http://schemas.microsoft.com/office/drawing/2014/chart" uri="{C3380CC4-5D6E-409C-BE32-E72D297353CC}">
              <c16:uniqueId val="{00000004-2A2A-460C-A8B7-D2AB10159FCB}"/>
            </c:ext>
          </c:extLst>
        </c:ser>
        <c:ser>
          <c:idx val="5"/>
          <c:order val="3"/>
          <c:tx>
            <c:strRef>
              <c:f>Sheet1!$A$5</c:f>
              <c:strCache>
                <c:ptCount val="1"/>
                <c:pt idx="0">
                  <c:v>Entre 6 et 10 ans</c:v>
                </c:pt>
              </c:strCache>
            </c:strRef>
          </c:tx>
          <c:spPr>
            <a:solidFill>
              <a:srgbClr val="BFBFBF"/>
            </a:solidFill>
            <a:ln>
              <a:solidFill>
                <a:srgbClr val="FFFFFF"/>
              </a:solidFill>
            </a:ln>
          </c:spPr>
          <c:invertIfNegative val="0"/>
          <c:dPt>
            <c:idx val="0"/>
            <c:invertIfNegative val="0"/>
            <c:bubble3D val="0"/>
            <c:spPr>
              <a:solidFill>
                <a:srgbClr val="99C221"/>
              </a:solidFill>
              <a:ln>
                <a:solidFill>
                  <a:srgbClr val="FFFFFF"/>
                </a:solidFill>
              </a:ln>
            </c:spPr>
            <c:extLst>
              <c:ext xmlns:c16="http://schemas.microsoft.com/office/drawing/2014/chart" uri="{C3380CC4-5D6E-409C-BE32-E72D297353CC}">
                <c16:uniqueId val="{00000008-BF30-4AB7-AB37-8CED839B48D6}"/>
              </c:ext>
            </c:extLst>
          </c:dPt>
          <c:dPt>
            <c:idx val="1"/>
            <c:invertIfNegative val="0"/>
            <c:bubble3D val="0"/>
            <c:spPr>
              <a:solidFill>
                <a:srgbClr val="99C221"/>
              </a:solidFill>
              <a:ln>
                <a:solidFill>
                  <a:srgbClr val="FFFFFF"/>
                </a:solidFill>
              </a:ln>
            </c:spPr>
            <c:extLst>
              <c:ext xmlns:c16="http://schemas.microsoft.com/office/drawing/2014/chart" uri="{C3380CC4-5D6E-409C-BE32-E72D297353CC}">
                <c16:uniqueId val="{00000009-BF30-4AB7-AB37-8CED839B48D6}"/>
              </c:ext>
            </c:extLst>
          </c:dPt>
          <c:dPt>
            <c:idx val="2"/>
            <c:invertIfNegative val="0"/>
            <c:bubble3D val="0"/>
            <c:spPr>
              <a:solidFill>
                <a:srgbClr val="99C221"/>
              </a:solidFill>
              <a:ln>
                <a:solidFill>
                  <a:srgbClr val="FFFFFF"/>
                </a:solidFill>
              </a:ln>
            </c:spPr>
            <c:extLst>
              <c:ext xmlns:c16="http://schemas.microsoft.com/office/drawing/2014/chart" uri="{C3380CC4-5D6E-409C-BE32-E72D297353CC}">
                <c16:uniqueId val="{0000000A-BF30-4AB7-AB37-8CED839B48D6}"/>
              </c:ext>
            </c:extLst>
          </c:dPt>
          <c:dPt>
            <c:idx val="3"/>
            <c:invertIfNegative val="0"/>
            <c:bubble3D val="0"/>
            <c:spPr>
              <a:solidFill>
                <a:srgbClr val="99C221"/>
              </a:solidFill>
              <a:ln>
                <a:solidFill>
                  <a:srgbClr val="FFFFFF"/>
                </a:solidFill>
              </a:ln>
            </c:spPr>
            <c:extLst>
              <c:ext xmlns:c16="http://schemas.microsoft.com/office/drawing/2014/chart" uri="{C3380CC4-5D6E-409C-BE32-E72D297353CC}">
                <c16:uniqueId val="{0000000B-BF30-4AB7-AB37-8CED839B48D6}"/>
              </c:ext>
            </c:extLst>
          </c:dPt>
          <c:dLbls>
            <c:dLbl>
              <c:idx val="0"/>
              <c:spPr>
                <a:noFill/>
                <a:ln>
                  <a:noFill/>
                </a:ln>
                <a:effectLst/>
              </c:spPr>
              <c:txPr>
                <a:bodyPr wrap="square" lIns="38100" tIns="19050" rIns="38100" bIns="19050" anchor="ctr" anchorCtr="0">
                  <a:spAutoFit/>
                </a:bodyPr>
                <a:lstStyle/>
                <a:p>
                  <a:pPr algn="ctr">
                    <a:defRPr lang="en-US" sz="1100" b="1" i="0" u="none" strike="noStrike" kern="1200" baseline="0">
                      <a:solidFill>
                        <a:schemeClr val="bg1"/>
                      </a:solidFill>
                      <a:latin typeface="+mj-lt"/>
                      <a:ea typeface="Arial"/>
                      <a:cs typeface="Arial"/>
                    </a:defRPr>
                  </a:pPr>
                  <a:endParaRPr lang="fr-FR"/>
                </a:p>
              </c:txPr>
              <c:showLegendKey val="0"/>
              <c:showVal val="1"/>
              <c:showCatName val="0"/>
              <c:showSerName val="0"/>
              <c:showPercent val="0"/>
              <c:showBubbleSize val="0"/>
              <c:extLst>
                <c:ext xmlns:c16="http://schemas.microsoft.com/office/drawing/2014/chart" uri="{C3380CC4-5D6E-409C-BE32-E72D297353CC}">
                  <c16:uniqueId val="{00000008-BF30-4AB7-AB37-8CED839B48D6}"/>
                </c:ext>
              </c:extLst>
            </c:dLbl>
            <c:dLbl>
              <c:idx val="1"/>
              <c:spPr>
                <a:noFill/>
                <a:ln>
                  <a:noFill/>
                </a:ln>
                <a:effectLst/>
              </c:spPr>
              <c:txPr>
                <a:bodyPr wrap="square" lIns="38100" tIns="19050" rIns="38100" bIns="19050" anchor="ctr" anchorCtr="0">
                  <a:spAutoFit/>
                </a:bodyPr>
                <a:lstStyle/>
                <a:p>
                  <a:pPr algn="ctr">
                    <a:defRPr lang="en-US" sz="1100" b="1" i="0" u="none" strike="noStrike" kern="1200" baseline="0">
                      <a:solidFill>
                        <a:schemeClr val="bg1"/>
                      </a:solidFill>
                      <a:latin typeface="+mj-lt"/>
                      <a:ea typeface="Arial"/>
                      <a:cs typeface="Arial"/>
                    </a:defRPr>
                  </a:pPr>
                  <a:endParaRPr lang="fr-FR"/>
                </a:p>
              </c:txPr>
              <c:showLegendKey val="0"/>
              <c:showVal val="1"/>
              <c:showCatName val="0"/>
              <c:showSerName val="0"/>
              <c:showPercent val="0"/>
              <c:showBubbleSize val="0"/>
              <c:extLst>
                <c:ext xmlns:c16="http://schemas.microsoft.com/office/drawing/2014/chart" uri="{C3380CC4-5D6E-409C-BE32-E72D297353CC}">
                  <c16:uniqueId val="{00000009-BF30-4AB7-AB37-8CED839B48D6}"/>
                </c:ext>
              </c:extLst>
            </c:dLbl>
            <c:dLbl>
              <c:idx val="2"/>
              <c:spPr>
                <a:noFill/>
                <a:ln>
                  <a:noFill/>
                </a:ln>
                <a:effectLst/>
              </c:spPr>
              <c:txPr>
                <a:bodyPr wrap="square" lIns="38100" tIns="19050" rIns="38100" bIns="19050" anchor="ctr" anchorCtr="0">
                  <a:spAutoFit/>
                </a:bodyPr>
                <a:lstStyle/>
                <a:p>
                  <a:pPr algn="ctr">
                    <a:defRPr lang="en-US" sz="1100" b="1" i="0" u="none" strike="noStrike" kern="1200" baseline="0">
                      <a:solidFill>
                        <a:schemeClr val="bg1"/>
                      </a:solidFill>
                      <a:latin typeface="+mj-lt"/>
                      <a:ea typeface="Arial"/>
                      <a:cs typeface="Arial"/>
                    </a:defRPr>
                  </a:pPr>
                  <a:endParaRPr lang="fr-FR"/>
                </a:p>
              </c:txPr>
              <c:showLegendKey val="0"/>
              <c:showVal val="1"/>
              <c:showCatName val="0"/>
              <c:showSerName val="0"/>
              <c:showPercent val="0"/>
              <c:showBubbleSize val="0"/>
              <c:extLst>
                <c:ext xmlns:c16="http://schemas.microsoft.com/office/drawing/2014/chart" uri="{C3380CC4-5D6E-409C-BE32-E72D297353CC}">
                  <c16:uniqueId val="{0000000A-BF30-4AB7-AB37-8CED839B48D6}"/>
                </c:ext>
              </c:extLst>
            </c:dLbl>
            <c:dLbl>
              <c:idx val="3"/>
              <c:spPr>
                <a:noFill/>
                <a:ln>
                  <a:noFill/>
                </a:ln>
                <a:effectLst/>
              </c:spPr>
              <c:txPr>
                <a:bodyPr wrap="square" lIns="38100" tIns="19050" rIns="38100" bIns="19050" anchor="ctr" anchorCtr="0">
                  <a:spAutoFit/>
                </a:bodyPr>
                <a:lstStyle/>
                <a:p>
                  <a:pPr algn="ctr">
                    <a:defRPr lang="en-US" sz="1100" b="1" i="0" u="none" strike="noStrike" kern="1200" baseline="0">
                      <a:solidFill>
                        <a:schemeClr val="bg1"/>
                      </a:solidFill>
                      <a:latin typeface="+mj-lt"/>
                      <a:ea typeface="Arial"/>
                      <a:cs typeface="Arial"/>
                    </a:defRPr>
                  </a:pPr>
                  <a:endParaRPr lang="fr-FR"/>
                </a:p>
              </c:txPr>
              <c:showLegendKey val="0"/>
              <c:showVal val="1"/>
              <c:showCatName val="0"/>
              <c:showSerName val="0"/>
              <c:showPercent val="0"/>
              <c:showBubbleSize val="0"/>
              <c:extLst>
                <c:ext xmlns:c16="http://schemas.microsoft.com/office/drawing/2014/chart" uri="{C3380CC4-5D6E-409C-BE32-E72D297353CC}">
                  <c16:uniqueId val="{0000000B-BF30-4AB7-AB37-8CED839B48D6}"/>
                </c:ext>
              </c:extLst>
            </c:dLbl>
            <c:spPr>
              <a:noFill/>
              <a:ln>
                <a:noFill/>
              </a:ln>
              <a:effectLst/>
            </c:spPr>
            <c:txPr>
              <a:bodyPr wrap="square" lIns="38100" tIns="19050" rIns="38100" bIns="19050" anchor="ctr" anchorCtr="0">
                <a:spAutoFit/>
              </a:bodyPr>
              <a:lstStyle/>
              <a:p>
                <a:pPr algn="ctr">
                  <a:defRPr lang="en-US" sz="1100" b="1"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Métropole</c:v>
                </c:pt>
                <c:pt idx="1">
                  <c:v>Antilles</c:v>
                </c:pt>
                <c:pt idx="2">
                  <c:v>Guadeloupe</c:v>
                </c:pt>
                <c:pt idx="3">
                  <c:v>Martinique</c:v>
                </c:pt>
              </c:strCache>
            </c:strRef>
          </c:cat>
          <c:val>
            <c:numRef>
              <c:f>Sheet1!$B$5:$E$5</c:f>
              <c:numCache>
                <c:formatCode>###0%</c:formatCode>
                <c:ptCount val="4"/>
                <c:pt idx="0" formatCode="0&quot;%&quot;;&quot;&quot;;&quot;&quot;">
                  <c:v>13</c:v>
                </c:pt>
                <c:pt idx="1">
                  <c:v>0.10893713952606369</c:v>
                </c:pt>
                <c:pt idx="2">
                  <c:v>0.10358949299770968</c:v>
                </c:pt>
                <c:pt idx="3">
                  <c:v>0.11490482088418384</c:v>
                </c:pt>
              </c:numCache>
            </c:numRef>
          </c:val>
          <c:extLst>
            <c:ext xmlns:c16="http://schemas.microsoft.com/office/drawing/2014/chart" uri="{C3380CC4-5D6E-409C-BE32-E72D297353CC}">
              <c16:uniqueId val="{00000000-F6A2-41DD-948D-74358A6A8CDA}"/>
            </c:ext>
          </c:extLst>
        </c:ser>
        <c:ser>
          <c:idx val="2"/>
          <c:order val="4"/>
          <c:tx>
            <c:strRef>
              <c:f>Sheet1!$A$6</c:f>
              <c:strCache>
                <c:ptCount val="1"/>
                <c:pt idx="0">
                  <c:v>Plus de 10 ans</c:v>
                </c:pt>
              </c:strCache>
            </c:strRef>
          </c:tx>
          <c:spPr>
            <a:solidFill>
              <a:srgbClr val="46714B"/>
            </a:solidFill>
            <a:ln w="11184">
              <a:solidFill>
                <a:srgbClr val="FFFFFF"/>
              </a:solidFill>
              <a:prstDash val="solid"/>
            </a:ln>
          </c:spPr>
          <c:invertIfNegative val="0"/>
          <c:dLbls>
            <c:spPr>
              <a:noFill/>
              <a:ln w="22367">
                <a:noFill/>
              </a:ln>
            </c:spPr>
            <c:txPr>
              <a:bodyPr wrap="square" lIns="38100" tIns="19050" rIns="38100" bIns="19050" anchor="ctr" anchorCtr="0">
                <a:spAutoFit/>
              </a:bodyPr>
              <a:lstStyle/>
              <a:p>
                <a:pPr algn="ctr">
                  <a:defRPr lang="en-US" sz="1100" b="1" i="0" u="none" strike="noStrike" kern="1200" baseline="0">
                    <a:solidFill>
                      <a:schemeClr val="bg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Métropole</c:v>
                </c:pt>
                <c:pt idx="1">
                  <c:v>Antilles</c:v>
                </c:pt>
                <c:pt idx="2">
                  <c:v>Guadeloupe</c:v>
                </c:pt>
                <c:pt idx="3">
                  <c:v>Martinique</c:v>
                </c:pt>
              </c:strCache>
            </c:strRef>
          </c:cat>
          <c:val>
            <c:numRef>
              <c:f>Sheet1!$B$6:$E$6</c:f>
              <c:numCache>
                <c:formatCode>###0%</c:formatCode>
                <c:ptCount val="4"/>
                <c:pt idx="0" formatCode="0&quot;%&quot;;&quot;&quot;;&quot;&quot;">
                  <c:v>14</c:v>
                </c:pt>
                <c:pt idx="1">
                  <c:v>0.24028421238225386</c:v>
                </c:pt>
                <c:pt idx="2">
                  <c:v>0.25723787075529553</c:v>
                </c:pt>
                <c:pt idx="3">
                  <c:v>0.22136485589743496</c:v>
                </c:pt>
              </c:numCache>
            </c:numRef>
          </c:val>
          <c:extLst>
            <c:ext xmlns:c16="http://schemas.microsoft.com/office/drawing/2014/chart" uri="{C3380CC4-5D6E-409C-BE32-E72D297353CC}">
              <c16:uniqueId val="{00000002-BF30-4AB7-AB37-8CED839B48D6}"/>
            </c:ext>
          </c:extLst>
        </c:ser>
        <c:ser>
          <c:idx val="3"/>
          <c:order val="5"/>
          <c:tx>
            <c:strRef>
              <c:f>Sheet1!$A$7</c:f>
              <c:strCache>
                <c:ptCount val="1"/>
                <c:pt idx="0">
                  <c:v>Je ne sais pas / Je ne me souviens pas</c:v>
                </c:pt>
              </c:strCache>
            </c:strRef>
          </c:tx>
          <c:spPr>
            <a:solidFill>
              <a:srgbClr val="BFBFBF"/>
            </a:solidFill>
            <a:ln>
              <a:solidFill>
                <a:srgbClr val="FFFFFF"/>
              </a:solidFill>
            </a:ln>
          </c:spPr>
          <c:invertIfNegative val="0"/>
          <c:dLbls>
            <c:spPr>
              <a:noFill/>
              <a:ln>
                <a:noFill/>
              </a:ln>
              <a:effectLst/>
            </c:spPr>
            <c:txPr>
              <a:bodyPr wrap="square" lIns="38100" tIns="19050" rIns="38100" bIns="19050" anchor="ctr" anchorCtr="0">
                <a:spAutoFit/>
              </a:bodyPr>
              <a:lstStyle/>
              <a:p>
                <a:pPr algn="ctr">
                  <a:defRPr lang="en-US" sz="1100" b="1" i="0" u="none" strike="noStrike" kern="1200" baseline="0">
                    <a:solidFill>
                      <a:schemeClr val="tx1"/>
                    </a:solidFill>
                    <a:latin typeface="+mj-lt"/>
                    <a:ea typeface="Arial"/>
                    <a:cs typeface="Aria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Métropole</c:v>
                </c:pt>
                <c:pt idx="1">
                  <c:v>Antilles</c:v>
                </c:pt>
                <c:pt idx="2">
                  <c:v>Guadeloupe</c:v>
                </c:pt>
                <c:pt idx="3">
                  <c:v>Martinique</c:v>
                </c:pt>
              </c:strCache>
            </c:strRef>
          </c:cat>
          <c:val>
            <c:numRef>
              <c:f>Sheet1!$B$7:$E$7</c:f>
              <c:numCache>
                <c:formatCode>###0%</c:formatCode>
                <c:ptCount val="4"/>
                <c:pt idx="0" formatCode="0&quot;%&quot;;&quot;&quot;;&quot;&quot;">
                  <c:v>20</c:v>
                </c:pt>
                <c:pt idx="1">
                  <c:v>0.19773894618966645</c:v>
                </c:pt>
                <c:pt idx="2">
                  <c:v>0.18307768440544378</c:v>
                </c:pt>
                <c:pt idx="3">
                  <c:v>0.21410011332596068</c:v>
                </c:pt>
              </c:numCache>
            </c:numRef>
          </c:val>
          <c:extLst>
            <c:ext xmlns:c16="http://schemas.microsoft.com/office/drawing/2014/chart" uri="{C3380CC4-5D6E-409C-BE32-E72D297353CC}">
              <c16:uniqueId val="{00000003-BF30-4AB7-AB37-8CED839B48D6}"/>
            </c:ext>
          </c:extLst>
        </c:ser>
        <c:dLbls>
          <c:showLegendKey val="0"/>
          <c:showVal val="0"/>
          <c:showCatName val="0"/>
          <c:showSerName val="0"/>
          <c:showPercent val="0"/>
          <c:showBubbleSize val="0"/>
        </c:dLbls>
        <c:gapWidth val="85"/>
        <c:overlap val="100"/>
        <c:axId val="380795904"/>
        <c:axId val="366943552"/>
      </c:barChart>
      <c:catAx>
        <c:axId val="380795904"/>
        <c:scaling>
          <c:orientation val="maxMin"/>
        </c:scaling>
        <c:delete val="0"/>
        <c:axPos val="l"/>
        <c:numFmt formatCode="General" sourceLinked="1"/>
        <c:majorTickMark val="out"/>
        <c:minorTickMark val="none"/>
        <c:tickLblPos val="nextTo"/>
        <c:txPr>
          <a:bodyPr/>
          <a:lstStyle/>
          <a:p>
            <a:pPr algn="ctr">
              <a:defRPr lang="en-US" sz="1050" b="0" i="0" u="none" strike="noStrike" kern="1200" baseline="0">
                <a:solidFill>
                  <a:schemeClr val="tx1"/>
                </a:solidFill>
                <a:latin typeface="+mn-lt"/>
                <a:ea typeface="+mn-ea"/>
                <a:cs typeface="+mn-cs"/>
              </a:defRPr>
            </a:pPr>
            <a:endParaRPr lang="fr-FR"/>
          </a:p>
        </c:txPr>
        <c:crossAx val="366943552"/>
        <c:crosses val="autoZero"/>
        <c:auto val="1"/>
        <c:lblAlgn val="ctr"/>
        <c:lblOffset val="1000"/>
        <c:noMultiLvlLbl val="0"/>
      </c:catAx>
      <c:valAx>
        <c:axId val="366943552"/>
        <c:scaling>
          <c:orientation val="minMax"/>
          <c:max val="1"/>
        </c:scaling>
        <c:delete val="1"/>
        <c:axPos val="t"/>
        <c:numFmt formatCode="0%" sourceLinked="1"/>
        <c:majorTickMark val="out"/>
        <c:minorTickMark val="none"/>
        <c:tickLblPos val="nextTo"/>
        <c:crossAx val="380795904"/>
        <c:crosses val="autoZero"/>
        <c:crossBetween val="between"/>
      </c:valAx>
      <c:spPr>
        <a:noFill/>
        <a:ln w="25400">
          <a:noFill/>
        </a:ln>
      </c:spPr>
    </c:plotArea>
    <c:plotVisOnly val="1"/>
    <c:dispBlanksAs val="gap"/>
    <c:showDLblsOverMax val="0"/>
  </c:chart>
  <c:spPr>
    <a:noFill/>
    <a:ln>
      <a:noFill/>
    </a:ln>
  </c:spPr>
  <c:txPr>
    <a:bodyPr/>
    <a:lstStyle/>
    <a:p>
      <a:pPr>
        <a:defRPr sz="1100" b="0" i="0" u="none" strike="noStrike" baseline="0">
          <a:solidFill>
            <a:schemeClr val="tx1"/>
          </a:solidFill>
          <a:latin typeface="Century Gothic" panose="020B0502020202020204" pitchFamily="34" charset="0"/>
          <a:ea typeface="Arial"/>
          <a:cs typeface="Arial"/>
        </a:defRPr>
      </a:pPr>
      <a:endParaRPr lang="fr-FR"/>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7796830384328898"/>
          <c:y val="1.4506497732716974E-2"/>
          <c:w val="0.51132205334596315"/>
          <c:h val="0.98549350226728305"/>
        </c:manualLayout>
      </c:layout>
      <c:barChart>
        <c:barDir val="bar"/>
        <c:grouping val="clustered"/>
        <c:varyColors val="0"/>
        <c:ser>
          <c:idx val="0"/>
          <c:order val="0"/>
          <c:tx>
            <c:strRef>
              <c:f>Feuil1!$B$1</c:f>
              <c:strCache>
                <c:ptCount val="1"/>
                <c:pt idx="0">
                  <c:v>Métropole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46714B"/>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Feuil1!$A$2:$A$14</c:f>
              <c:strCache>
                <c:ptCount val="13"/>
                <c:pt idx="0">
                  <c:v>Aucune de ces raisons</c:v>
                </c:pt>
                <c:pt idx="1">
                  <c:v>Autres</c:v>
                </c:pt>
                <c:pt idx="2">
                  <c:v>Suite à un événement particulier dans ma vie (autre que les enfants)</c:v>
                </c:pt>
                <c:pt idx="3">
                  <c:v>Une plus grande accessibilité des produits bio hors domicile</c:v>
                </c:pt>
                <c:pt idx="4">
                  <c:v>Parce que j'ai des allergies ou j'ai un régime alimentaire particulier</c:v>
                </c:pt>
                <c:pt idx="5">
                  <c:v>Le fait d’avoir des enfants / petits enfants</c:v>
                </c:pt>
                <c:pt idx="6">
                  <c:v>Une plus grande disponibilité des produits bio dans mes lieux d’achat habituel</c:v>
                </c:pt>
                <c:pt idx="7">
                  <c:v>Pour le bien-être des animaux</c:v>
                </c:pt>
                <c:pt idx="8">
                  <c:v>Une habitude familiale / foyer est déjà consommateur</c:v>
                </c:pt>
                <c:pt idx="9">
                  <c:v>Pour des raisons éthiques et/ou sociales</c:v>
                </c:pt>
                <c:pt idx="10">
                  <c:v>Pour le goût des produits</c:v>
                </c:pt>
                <c:pt idx="11">
                  <c:v>Pour préserver l’environnement</c:v>
                </c:pt>
                <c:pt idx="12">
                  <c:v>Pour préserver ma santé</c:v>
                </c:pt>
              </c:strCache>
            </c:strRef>
          </c:cat>
          <c:val>
            <c:numRef>
              <c:f>Feuil1!$B$2:$B$14</c:f>
              <c:numCache>
                <c:formatCode>###0%</c:formatCode>
                <c:ptCount val="13"/>
                <c:pt idx="0">
                  <c:v>5.8576522122785094E-2</c:v>
                </c:pt>
                <c:pt idx="1">
                  <c:v>9.588051434152714E-3</c:v>
                </c:pt>
                <c:pt idx="2">
                  <c:v>4.0402530504515734E-2</c:v>
                </c:pt>
                <c:pt idx="3">
                  <c:v>6.07222887728237E-2</c:v>
                </c:pt>
                <c:pt idx="4">
                  <c:v>4.6284299100990481E-2</c:v>
                </c:pt>
                <c:pt idx="5">
                  <c:v>0.13983321221417086</c:v>
                </c:pt>
                <c:pt idx="6">
                  <c:v>0.24679559288607356</c:v>
                </c:pt>
                <c:pt idx="7">
                  <c:v>0.31250653054335031</c:v>
                </c:pt>
                <c:pt idx="8">
                  <c:v>0.15595196351221347</c:v>
                </c:pt>
                <c:pt idx="9">
                  <c:v>0.24611379273492789</c:v>
                </c:pt>
                <c:pt idx="10">
                  <c:v>0.41518162046984036</c:v>
                </c:pt>
                <c:pt idx="11">
                  <c:v>0.43283383862202074</c:v>
                </c:pt>
                <c:pt idx="12">
                  <c:v>0.5722457765911817</c:v>
                </c:pt>
              </c:numCache>
            </c:numRef>
          </c:val>
          <c:extLst>
            <c:ext xmlns:c16="http://schemas.microsoft.com/office/drawing/2014/chart" uri="{C3380CC4-5D6E-409C-BE32-E72D297353CC}">
              <c16:uniqueId val="{0000000A-6085-4A09-A8B2-B11E7508FDBD}"/>
            </c:ext>
          </c:extLst>
        </c:ser>
        <c:ser>
          <c:idx val="1"/>
          <c:order val="1"/>
          <c:tx>
            <c:strRef>
              <c:f>Feuil1!$C$1</c:f>
              <c:strCache>
                <c:ptCount val="1"/>
                <c:pt idx="0">
                  <c:v>Antilles</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Feuil1!$A$2:$A$14</c:f>
              <c:strCache>
                <c:ptCount val="13"/>
                <c:pt idx="0">
                  <c:v>Aucune de ces raisons</c:v>
                </c:pt>
                <c:pt idx="1">
                  <c:v>Autres</c:v>
                </c:pt>
                <c:pt idx="2">
                  <c:v>Suite à un événement particulier dans ma vie (autre que les enfants)</c:v>
                </c:pt>
                <c:pt idx="3">
                  <c:v>Une plus grande accessibilité des produits bio hors domicile</c:v>
                </c:pt>
                <c:pt idx="4">
                  <c:v>Parce que j'ai des allergies ou j'ai un régime alimentaire particulier</c:v>
                </c:pt>
                <c:pt idx="5">
                  <c:v>Le fait d’avoir des enfants / petits enfants</c:v>
                </c:pt>
                <c:pt idx="6">
                  <c:v>Une plus grande disponibilité des produits bio dans mes lieux d’achat habituel</c:v>
                </c:pt>
                <c:pt idx="7">
                  <c:v>Pour le bien-être des animaux</c:v>
                </c:pt>
                <c:pt idx="8">
                  <c:v>Une habitude familiale / foyer est déjà consommateur</c:v>
                </c:pt>
                <c:pt idx="9">
                  <c:v>Pour des raisons éthiques et/ou sociales</c:v>
                </c:pt>
                <c:pt idx="10">
                  <c:v>Pour le goût des produits</c:v>
                </c:pt>
                <c:pt idx="11">
                  <c:v>Pour préserver l’environnement</c:v>
                </c:pt>
                <c:pt idx="12">
                  <c:v>Pour préserver ma santé</c:v>
                </c:pt>
              </c:strCache>
            </c:strRef>
          </c:cat>
          <c:val>
            <c:numRef>
              <c:f>Feuil1!$C$2:$C$14</c:f>
              <c:numCache>
                <c:formatCode>###0%</c:formatCode>
                <c:ptCount val="13"/>
                <c:pt idx="0">
                  <c:v>9.5581700297815889E-2</c:v>
                </c:pt>
                <c:pt idx="1">
                  <c:v>2.9624530629168751E-2</c:v>
                </c:pt>
                <c:pt idx="2">
                  <c:v>3.6986680578152707E-2</c:v>
                </c:pt>
                <c:pt idx="3">
                  <c:v>3.855014873756981E-2</c:v>
                </c:pt>
                <c:pt idx="4">
                  <c:v>9.5337597472903865E-2</c:v>
                </c:pt>
                <c:pt idx="5">
                  <c:v>0.1436800049144609</c:v>
                </c:pt>
                <c:pt idx="6">
                  <c:v>0.14738497916702756</c:v>
                </c:pt>
                <c:pt idx="7">
                  <c:v>0.19043492957945884</c:v>
                </c:pt>
                <c:pt idx="8">
                  <c:v>0.19057486310538543</c:v>
                </c:pt>
                <c:pt idx="9">
                  <c:v>0.20568090734542227</c:v>
                </c:pt>
                <c:pt idx="10">
                  <c:v>0.32079883234373796</c:v>
                </c:pt>
                <c:pt idx="11">
                  <c:v>0.33450354511855079</c:v>
                </c:pt>
                <c:pt idx="12">
                  <c:v>0.67139882545692786</c:v>
                </c:pt>
              </c:numCache>
            </c:numRef>
          </c:val>
          <c:extLst>
            <c:ext xmlns:c16="http://schemas.microsoft.com/office/drawing/2014/chart" uri="{C3380CC4-5D6E-409C-BE32-E72D297353CC}">
              <c16:uniqueId val="{00000010-6085-4A09-A8B2-B11E7508FDBD}"/>
            </c:ext>
          </c:extLst>
        </c:ser>
        <c:dLbls>
          <c:dLblPos val="ctr"/>
          <c:showLegendKey val="0"/>
          <c:showVal val="1"/>
          <c:showCatName val="0"/>
          <c:showSerName val="0"/>
          <c:showPercent val="0"/>
          <c:showBubbleSize val="0"/>
        </c:dLbls>
        <c:gapWidth val="4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7796830384328898"/>
          <c:y val="1.4506497732716974E-2"/>
          <c:w val="0.49906415673984733"/>
          <c:h val="0.95490752487228703"/>
        </c:manualLayout>
      </c:layout>
      <c:barChart>
        <c:barDir val="bar"/>
        <c:grouping val="clustered"/>
        <c:varyColors val="0"/>
        <c:ser>
          <c:idx val="1"/>
          <c:order val="0"/>
          <c:tx>
            <c:strRef>
              <c:f>Feuil1!$C$1</c:f>
              <c:strCache>
                <c:ptCount val="1"/>
                <c:pt idx="0">
                  <c:v>Martinique</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lang="en-US" sz="1000" b="1" i="0" u="none" strike="noStrike" kern="1200" baseline="0">
                    <a:solidFill>
                      <a:schemeClr val="bg1"/>
                    </a:solidFill>
                    <a:latin typeface="+mn-lt"/>
                    <a:ea typeface="+mn-ea"/>
                    <a:cs typeface="Arial" panose="020B0604020202020204"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Feuil1!$A$2:$A$14</c:f>
              <c:strCache>
                <c:ptCount val="13"/>
                <c:pt idx="0">
                  <c:v>Aucune de ces raisons</c:v>
                </c:pt>
                <c:pt idx="1">
                  <c:v>Autres</c:v>
                </c:pt>
                <c:pt idx="2">
                  <c:v>Une plus grande accessibilité des produits bio hors domicile</c:v>
                </c:pt>
                <c:pt idx="3">
                  <c:v>Suite à un événement particulier dans ma vie (autre que le fait d’avoir des enfants)</c:v>
                </c:pt>
                <c:pt idx="4">
                  <c:v>Parce que j'ai des allergies ou j'ai un régime alimentaire particulier</c:v>
                </c:pt>
                <c:pt idx="5">
                  <c:v>Le fait d’avoir des enfants / petits enfants</c:v>
                </c:pt>
                <c:pt idx="6">
                  <c:v>Pour le bien-être des animaux</c:v>
                </c:pt>
                <c:pt idx="7">
                  <c:v>Une habitude familiale / foyer est déjà consommateur</c:v>
                </c:pt>
                <c:pt idx="8">
                  <c:v>Une plus grande disponibilité des produits bio dans mes lieux d’achat habituel</c:v>
                </c:pt>
                <c:pt idx="9">
                  <c:v>Pour des raisons éthiques et/ou sociales</c:v>
                </c:pt>
                <c:pt idx="10">
                  <c:v>Pour préserver l’environnement</c:v>
                </c:pt>
                <c:pt idx="11">
                  <c:v>Pour le goût des produits</c:v>
                </c:pt>
                <c:pt idx="12">
                  <c:v>Pour préserver ma santé</c:v>
                </c:pt>
              </c:strCache>
            </c:strRef>
          </c:cat>
          <c:val>
            <c:numRef>
              <c:f>Feuil1!$C$2:$C$14</c:f>
              <c:numCache>
                <c:formatCode>###0%</c:formatCode>
                <c:ptCount val="13"/>
                <c:pt idx="0">
                  <c:v>5.9228020866960288E-2</c:v>
                </c:pt>
                <c:pt idx="1">
                  <c:v>2.388084752388718E-2</c:v>
                </c:pt>
                <c:pt idx="2">
                  <c:v>4.1606954123058433E-2</c:v>
                </c:pt>
                <c:pt idx="3">
                  <c:v>3.7987184744585241E-2</c:v>
                </c:pt>
                <c:pt idx="4">
                  <c:v>8.7924290349786716E-2</c:v>
                </c:pt>
                <c:pt idx="5">
                  <c:v>0.14961833248929132</c:v>
                </c:pt>
                <c:pt idx="6">
                  <c:v>0.20398673219349811</c:v>
                </c:pt>
                <c:pt idx="7">
                  <c:v>0.20033851619374879</c:v>
                </c:pt>
                <c:pt idx="8">
                  <c:v>0.10262433677732487</c:v>
                </c:pt>
                <c:pt idx="9">
                  <c:v>0.21112665420113377</c:v>
                </c:pt>
                <c:pt idx="10">
                  <c:v>0.39613814917897516</c:v>
                </c:pt>
                <c:pt idx="11">
                  <c:v>0.32616217230669309</c:v>
                </c:pt>
                <c:pt idx="12">
                  <c:v>0.69620087757606641</c:v>
                </c:pt>
              </c:numCache>
            </c:numRef>
          </c:val>
          <c:extLst>
            <c:ext xmlns:c16="http://schemas.microsoft.com/office/drawing/2014/chart" uri="{C3380CC4-5D6E-409C-BE32-E72D297353CC}">
              <c16:uniqueId val="{00000010-6085-4A09-A8B2-B11E7508FDBD}"/>
            </c:ext>
          </c:extLst>
        </c:ser>
        <c:ser>
          <c:idx val="0"/>
          <c:order val="1"/>
          <c:tx>
            <c:strRef>
              <c:f>Feuil1!$B$1</c:f>
              <c:strCache>
                <c:ptCount val="1"/>
                <c:pt idx="0">
                  <c:v>Guadeloupe</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anchor="ctr" anchorCtr="1"/>
              <a:lstStyle/>
              <a:p>
                <a:pPr>
                  <a:defRPr lang="en-US" sz="1000" b="1" i="0" u="none" strike="noStrike" kern="1200" baseline="0">
                    <a:solidFill>
                      <a:srgbClr val="739119"/>
                    </a:solidFill>
                    <a:latin typeface="+mn-lt"/>
                    <a:ea typeface="+mn-ea"/>
                    <a:cs typeface="Arial" panose="020B0604020202020204" pitchFamily="34"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Feuil1!$A$2:$A$14</c:f>
              <c:strCache>
                <c:ptCount val="13"/>
                <c:pt idx="0">
                  <c:v>Aucune de ces raisons</c:v>
                </c:pt>
                <c:pt idx="1">
                  <c:v>Autres</c:v>
                </c:pt>
                <c:pt idx="2">
                  <c:v>Une plus grande accessibilité des produits bio hors domicile</c:v>
                </c:pt>
                <c:pt idx="3">
                  <c:v>Suite à un événement particulier dans ma vie (autre que le fait d’avoir des enfants)</c:v>
                </c:pt>
                <c:pt idx="4">
                  <c:v>Parce que j'ai des allergies ou j'ai un régime alimentaire particulier</c:v>
                </c:pt>
                <c:pt idx="5">
                  <c:v>Le fait d’avoir des enfants / petits enfants</c:v>
                </c:pt>
                <c:pt idx="6">
                  <c:v>Pour le bien-être des animaux</c:v>
                </c:pt>
                <c:pt idx="7">
                  <c:v>Une habitude familiale / foyer est déjà consommateur</c:v>
                </c:pt>
                <c:pt idx="8">
                  <c:v>Une plus grande disponibilité des produits bio dans mes lieux d’achat habituel</c:v>
                </c:pt>
                <c:pt idx="9">
                  <c:v>Pour des raisons éthiques et/ou sociales</c:v>
                </c:pt>
                <c:pt idx="10">
                  <c:v>Pour préserver l’environnement</c:v>
                </c:pt>
                <c:pt idx="11">
                  <c:v>Pour le goût des produits</c:v>
                </c:pt>
                <c:pt idx="12">
                  <c:v>Pour préserver ma santé</c:v>
                </c:pt>
              </c:strCache>
            </c:strRef>
          </c:cat>
          <c:val>
            <c:numRef>
              <c:f>Feuil1!$B$2:$B$14</c:f>
              <c:numCache>
                <c:formatCode>###0%</c:formatCode>
                <c:ptCount val="13"/>
                <c:pt idx="0">
                  <c:v>0.1281582766823425</c:v>
                </c:pt>
                <c:pt idx="1">
                  <c:v>3.4771452050523149E-2</c:v>
                </c:pt>
                <c:pt idx="2">
                  <c:v>3.5810941711155869E-2</c:v>
                </c:pt>
                <c:pt idx="3">
                  <c:v>3.6090127576885921E-2</c:v>
                </c:pt>
                <c:pt idx="4">
                  <c:v>0.10198067100876207</c:v>
                </c:pt>
                <c:pt idx="5">
                  <c:v>0.13835866234703972</c:v>
                </c:pt>
                <c:pt idx="6">
                  <c:v>0.17829114276294297</c:v>
                </c:pt>
                <c:pt idx="7">
                  <c:v>0.18182564168943383</c:v>
                </c:pt>
                <c:pt idx="8">
                  <c:v>0.18749504529120128</c:v>
                </c:pt>
                <c:pt idx="9">
                  <c:v>0.20080096695993002</c:v>
                </c:pt>
                <c:pt idx="10">
                  <c:v>0.27927270140372557</c:v>
                </c:pt>
                <c:pt idx="11">
                  <c:v>0.31599273687514345</c:v>
                </c:pt>
                <c:pt idx="12">
                  <c:v>0.6491736763660686</c:v>
                </c:pt>
              </c:numCache>
            </c:numRef>
          </c:val>
          <c:extLst>
            <c:ext xmlns:c16="http://schemas.microsoft.com/office/drawing/2014/chart" uri="{C3380CC4-5D6E-409C-BE32-E72D297353CC}">
              <c16:uniqueId val="{0000000A-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19915826759181404"/>
          <c:w val="0.95337301355520254"/>
          <c:h val="0.70890069832535851"/>
        </c:manualLayout>
      </c:layout>
      <c:barChart>
        <c:barDir val="col"/>
        <c:grouping val="stacked"/>
        <c:varyColors val="0"/>
        <c:ser>
          <c:idx val="0"/>
          <c:order val="0"/>
          <c:tx>
            <c:strRef>
              <c:f>Feuil1!$A$2</c:f>
              <c:strCache>
                <c:ptCount val="1"/>
                <c:pt idx="0">
                  <c:v>Pour préserver ma santé</c:v>
                </c:pt>
              </c:strCache>
            </c:strRef>
          </c:tx>
          <c:spPr>
            <a:solidFill>
              <a:srgbClr val="86B48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0.59938398953259475</c:v>
                </c:pt>
                <c:pt idx="1">
                  <c:v>0.71193805620172856</c:v>
                </c:pt>
                <c:pt idx="2">
                  <c:v>0.65232766727486724</c:v>
                </c:pt>
                <c:pt idx="3">
                  <c:v>0.74955464414621109</c:v>
                </c:pt>
              </c:numCache>
            </c:numRef>
          </c:val>
          <c:extLst>
            <c:ext xmlns:c16="http://schemas.microsoft.com/office/drawing/2014/chart" uri="{C3380CC4-5D6E-409C-BE32-E72D297353CC}">
              <c16:uniqueId val="{00000000-D729-479D-B5EC-2BE6DA92F872}"/>
            </c:ext>
          </c:extLst>
        </c:ser>
        <c:dLbls>
          <c:dLblPos val="ctr"/>
          <c:showLegendKey val="0"/>
          <c:showVal val="1"/>
          <c:showCatName val="0"/>
          <c:showSerName val="0"/>
          <c:showPercent val="0"/>
          <c:showBubbleSize val="0"/>
        </c:dLbls>
        <c:gapWidth val="59"/>
        <c:overlap val="100"/>
        <c:axId val="1520923199"/>
        <c:axId val="1520918399"/>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scaling>
        <c:delete val="1"/>
        <c:axPos val="l"/>
        <c:numFmt formatCode="###0%" sourceLinked="1"/>
        <c:majorTickMark val="out"/>
        <c:minorTickMark val="none"/>
        <c:tickLblPos val="nextTo"/>
        <c:crossAx val="15209231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13493222398708E-2"/>
          <c:y val="0.19915826759181404"/>
          <c:w val="0.95337301355520254"/>
          <c:h val="0.70890069832535851"/>
        </c:manualLayout>
      </c:layout>
      <c:barChart>
        <c:barDir val="col"/>
        <c:grouping val="stacked"/>
        <c:varyColors val="0"/>
        <c:ser>
          <c:idx val="0"/>
          <c:order val="0"/>
          <c:tx>
            <c:strRef>
              <c:f>Feuil1!$A$2</c:f>
              <c:strCache>
                <c:ptCount val="1"/>
                <c:pt idx="0">
                  <c:v>Pour préserver l’environnement (lutte contre le réchauffement climatique, protection de la terre …)</c:v>
                </c:pt>
              </c:strCache>
            </c:strRef>
          </c:tx>
          <c:spPr>
            <a:solidFill>
              <a:srgbClr val="86B48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Feuil1!$B$1:$E$1</c:f>
              <c:strCache>
                <c:ptCount val="4"/>
                <c:pt idx="0">
                  <c:v>18-34 ans</c:v>
                </c:pt>
                <c:pt idx="1">
                  <c:v>35 à 49 ans</c:v>
                </c:pt>
                <c:pt idx="2">
                  <c:v>50 à 64 ans</c:v>
                </c:pt>
                <c:pt idx="3">
                  <c:v>Plus de 65 ans</c:v>
                </c:pt>
              </c:strCache>
            </c:strRef>
          </c:cat>
          <c:val>
            <c:numRef>
              <c:f>Feuil1!$B$2:$E$2</c:f>
              <c:numCache>
                <c:formatCode>###0%</c:formatCode>
                <c:ptCount val="4"/>
                <c:pt idx="0">
                  <c:v>0.27356056575926496</c:v>
                </c:pt>
                <c:pt idx="1">
                  <c:v>0.36537502156884777</c:v>
                </c:pt>
                <c:pt idx="2">
                  <c:v>0.35021711313395598</c:v>
                </c:pt>
                <c:pt idx="3">
                  <c:v>0.33561172278153817</c:v>
                </c:pt>
              </c:numCache>
            </c:numRef>
          </c:val>
          <c:extLst>
            <c:ext xmlns:c16="http://schemas.microsoft.com/office/drawing/2014/chart" uri="{C3380CC4-5D6E-409C-BE32-E72D297353CC}">
              <c16:uniqueId val="{00000000-200C-4512-9EEA-389E70A6D194}"/>
            </c:ext>
          </c:extLst>
        </c:ser>
        <c:dLbls>
          <c:dLblPos val="ctr"/>
          <c:showLegendKey val="0"/>
          <c:showVal val="1"/>
          <c:showCatName val="0"/>
          <c:showSerName val="0"/>
          <c:showPercent val="0"/>
          <c:showBubbleSize val="0"/>
        </c:dLbls>
        <c:gapWidth val="59"/>
        <c:overlap val="100"/>
        <c:axId val="1520923199"/>
        <c:axId val="1520918399"/>
      </c:barChart>
      <c:catAx>
        <c:axId val="152092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520918399"/>
        <c:crosses val="autoZero"/>
        <c:auto val="1"/>
        <c:lblAlgn val="ctr"/>
        <c:lblOffset val="100"/>
        <c:noMultiLvlLbl val="0"/>
      </c:catAx>
      <c:valAx>
        <c:axId val="1520918399"/>
        <c:scaling>
          <c:orientation val="minMax"/>
        </c:scaling>
        <c:delete val="1"/>
        <c:axPos val="l"/>
        <c:numFmt formatCode="###0%" sourceLinked="1"/>
        <c:majorTickMark val="out"/>
        <c:minorTickMark val="none"/>
        <c:tickLblPos val="nextTo"/>
        <c:crossAx val="15209231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7796830384328898"/>
          <c:y val="4.8713583605314886E-2"/>
          <c:w val="0.49906415673984733"/>
          <c:h val="0.92070052459244689"/>
        </c:manualLayout>
      </c:layout>
      <c:barChart>
        <c:barDir val="bar"/>
        <c:grouping val="clustered"/>
        <c:varyColors val="0"/>
        <c:ser>
          <c:idx val="1"/>
          <c:order val="0"/>
          <c:tx>
            <c:strRef>
              <c:f>Feuil1!$B$1</c:f>
              <c:strCache>
                <c:ptCount val="1"/>
                <c:pt idx="0">
                  <c:v>Antilles</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Aucun de ces produits</c:v>
                </c:pt>
                <c:pt idx="1">
                  <c:v>Plats préparés</c:v>
                </c:pt>
                <c:pt idx="2">
                  <c:v>Pain</c:v>
                </c:pt>
                <c:pt idx="3">
                  <c:v>Boissons</c:v>
                </c:pt>
                <c:pt idx="4">
                  <c:v>Produits laitiers</c:v>
                </c:pt>
                <c:pt idx="5">
                  <c:v>Poissons</c:v>
                </c:pt>
                <c:pt idx="6">
                  <c:v>Viandes</c:v>
                </c:pt>
                <c:pt idx="7">
                  <c:v>Produits d’épicerie (pâtes, riz, huile...)</c:v>
                </c:pt>
                <c:pt idx="8">
                  <c:v>Céréales, légumineuses et produits associés</c:v>
                </c:pt>
                <c:pt idx="9">
                  <c:v>Œufs</c:v>
                </c:pt>
                <c:pt idx="10">
                  <c:v>Fruits et légumes</c:v>
                </c:pt>
              </c:strCache>
            </c:strRef>
          </c:cat>
          <c:val>
            <c:numRef>
              <c:f>Feuil1!$B$2:$B$12</c:f>
              <c:numCache>
                <c:formatCode>###0%</c:formatCode>
                <c:ptCount val="11"/>
                <c:pt idx="0">
                  <c:v>2.0984759111829236E-2</c:v>
                </c:pt>
                <c:pt idx="1">
                  <c:v>6.9538220467582193E-2</c:v>
                </c:pt>
                <c:pt idx="2">
                  <c:v>0.19294736207338015</c:v>
                </c:pt>
                <c:pt idx="3">
                  <c:v>0.26011071585803147</c:v>
                </c:pt>
                <c:pt idx="4">
                  <c:v>0.31697016895726821</c:v>
                </c:pt>
                <c:pt idx="5">
                  <c:v>0.32558700520962186</c:v>
                </c:pt>
                <c:pt idx="6">
                  <c:v>0.33815723570901574</c:v>
                </c:pt>
                <c:pt idx="7">
                  <c:v>0.36363205923385289</c:v>
                </c:pt>
                <c:pt idx="8">
                  <c:v>0.51441435052558948</c:v>
                </c:pt>
                <c:pt idx="9">
                  <c:v>0.51866245257612076</c:v>
                </c:pt>
                <c:pt idx="10">
                  <c:v>0.80243176495079371</c:v>
                </c:pt>
              </c:numCache>
            </c:numRef>
          </c:val>
          <c:extLst>
            <c:ext xmlns:c16="http://schemas.microsoft.com/office/drawing/2014/chart" uri="{C3380CC4-5D6E-409C-BE32-E72D297353CC}">
              <c16:uniqueId val="{00000010-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0545345164416734"/>
          <c:y val="1.9163563269085828E-2"/>
          <c:w val="0.58049198156301918"/>
          <c:h val="0.92354715633307072"/>
        </c:manualLayout>
      </c:layout>
      <c:doughnutChart>
        <c:varyColors val="1"/>
        <c:ser>
          <c:idx val="0"/>
          <c:order val="0"/>
          <c:tx>
            <c:strRef>
              <c:f>Feuil1!$B$1</c:f>
              <c:strCache>
                <c:ptCount val="1"/>
                <c:pt idx="0">
                  <c:v>Métropole</c:v>
                </c:pt>
              </c:strCache>
            </c:strRef>
          </c:tx>
          <c:spPr>
            <a:solidFill>
              <a:srgbClr val="FCEEEF"/>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75BE-41F2-A698-7AD5300432D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75BE-41F2-A698-7AD5300432DD}"/>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75BE-41F2-A698-7AD5300432DD}"/>
              </c:ext>
            </c:extLst>
          </c:dPt>
          <c:dPt>
            <c:idx val="3"/>
            <c:bubble3D val="0"/>
            <c:spPr>
              <a:solidFill>
                <a:srgbClr val="FCEEEF"/>
              </a:solidFill>
              <a:ln w="19050">
                <a:solidFill>
                  <a:schemeClr val="lt1"/>
                </a:solidFill>
              </a:ln>
              <a:effectLst/>
            </c:spPr>
            <c:extLst>
              <c:ext xmlns:c16="http://schemas.microsoft.com/office/drawing/2014/chart" uri="{C3380CC4-5D6E-409C-BE32-E72D297353CC}">
                <c16:uniqueId val="{00000007-75BE-41F2-A698-7AD5300432DD}"/>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75BE-41F2-A698-7AD5300432DD}"/>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5-75BE-41F2-A698-7AD5300432DD}"/>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Non </c:v>
                </c:pt>
                <c:pt idx="2">
                  <c:v>Ne sait pas </c:v>
                </c:pt>
              </c:strCache>
            </c:strRef>
          </c:cat>
          <c:val>
            <c:numRef>
              <c:f>Feuil1!$B$2:$B$4</c:f>
              <c:numCache>
                <c:formatCode>###0%</c:formatCode>
                <c:ptCount val="3"/>
                <c:pt idx="0">
                  <c:v>0.4</c:v>
                </c:pt>
                <c:pt idx="1">
                  <c:v>0.54</c:v>
                </c:pt>
                <c:pt idx="2">
                  <c:v>0.06</c:v>
                </c:pt>
              </c:numCache>
            </c:numRef>
          </c:val>
          <c:extLst>
            <c:ext xmlns:c16="http://schemas.microsoft.com/office/drawing/2014/chart" uri="{C3380CC4-5D6E-409C-BE32-E72D297353CC}">
              <c16:uniqueId val="{0000000A-75BE-41F2-A698-7AD5300432DD}"/>
            </c:ext>
          </c:extLst>
        </c:ser>
        <c:ser>
          <c:idx val="1"/>
          <c:order val="1"/>
          <c:tx>
            <c:strRef>
              <c:f>Feuil1!$C$1</c:f>
              <c:strCache>
                <c:ptCount val="1"/>
                <c:pt idx="0">
                  <c:v>Antilles</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C-75BE-41F2-A698-7AD5300432DD}"/>
              </c:ext>
            </c:extLst>
          </c:dPt>
          <c:dPt>
            <c:idx val="1"/>
            <c:bubble3D val="0"/>
            <c:spPr>
              <a:solidFill>
                <a:srgbClr val="CE6149"/>
              </a:solidFill>
              <a:ln w="19050">
                <a:solidFill>
                  <a:schemeClr val="lt1"/>
                </a:solidFill>
              </a:ln>
              <a:effectLst/>
            </c:spPr>
            <c:extLst>
              <c:ext xmlns:c16="http://schemas.microsoft.com/office/drawing/2014/chart" uri="{C3380CC4-5D6E-409C-BE32-E72D297353CC}">
                <c16:uniqueId val="{0000000D-75BE-41F2-A698-7AD5300432DD}"/>
              </c:ext>
            </c:extLst>
          </c:dPt>
          <c:dPt>
            <c:idx val="2"/>
            <c:bubble3D val="0"/>
            <c:spPr>
              <a:solidFill>
                <a:srgbClr val="E2DBD3"/>
              </a:solidFill>
              <a:ln w="19050">
                <a:solidFill>
                  <a:schemeClr val="lt1"/>
                </a:solidFill>
              </a:ln>
              <a:effectLst/>
            </c:spPr>
            <c:extLst>
              <c:ext xmlns:c16="http://schemas.microsoft.com/office/drawing/2014/chart" uri="{C3380CC4-5D6E-409C-BE32-E72D297353CC}">
                <c16:uniqueId val="{0000000E-75BE-41F2-A698-7AD5300432DD}"/>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E-75BE-41F2-A698-7AD5300432DD}"/>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Non </c:v>
                </c:pt>
                <c:pt idx="2">
                  <c:v>Ne sait pas </c:v>
                </c:pt>
              </c:strCache>
            </c:strRef>
          </c:cat>
          <c:val>
            <c:numRef>
              <c:f>Feuil1!$C$2:$C$4</c:f>
              <c:numCache>
                <c:formatCode>0%</c:formatCode>
                <c:ptCount val="3"/>
                <c:pt idx="0" formatCode="###0%">
                  <c:v>0.61</c:v>
                </c:pt>
                <c:pt idx="1">
                  <c:v>0.35</c:v>
                </c:pt>
                <c:pt idx="2">
                  <c:v>0.04</c:v>
                </c:pt>
              </c:numCache>
            </c:numRef>
          </c:val>
          <c:extLst>
            <c:ext xmlns:c16="http://schemas.microsoft.com/office/drawing/2014/chart" uri="{C3380CC4-5D6E-409C-BE32-E72D297353CC}">
              <c16:uniqueId val="{0000000B-75BE-41F2-A698-7AD5300432DD}"/>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7796830384328898"/>
          <c:y val="4.8713583605314886E-2"/>
          <c:w val="0.49906415673984733"/>
          <c:h val="0.92070052459244689"/>
        </c:manualLayout>
      </c:layout>
      <c:barChart>
        <c:barDir val="bar"/>
        <c:grouping val="clustered"/>
        <c:varyColors val="0"/>
        <c:ser>
          <c:idx val="1"/>
          <c:order val="0"/>
          <c:tx>
            <c:strRef>
              <c:f>Feuil1!$C$1</c:f>
              <c:strCache>
                <c:ptCount val="1"/>
                <c:pt idx="0">
                  <c:v>Martinique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Aucun de ces produits</c:v>
                </c:pt>
                <c:pt idx="1">
                  <c:v>Plats préparés</c:v>
                </c:pt>
                <c:pt idx="2">
                  <c:v>Pain</c:v>
                </c:pt>
                <c:pt idx="3">
                  <c:v>Boissons</c:v>
                </c:pt>
                <c:pt idx="4">
                  <c:v>Produits laitiers</c:v>
                </c:pt>
                <c:pt idx="5">
                  <c:v>Produits d’épicerie (pâtes, riz, huile...)</c:v>
                </c:pt>
                <c:pt idx="6">
                  <c:v>Poissons</c:v>
                </c:pt>
                <c:pt idx="7">
                  <c:v>Viandes</c:v>
                </c:pt>
                <c:pt idx="8">
                  <c:v>Céréales, légumineuses et produits associés</c:v>
                </c:pt>
                <c:pt idx="9">
                  <c:v>Œufs</c:v>
                </c:pt>
                <c:pt idx="10">
                  <c:v>Fruits et légumes</c:v>
                </c:pt>
              </c:strCache>
            </c:strRef>
          </c:cat>
          <c:val>
            <c:numRef>
              <c:f>Feuil1!$C$2:$C$12</c:f>
              <c:numCache>
                <c:formatCode>###0%</c:formatCode>
                <c:ptCount val="11"/>
                <c:pt idx="0">
                  <c:v>1.620968293688509E-2</c:v>
                </c:pt>
                <c:pt idx="1">
                  <c:v>7.3923602062108656E-2</c:v>
                </c:pt>
                <c:pt idx="2">
                  <c:v>0.22535289534778427</c:v>
                </c:pt>
                <c:pt idx="3">
                  <c:v>0.28575571882834433</c:v>
                </c:pt>
                <c:pt idx="4">
                  <c:v>0.31650599779946464</c:v>
                </c:pt>
                <c:pt idx="5">
                  <c:v>0.38016312370873107</c:v>
                </c:pt>
                <c:pt idx="6">
                  <c:v>0.26269568403708249</c:v>
                </c:pt>
                <c:pt idx="7">
                  <c:v>0.28347082599484391</c:v>
                </c:pt>
                <c:pt idx="8">
                  <c:v>0.61423267287373395</c:v>
                </c:pt>
                <c:pt idx="9">
                  <c:v>0.51653022277897431</c:v>
                </c:pt>
                <c:pt idx="10">
                  <c:v>0.80295172328897246</c:v>
                </c:pt>
              </c:numCache>
            </c:numRef>
          </c:val>
          <c:extLst>
            <c:ext xmlns:c16="http://schemas.microsoft.com/office/drawing/2014/chart" uri="{C3380CC4-5D6E-409C-BE32-E72D297353CC}">
              <c16:uniqueId val="{00000010-6085-4A09-A8B2-B11E7508FDBD}"/>
            </c:ext>
          </c:extLst>
        </c:ser>
        <c:ser>
          <c:idx val="0"/>
          <c:order val="1"/>
          <c:tx>
            <c:strRef>
              <c:f>Feuil1!$B$1</c:f>
              <c:strCache>
                <c:ptCount val="1"/>
                <c:pt idx="0">
                  <c:v>Guadeloupe</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739119"/>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Aucun de ces produits</c:v>
                </c:pt>
                <c:pt idx="1">
                  <c:v>Plats préparés</c:v>
                </c:pt>
                <c:pt idx="2">
                  <c:v>Pain</c:v>
                </c:pt>
                <c:pt idx="3">
                  <c:v>Boissons</c:v>
                </c:pt>
                <c:pt idx="4">
                  <c:v>Produits laitiers</c:v>
                </c:pt>
                <c:pt idx="5">
                  <c:v>Produits d’épicerie (pâtes, riz, huile...)</c:v>
                </c:pt>
                <c:pt idx="6">
                  <c:v>Poissons</c:v>
                </c:pt>
                <c:pt idx="7">
                  <c:v>Viandes</c:v>
                </c:pt>
                <c:pt idx="8">
                  <c:v>Céréales, légumineuses et produits associés</c:v>
                </c:pt>
                <c:pt idx="9">
                  <c:v>Œufs</c:v>
                </c:pt>
                <c:pt idx="10">
                  <c:v>Fruits et légumes</c:v>
                </c:pt>
              </c:strCache>
            </c:strRef>
          </c:cat>
          <c:val>
            <c:numRef>
              <c:f>Feuil1!$B$2:$B$12</c:f>
              <c:numCache>
                <c:formatCode>###0%</c:formatCode>
                <c:ptCount val="11"/>
                <c:pt idx="0">
                  <c:v>2.5263710684004136E-2</c:v>
                </c:pt>
                <c:pt idx="1">
                  <c:v>6.5608474683222173E-2</c:v>
                </c:pt>
                <c:pt idx="2">
                  <c:v>0.16390872426499023</c:v>
                </c:pt>
                <c:pt idx="3">
                  <c:v>0.23713019748346731</c:v>
                </c:pt>
                <c:pt idx="4">
                  <c:v>0.31738611329672511</c:v>
                </c:pt>
                <c:pt idx="5">
                  <c:v>0.34881855223774072</c:v>
                </c:pt>
                <c:pt idx="6">
                  <c:v>0.38194399465818102</c:v>
                </c:pt>
                <c:pt idx="7">
                  <c:v>0.3871617940134271</c:v>
                </c:pt>
                <c:pt idx="8">
                  <c:v>0.42496703037923811</c:v>
                </c:pt>
                <c:pt idx="9">
                  <c:v>0.52057314629250895</c:v>
                </c:pt>
                <c:pt idx="10">
                  <c:v>0.80196582965110219</c:v>
                </c:pt>
              </c:numCache>
            </c:numRef>
          </c:val>
          <c:extLst>
            <c:ext xmlns:c16="http://schemas.microsoft.com/office/drawing/2014/chart" uri="{C3380CC4-5D6E-409C-BE32-E72D297353CC}">
              <c16:uniqueId val="{0000000A-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8123706330531807"/>
          <c:y val="4.8713583605314886E-2"/>
          <c:w val="0.49579539727781829"/>
          <c:h val="0.92070052459244689"/>
        </c:manualLayout>
      </c:layout>
      <c:barChart>
        <c:barDir val="bar"/>
        <c:grouping val="clustered"/>
        <c:varyColors val="0"/>
        <c:ser>
          <c:idx val="1"/>
          <c:order val="0"/>
          <c:tx>
            <c:strRef>
              <c:f>Feuil1!$B$1</c:f>
              <c:strCache>
                <c:ptCount val="1"/>
                <c:pt idx="0">
                  <c:v>Antilles</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Autre</c:v>
                </c:pt>
                <c:pt idx="1">
                  <c:v>La marque</c:v>
                </c:pt>
                <c:pt idx="2">
                  <c:v>L’aspect (non lavé, susceptible de porter la terre, non calibré…)</c:v>
                </c:pt>
                <c:pt idx="3">
                  <c:v>La garantie du bien-être animal</c:v>
                </c:pt>
                <c:pt idx="4">
                  <c:v>La garantie d’une juste rémunération des producteurs</c:v>
                </c:pt>
                <c:pt idx="5">
                  <c:v>L’origine française (des produits bruts)</c:v>
                </c:pt>
                <c:pt idx="6">
                  <c:v>Le goût</c:v>
                </c:pt>
                <c:pt idx="7">
                  <c:v>La présence du logo AB</c:v>
                </c:pt>
                <c:pt idx="8">
                  <c:v>Le prix</c:v>
                </c:pt>
                <c:pt idx="9">
                  <c:v>La restriction des additifs (sans nitrite ajouté, sans sel, sans sucre…)</c:v>
                </c:pt>
                <c:pt idx="10">
                  <c:v>L’origine locale</c:v>
                </c:pt>
              </c:strCache>
            </c:strRef>
          </c:cat>
          <c:val>
            <c:numRef>
              <c:f>Feuil1!$B$2:$B$12</c:f>
              <c:numCache>
                <c:formatCode>###0%</c:formatCode>
                <c:ptCount val="11"/>
                <c:pt idx="0">
                  <c:v>3.5662406411827656E-2</c:v>
                </c:pt>
                <c:pt idx="1">
                  <c:v>5.5711783558790147E-2</c:v>
                </c:pt>
                <c:pt idx="2">
                  <c:v>0.1084520750726771</c:v>
                </c:pt>
                <c:pt idx="3">
                  <c:v>0.12636107156507362</c:v>
                </c:pt>
                <c:pt idx="4">
                  <c:v>0.16623434002279772</c:v>
                </c:pt>
                <c:pt idx="5">
                  <c:v>0.33397954538462193</c:v>
                </c:pt>
                <c:pt idx="6">
                  <c:v>0.35318038778345801</c:v>
                </c:pt>
                <c:pt idx="7">
                  <c:v>0.3743116157841731</c:v>
                </c:pt>
                <c:pt idx="8">
                  <c:v>0.39111090733537002</c:v>
                </c:pt>
                <c:pt idx="9">
                  <c:v>0.45924599040598929</c:v>
                </c:pt>
                <c:pt idx="10">
                  <c:v>0.59574987667521917</c:v>
                </c:pt>
              </c:numCache>
            </c:numRef>
          </c:val>
          <c:extLst>
            <c:ext xmlns:c16="http://schemas.microsoft.com/office/drawing/2014/chart" uri="{C3380CC4-5D6E-409C-BE32-E72D297353CC}">
              <c16:uniqueId val="{00000010-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8123706330531807"/>
          <c:y val="4.8713583605314886E-2"/>
          <c:w val="0.49579539727781829"/>
          <c:h val="0.92070052459244689"/>
        </c:manualLayout>
      </c:layout>
      <c:barChart>
        <c:barDir val="bar"/>
        <c:grouping val="clustered"/>
        <c:varyColors val="0"/>
        <c:ser>
          <c:idx val="1"/>
          <c:order val="0"/>
          <c:tx>
            <c:strRef>
              <c:f>Feuil1!$C$1</c:f>
              <c:strCache>
                <c:ptCount val="1"/>
                <c:pt idx="0">
                  <c:v>Martinique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Autre</c:v>
                </c:pt>
                <c:pt idx="1">
                  <c:v>La marque</c:v>
                </c:pt>
                <c:pt idx="2">
                  <c:v>La garantie du bien-être animal</c:v>
                </c:pt>
                <c:pt idx="3">
                  <c:v>L’aspect (non lavé, susceptible de porter la terre, non calibré…)</c:v>
                </c:pt>
                <c:pt idx="4">
                  <c:v>La garantie d’une juste rémunération des producteurs</c:v>
                </c:pt>
                <c:pt idx="5">
                  <c:v>L’origine française (des produits bruts)</c:v>
                </c:pt>
                <c:pt idx="6">
                  <c:v>Le goût</c:v>
                </c:pt>
                <c:pt idx="7">
                  <c:v>Le prix</c:v>
                </c:pt>
                <c:pt idx="8">
                  <c:v>La présence du logo AB</c:v>
                </c:pt>
                <c:pt idx="9">
                  <c:v>La restriction des additifs (sans nitrite ajouté, sans sel, sans sucre…)</c:v>
                </c:pt>
                <c:pt idx="10">
                  <c:v>L’origine locale</c:v>
                </c:pt>
              </c:strCache>
            </c:strRef>
          </c:cat>
          <c:val>
            <c:numRef>
              <c:f>Feuil1!$C$2:$C$12</c:f>
              <c:numCache>
                <c:formatCode>###0%</c:formatCode>
                <c:ptCount val="11"/>
                <c:pt idx="0">
                  <c:v>3.7657869963072146E-2</c:v>
                </c:pt>
                <c:pt idx="1">
                  <c:v>7.3576739725099732E-2</c:v>
                </c:pt>
                <c:pt idx="2">
                  <c:v>0.14025895476013892</c:v>
                </c:pt>
                <c:pt idx="3">
                  <c:v>9.7556684044272424E-2</c:v>
                </c:pt>
                <c:pt idx="4">
                  <c:v>0.16651986779413369</c:v>
                </c:pt>
                <c:pt idx="5">
                  <c:v>0.29520043102072874</c:v>
                </c:pt>
                <c:pt idx="6">
                  <c:v>0.33383376571585704</c:v>
                </c:pt>
                <c:pt idx="7">
                  <c:v>0.41391301789704699</c:v>
                </c:pt>
                <c:pt idx="8">
                  <c:v>0.3753020657291668</c:v>
                </c:pt>
                <c:pt idx="9">
                  <c:v>0.4745508283269948</c:v>
                </c:pt>
                <c:pt idx="10">
                  <c:v>0.59162977502348801</c:v>
                </c:pt>
              </c:numCache>
            </c:numRef>
          </c:val>
          <c:extLst>
            <c:ext xmlns:c16="http://schemas.microsoft.com/office/drawing/2014/chart" uri="{C3380CC4-5D6E-409C-BE32-E72D297353CC}">
              <c16:uniqueId val="{00000010-6085-4A09-A8B2-B11E7508FDBD}"/>
            </c:ext>
          </c:extLst>
        </c:ser>
        <c:ser>
          <c:idx val="0"/>
          <c:order val="1"/>
          <c:tx>
            <c:strRef>
              <c:f>Feuil1!$B$1</c:f>
              <c:strCache>
                <c:ptCount val="1"/>
                <c:pt idx="0">
                  <c:v>Guadeloupe</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739119"/>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Autre</c:v>
                </c:pt>
                <c:pt idx="1">
                  <c:v>La marque</c:v>
                </c:pt>
                <c:pt idx="2">
                  <c:v>La garantie du bien-être animal</c:v>
                </c:pt>
                <c:pt idx="3">
                  <c:v>L’aspect (non lavé, susceptible de porter la terre, non calibré…)</c:v>
                </c:pt>
                <c:pt idx="4">
                  <c:v>La garantie d’une juste rémunération des producteurs</c:v>
                </c:pt>
                <c:pt idx="5">
                  <c:v>L’origine française (des produits bruts)</c:v>
                </c:pt>
                <c:pt idx="6">
                  <c:v>Le goût</c:v>
                </c:pt>
                <c:pt idx="7">
                  <c:v>Le prix</c:v>
                </c:pt>
                <c:pt idx="8">
                  <c:v>La présence du logo AB</c:v>
                </c:pt>
                <c:pt idx="9">
                  <c:v>La restriction des additifs (sans nitrite ajouté, sans sel, sans sucre…)</c:v>
                </c:pt>
                <c:pt idx="10">
                  <c:v>L’origine locale</c:v>
                </c:pt>
              </c:strCache>
            </c:strRef>
          </c:cat>
          <c:val>
            <c:numRef>
              <c:f>Feuil1!$B$2:$B$12</c:f>
              <c:numCache>
                <c:formatCode>###0%</c:formatCode>
                <c:ptCount val="11"/>
                <c:pt idx="0">
                  <c:v>3.3874269094852832E-2</c:v>
                </c:pt>
                <c:pt idx="1">
                  <c:v>3.9702974594489363E-2</c:v>
                </c:pt>
                <c:pt idx="2">
                  <c:v>0.11390716151868109</c:v>
                </c:pt>
                <c:pt idx="3">
                  <c:v>0.11821544823415314</c:v>
                </c:pt>
                <c:pt idx="4">
                  <c:v>0.16597847823938422</c:v>
                </c:pt>
                <c:pt idx="5">
                  <c:v>0.36872955696467247</c:v>
                </c:pt>
                <c:pt idx="6">
                  <c:v>0.37051691936526138</c:v>
                </c:pt>
                <c:pt idx="7">
                  <c:v>0.37067790830830577</c:v>
                </c:pt>
                <c:pt idx="8">
                  <c:v>0.37342407238297526</c:v>
                </c:pt>
                <c:pt idx="9">
                  <c:v>0.44553130651725953</c:v>
                </c:pt>
                <c:pt idx="10">
                  <c:v>0.59944190477996639</c:v>
                </c:pt>
              </c:numCache>
            </c:numRef>
          </c:val>
          <c:extLst>
            <c:ext xmlns:c16="http://schemas.microsoft.com/office/drawing/2014/chart" uri="{C3380CC4-5D6E-409C-BE32-E72D297353CC}">
              <c16:uniqueId val="{0000000A-6085-4A09-A8B2-B11E7508FDBD}"/>
            </c:ext>
          </c:extLst>
        </c:ser>
        <c:dLbls>
          <c:dLblPos val="ctr"/>
          <c:showLegendKey val="0"/>
          <c:showVal val="1"/>
          <c:showCatName val="0"/>
          <c:showSerName val="0"/>
          <c:showPercent val="0"/>
          <c:showBubbleSize val="0"/>
        </c:dLbls>
        <c:gapWidth val="50"/>
        <c:axId val="502976656"/>
        <c:axId val="502977936"/>
      </c:barChart>
      <c:catAx>
        <c:axId val="502976656"/>
        <c:scaling>
          <c:orientation val="minMax"/>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b"/>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072040720926609E-2"/>
          <c:y val="4.0438526060440405E-2"/>
          <c:w val="0.89940385389096755"/>
          <c:h val="0.78115898494815195"/>
        </c:manualLayout>
      </c:layout>
      <c:barChart>
        <c:barDir val="col"/>
        <c:grouping val="clustered"/>
        <c:varyColors val="0"/>
        <c:ser>
          <c:idx val="1"/>
          <c:order val="0"/>
          <c:tx>
            <c:strRef>
              <c:f>Feuil1!$C$1</c:f>
              <c:strCache>
                <c:ptCount val="1"/>
                <c:pt idx="0">
                  <c:v>Antilles</c:v>
                </c:pt>
              </c:strCache>
            </c:strRef>
          </c:tx>
          <c:spPr>
            <a:solidFill>
              <a:srgbClr val="46714B">
                <a:lumMod val="40000"/>
                <a:lumOff val="60000"/>
              </a:srgbClr>
            </a:solidFill>
            <a:ln w="19050">
              <a:solidFill>
                <a:schemeClr val="lt1"/>
              </a:solidFill>
            </a:ln>
            <a:effectLst/>
          </c:spPr>
          <c:invertIfNegative val="0"/>
          <c:dPt>
            <c:idx val="2"/>
            <c:invertIfNegative val="0"/>
            <c:bubble3D val="0"/>
            <c:spPr>
              <a:solidFill>
                <a:srgbClr val="46714B">
                  <a:lumMod val="40000"/>
                  <a:lumOff val="60000"/>
                </a:srgbClr>
              </a:solidFill>
              <a:ln w="19050">
                <a:solidFill>
                  <a:schemeClr val="lt1"/>
                </a:solidFill>
              </a:ln>
              <a:effectLst/>
            </c:spPr>
            <c:extLst>
              <c:ext xmlns:c16="http://schemas.microsoft.com/office/drawing/2014/chart" uri="{C3380CC4-5D6E-409C-BE32-E72D297353CC}">
                <c16:uniqueId val="{0000000C-767E-4DC3-9375-0B71A0CC354E}"/>
              </c:ext>
            </c:extLst>
          </c:dPt>
          <c:dPt>
            <c:idx val="3"/>
            <c:invertIfNegative val="0"/>
            <c:bubble3D val="0"/>
            <c:spPr>
              <a:solidFill>
                <a:srgbClr val="46714B">
                  <a:lumMod val="40000"/>
                  <a:lumOff val="60000"/>
                </a:srgbClr>
              </a:solidFill>
              <a:ln w="19050">
                <a:solidFill>
                  <a:schemeClr val="lt1"/>
                </a:solidFill>
              </a:ln>
              <a:effectLst/>
            </c:spPr>
            <c:extLst>
              <c:ext xmlns:c16="http://schemas.microsoft.com/office/drawing/2014/chart" uri="{C3380CC4-5D6E-409C-BE32-E72D297353CC}">
                <c16:uniqueId val="{0000000E-767E-4DC3-9375-0B71A0CC354E}"/>
              </c:ext>
            </c:extLst>
          </c:dPt>
          <c:dPt>
            <c:idx val="4"/>
            <c:invertIfNegative val="0"/>
            <c:bubble3D val="0"/>
            <c:spPr>
              <a:solidFill>
                <a:srgbClr val="46714B">
                  <a:lumMod val="40000"/>
                  <a:lumOff val="60000"/>
                </a:srgbClr>
              </a:solidFill>
              <a:ln w="19050">
                <a:solidFill>
                  <a:schemeClr val="lt1"/>
                </a:solidFill>
              </a:ln>
              <a:effectLst/>
            </c:spPr>
            <c:extLst>
              <c:ext xmlns:c16="http://schemas.microsoft.com/office/drawing/2014/chart" uri="{C3380CC4-5D6E-409C-BE32-E72D297353CC}">
                <c16:uniqueId val="{00000010-767E-4DC3-9375-0B71A0CC354E}"/>
              </c:ext>
            </c:extLst>
          </c:dPt>
          <c:dLbls>
            <c:dLbl>
              <c:idx val="0"/>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767E-4DC3-9375-0B71A0CC354E}"/>
                </c:ext>
              </c:extLst>
            </c:dLbl>
            <c:dLbl>
              <c:idx val="1"/>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767E-4DC3-9375-0B71A0CC354E}"/>
                </c:ext>
              </c:extLst>
            </c:dLbl>
            <c:dLbl>
              <c:idx val="2"/>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67E-4DC3-9375-0B71A0CC354E}"/>
                </c:ext>
              </c:extLst>
            </c:dLbl>
            <c:dLbl>
              <c:idx val="3"/>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67E-4DC3-9375-0B71A0CC354E}"/>
                </c:ext>
              </c:extLst>
            </c:dLbl>
            <c:dLbl>
              <c:idx val="4"/>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767E-4DC3-9375-0B71A0CC354E}"/>
                </c:ext>
              </c:extLst>
            </c:dLbl>
            <c:spPr>
              <a:noFill/>
              <a:ln>
                <a:noFill/>
              </a:ln>
              <a:effectLst/>
            </c:spPr>
            <c:txPr>
              <a:bodyPr rot="0" spcFirstLastPara="1" vertOverflow="ellipsis" vert="horz" wrap="square" anchor="ctr" anchorCtr="1"/>
              <a:lstStyle/>
              <a:p>
                <a:pPr algn="ctr" rtl="0">
                  <a:defRPr lang="en-US" sz="1000" b="0" i="0" u="none" strike="noStrike" kern="1200" baseline="0">
                    <a:solidFill>
                      <a:schemeClr val="bg1"/>
                    </a:solidFill>
                    <a:latin typeface="+mn-lt"/>
                    <a:ea typeface="Segoe UI Black" panose="020B0A02040204020203" pitchFamily="34" charset="0"/>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Produits ménagers</c:v>
                </c:pt>
                <c:pt idx="1">
                  <c:v>Produits d’hygiène</c:v>
                </c:pt>
                <c:pt idx="2">
                  <c:v>Produits cosmétiques</c:v>
                </c:pt>
                <c:pt idx="3">
                  <c:v>Vêtements et textiles</c:v>
                </c:pt>
                <c:pt idx="4">
                  <c:v>Produits de puériculture</c:v>
                </c:pt>
              </c:strCache>
            </c:strRef>
          </c:cat>
          <c:val>
            <c:numRef>
              <c:f>Feuil1!$C$2:$C$6</c:f>
              <c:numCache>
                <c:formatCode>###0%</c:formatCode>
                <c:ptCount val="5"/>
                <c:pt idx="0">
                  <c:v>0.56999999999999995</c:v>
                </c:pt>
                <c:pt idx="1">
                  <c:v>0.52</c:v>
                </c:pt>
                <c:pt idx="2">
                  <c:v>0.25</c:v>
                </c:pt>
                <c:pt idx="3">
                  <c:v>0.19</c:v>
                </c:pt>
                <c:pt idx="4">
                  <c:v>0.13</c:v>
                </c:pt>
              </c:numCache>
            </c:numRef>
          </c:val>
          <c:extLst>
            <c:ext xmlns:c16="http://schemas.microsoft.com/office/drawing/2014/chart" uri="{C3380CC4-5D6E-409C-BE32-E72D297353CC}">
              <c16:uniqueId val="{00000013-767E-4DC3-9375-0B71A0CC354E}"/>
            </c:ext>
          </c:extLst>
        </c:ser>
        <c:ser>
          <c:idx val="0"/>
          <c:order val="1"/>
          <c:tx>
            <c:strRef>
              <c:f>Feuil1!$B$1</c:f>
              <c:strCache>
                <c:ptCount val="1"/>
                <c:pt idx="0">
                  <c:v>Métropole</c:v>
                </c:pt>
              </c:strCache>
            </c:strRef>
          </c:tx>
          <c:spPr>
            <a:solidFill>
              <a:srgbClr val="46714B"/>
            </a:solidFill>
            <a:ln w="19050">
              <a:solidFill>
                <a:schemeClr val="lt1"/>
              </a:solidFill>
            </a:ln>
            <a:effectLst/>
          </c:spPr>
          <c:invertIfNegative val="0"/>
          <c:dPt>
            <c:idx val="0"/>
            <c:invertIfNegative val="0"/>
            <c:bubble3D val="0"/>
            <c:spPr>
              <a:solidFill>
                <a:srgbClr val="46714B"/>
              </a:solidFill>
              <a:ln w="19050">
                <a:solidFill>
                  <a:schemeClr val="lt1"/>
                </a:solidFill>
              </a:ln>
              <a:effectLst/>
            </c:spPr>
            <c:extLst>
              <c:ext xmlns:c16="http://schemas.microsoft.com/office/drawing/2014/chart" uri="{C3380CC4-5D6E-409C-BE32-E72D297353CC}">
                <c16:uniqueId val="{00000001-767E-4DC3-9375-0B71A0CC354E}"/>
              </c:ext>
            </c:extLst>
          </c:dPt>
          <c:dPt>
            <c:idx val="1"/>
            <c:invertIfNegative val="0"/>
            <c:bubble3D val="0"/>
            <c:spPr>
              <a:solidFill>
                <a:srgbClr val="46714B"/>
              </a:solidFill>
              <a:ln w="19050">
                <a:solidFill>
                  <a:schemeClr val="lt1"/>
                </a:solidFill>
              </a:ln>
              <a:effectLst/>
            </c:spPr>
            <c:extLst>
              <c:ext xmlns:c16="http://schemas.microsoft.com/office/drawing/2014/chart" uri="{C3380CC4-5D6E-409C-BE32-E72D297353CC}">
                <c16:uniqueId val="{00000003-767E-4DC3-9375-0B71A0CC354E}"/>
              </c:ext>
            </c:extLst>
          </c:dPt>
          <c:dPt>
            <c:idx val="2"/>
            <c:invertIfNegative val="0"/>
            <c:bubble3D val="0"/>
            <c:spPr>
              <a:solidFill>
                <a:srgbClr val="46714B"/>
              </a:solidFill>
              <a:ln w="19050">
                <a:solidFill>
                  <a:schemeClr val="lt1"/>
                </a:solidFill>
              </a:ln>
              <a:effectLst/>
            </c:spPr>
            <c:extLst>
              <c:ext xmlns:c16="http://schemas.microsoft.com/office/drawing/2014/chart" uri="{C3380CC4-5D6E-409C-BE32-E72D297353CC}">
                <c16:uniqueId val="{00000005-767E-4DC3-9375-0B71A0CC354E}"/>
              </c:ext>
            </c:extLst>
          </c:dPt>
          <c:dPt>
            <c:idx val="3"/>
            <c:invertIfNegative val="0"/>
            <c:bubble3D val="0"/>
            <c:spPr>
              <a:solidFill>
                <a:srgbClr val="46714B"/>
              </a:solidFill>
              <a:ln w="19050">
                <a:solidFill>
                  <a:schemeClr val="lt1"/>
                </a:solidFill>
              </a:ln>
              <a:effectLst/>
            </c:spPr>
            <c:extLst>
              <c:ext xmlns:c16="http://schemas.microsoft.com/office/drawing/2014/chart" uri="{C3380CC4-5D6E-409C-BE32-E72D297353CC}">
                <c16:uniqueId val="{00000007-767E-4DC3-9375-0B71A0CC354E}"/>
              </c:ext>
            </c:extLst>
          </c:dPt>
          <c:dPt>
            <c:idx val="4"/>
            <c:invertIfNegative val="0"/>
            <c:bubble3D val="0"/>
            <c:spPr>
              <a:solidFill>
                <a:srgbClr val="46714B"/>
              </a:solidFill>
              <a:ln w="19050">
                <a:solidFill>
                  <a:schemeClr val="lt1"/>
                </a:solidFill>
              </a:ln>
              <a:effectLst/>
            </c:spPr>
            <c:extLst>
              <c:ext xmlns:c16="http://schemas.microsoft.com/office/drawing/2014/chart" uri="{C3380CC4-5D6E-409C-BE32-E72D297353CC}">
                <c16:uniqueId val="{00000009-767E-4DC3-9375-0B71A0CC354E}"/>
              </c:ext>
            </c:extLst>
          </c:dPt>
          <c:dLbls>
            <c:dLbl>
              <c:idx val="0"/>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67E-4DC3-9375-0B71A0CC354E}"/>
                </c:ext>
              </c:extLst>
            </c:dLbl>
            <c:dLbl>
              <c:idx val="1"/>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7E-4DC3-9375-0B71A0CC354E}"/>
                </c:ext>
              </c:extLst>
            </c:dLbl>
            <c:dLbl>
              <c:idx val="2"/>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67E-4DC3-9375-0B71A0CC354E}"/>
                </c:ext>
              </c:extLst>
            </c:dLbl>
            <c:dLbl>
              <c:idx val="3"/>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67E-4DC3-9375-0B71A0CC354E}"/>
                </c:ext>
              </c:extLst>
            </c:dLbl>
            <c:dLbl>
              <c:idx val="4"/>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67E-4DC3-9375-0B71A0CC354E}"/>
                </c:ext>
              </c:extLst>
            </c:dLbl>
            <c:spPr>
              <a:noFill/>
              <a:ln>
                <a:noFill/>
              </a:ln>
              <a:effectLst/>
            </c:spPr>
            <c:txPr>
              <a:bodyPr rot="0" spcFirstLastPara="1" vertOverflow="ellipsis" vert="horz" wrap="square" anchor="ctr" anchorCtr="1"/>
              <a:lstStyle/>
              <a:p>
                <a:pPr algn="ctr">
                  <a:defRPr lang="en-US" sz="1000" b="0" i="0" u="none" strike="noStrike" kern="1200" baseline="0">
                    <a:solidFill>
                      <a:schemeClr val="bg1"/>
                    </a:solidFill>
                    <a:latin typeface="+mn-lt"/>
                    <a:ea typeface="Segoe UI Black" panose="020B0A02040204020203" pitchFamily="34" charset="0"/>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Produits ménagers</c:v>
                </c:pt>
                <c:pt idx="1">
                  <c:v>Produits d’hygiène</c:v>
                </c:pt>
                <c:pt idx="2">
                  <c:v>Produits cosmétiques</c:v>
                </c:pt>
                <c:pt idx="3">
                  <c:v>Vêtements et textiles</c:v>
                </c:pt>
                <c:pt idx="4">
                  <c:v>Produits de puériculture</c:v>
                </c:pt>
              </c:strCache>
            </c:strRef>
          </c:cat>
          <c:val>
            <c:numRef>
              <c:f>Feuil1!$B$2:$B$6</c:f>
              <c:numCache>
                <c:formatCode>###0%</c:formatCode>
                <c:ptCount val="5"/>
                <c:pt idx="0">
                  <c:v>0.41</c:v>
                </c:pt>
                <c:pt idx="1">
                  <c:v>0.42</c:v>
                </c:pt>
                <c:pt idx="2">
                  <c:v>0.36</c:v>
                </c:pt>
                <c:pt idx="3">
                  <c:v>0.24</c:v>
                </c:pt>
                <c:pt idx="4">
                  <c:v>0.13</c:v>
                </c:pt>
              </c:numCache>
            </c:numRef>
          </c:val>
          <c:extLst>
            <c:ext xmlns:c16="http://schemas.microsoft.com/office/drawing/2014/chart" uri="{C3380CC4-5D6E-409C-BE32-E72D297353CC}">
              <c16:uniqueId val="{0000000A-767E-4DC3-9375-0B71A0CC354E}"/>
            </c:ext>
          </c:extLst>
        </c:ser>
        <c:dLbls>
          <c:showLegendKey val="0"/>
          <c:showVal val="0"/>
          <c:showCatName val="0"/>
          <c:showSerName val="0"/>
          <c:showPercent val="0"/>
          <c:showBubbleSize val="0"/>
        </c:dLbls>
        <c:gapWidth val="107"/>
        <c:axId val="547175032"/>
        <c:axId val="519732560"/>
      </c:barChart>
      <c:catAx>
        <c:axId val="547175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chemeClr val="tx1"/>
                </a:solidFill>
                <a:latin typeface="+mn-lt"/>
                <a:ea typeface="Segoe UI Black" panose="020B0A02040204020203" pitchFamily="34" charset="0"/>
                <a:cs typeface="+mn-cs"/>
              </a:defRPr>
            </a:pPr>
            <a:endParaRPr lang="fr-FR"/>
          </a:p>
        </c:txPr>
        <c:crossAx val="519732560"/>
        <c:crosses val="autoZero"/>
        <c:auto val="1"/>
        <c:lblAlgn val="ctr"/>
        <c:lblOffset val="100"/>
        <c:noMultiLvlLbl val="0"/>
      </c:catAx>
      <c:valAx>
        <c:axId val="519732560"/>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bg1"/>
                </a:solidFill>
                <a:latin typeface="+mn-lt"/>
                <a:ea typeface="Segoe UI Black" panose="020B0A02040204020203" pitchFamily="34" charset="0"/>
                <a:cs typeface="+mn-cs"/>
              </a:defRPr>
            </a:pPr>
            <a:endParaRPr lang="fr-FR"/>
          </a:p>
        </c:txPr>
        <c:crossAx val="547175032"/>
        <c:crosses val="autoZero"/>
        <c:crossBetween val="between"/>
      </c:valAx>
      <c:spPr>
        <a:noFill/>
        <a:ln>
          <a:noFill/>
        </a:ln>
        <a:effectLst/>
      </c:spPr>
    </c:plotArea>
    <c:plotVisOnly val="1"/>
    <c:dispBlanksAs val="gap"/>
    <c:showDLblsOverMax val="0"/>
    <c:extLst/>
  </c:chart>
  <c:spPr>
    <a:noFill/>
    <a:ln>
      <a:noFill/>
    </a:ln>
    <a:effectLst/>
  </c:spPr>
  <c:txPr>
    <a:bodyPr/>
    <a:lstStyle/>
    <a:p>
      <a:pPr algn="ctr" rtl="0">
        <a:defRPr lang="en-US" sz="1000" b="0" i="0" u="none" strike="noStrike" kern="1200" baseline="0">
          <a:solidFill>
            <a:schemeClr val="bg1"/>
          </a:solidFill>
          <a:latin typeface="+mn-lt"/>
          <a:ea typeface="Segoe UI Black" panose="020B0A02040204020203" pitchFamily="34" charset="0"/>
          <a:cs typeface="+mn-cs"/>
        </a:defRPr>
      </a:pPr>
      <a:endParaRPr lang="fr-FR"/>
    </a:p>
  </c:txPr>
  <c:externalData r:id="rId4">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072040720926609E-2"/>
          <c:y val="4.0438526060440405E-2"/>
          <c:w val="0.89940385389096755"/>
          <c:h val="0.78115898494815195"/>
        </c:manualLayout>
      </c:layout>
      <c:barChart>
        <c:barDir val="col"/>
        <c:grouping val="clustered"/>
        <c:varyColors val="0"/>
        <c:ser>
          <c:idx val="0"/>
          <c:order val="0"/>
          <c:tx>
            <c:strRef>
              <c:f>Feuil1!$B$1</c:f>
              <c:strCache>
                <c:ptCount val="1"/>
                <c:pt idx="0">
                  <c:v>Guadeloupe</c:v>
                </c:pt>
              </c:strCache>
            </c:strRef>
          </c:tx>
          <c:spPr>
            <a:solidFill>
              <a:srgbClr val="99C221">
                <a:lumMod val="75000"/>
              </a:srgbClr>
            </a:solidFill>
            <a:ln w="19050">
              <a:solidFill>
                <a:schemeClr val="lt1"/>
              </a:solidFill>
            </a:ln>
            <a:effectLst/>
          </c:spPr>
          <c:invertIfNegative val="0"/>
          <c:dPt>
            <c:idx val="0"/>
            <c:invertIfNegative val="0"/>
            <c:bubble3D val="0"/>
            <c:spPr>
              <a:solidFill>
                <a:srgbClr val="99C221">
                  <a:lumMod val="75000"/>
                </a:srgbClr>
              </a:solidFill>
              <a:ln w="19050">
                <a:solidFill>
                  <a:schemeClr val="lt1"/>
                </a:solidFill>
              </a:ln>
              <a:effectLst/>
            </c:spPr>
            <c:extLst>
              <c:ext xmlns:c16="http://schemas.microsoft.com/office/drawing/2014/chart" uri="{C3380CC4-5D6E-409C-BE32-E72D297353CC}">
                <c16:uniqueId val="{00000001-F8A8-427D-9F0D-0A4FE9A3F4BA}"/>
              </c:ext>
            </c:extLst>
          </c:dPt>
          <c:dPt>
            <c:idx val="1"/>
            <c:invertIfNegative val="0"/>
            <c:bubble3D val="0"/>
            <c:spPr>
              <a:solidFill>
                <a:srgbClr val="99C221">
                  <a:lumMod val="75000"/>
                </a:srgbClr>
              </a:solidFill>
              <a:ln w="19050">
                <a:solidFill>
                  <a:schemeClr val="lt1"/>
                </a:solidFill>
              </a:ln>
              <a:effectLst/>
            </c:spPr>
            <c:extLst>
              <c:ext xmlns:c16="http://schemas.microsoft.com/office/drawing/2014/chart" uri="{C3380CC4-5D6E-409C-BE32-E72D297353CC}">
                <c16:uniqueId val="{00000003-F8A8-427D-9F0D-0A4FE9A3F4BA}"/>
              </c:ext>
            </c:extLst>
          </c:dPt>
          <c:dPt>
            <c:idx val="2"/>
            <c:invertIfNegative val="0"/>
            <c:bubble3D val="0"/>
            <c:spPr>
              <a:solidFill>
                <a:srgbClr val="99C221">
                  <a:lumMod val="75000"/>
                </a:srgbClr>
              </a:solidFill>
              <a:ln w="19050">
                <a:solidFill>
                  <a:schemeClr val="lt1"/>
                </a:solidFill>
              </a:ln>
              <a:effectLst/>
            </c:spPr>
            <c:extLst>
              <c:ext xmlns:c16="http://schemas.microsoft.com/office/drawing/2014/chart" uri="{C3380CC4-5D6E-409C-BE32-E72D297353CC}">
                <c16:uniqueId val="{00000005-F8A8-427D-9F0D-0A4FE9A3F4BA}"/>
              </c:ext>
            </c:extLst>
          </c:dPt>
          <c:dPt>
            <c:idx val="3"/>
            <c:invertIfNegative val="0"/>
            <c:bubble3D val="0"/>
            <c:spPr>
              <a:solidFill>
                <a:srgbClr val="99C221">
                  <a:lumMod val="75000"/>
                </a:srgbClr>
              </a:solidFill>
              <a:ln w="19050">
                <a:solidFill>
                  <a:schemeClr val="lt1"/>
                </a:solidFill>
              </a:ln>
              <a:effectLst/>
            </c:spPr>
            <c:extLst>
              <c:ext xmlns:c16="http://schemas.microsoft.com/office/drawing/2014/chart" uri="{C3380CC4-5D6E-409C-BE32-E72D297353CC}">
                <c16:uniqueId val="{00000007-F8A8-427D-9F0D-0A4FE9A3F4BA}"/>
              </c:ext>
            </c:extLst>
          </c:dPt>
          <c:dPt>
            <c:idx val="4"/>
            <c:invertIfNegative val="0"/>
            <c:bubble3D val="0"/>
            <c:spPr>
              <a:solidFill>
                <a:srgbClr val="99C221">
                  <a:lumMod val="75000"/>
                </a:srgbClr>
              </a:solidFill>
              <a:ln w="19050">
                <a:solidFill>
                  <a:schemeClr val="lt1"/>
                </a:solidFill>
              </a:ln>
              <a:effectLst/>
            </c:spPr>
            <c:extLst>
              <c:ext xmlns:c16="http://schemas.microsoft.com/office/drawing/2014/chart" uri="{C3380CC4-5D6E-409C-BE32-E72D297353CC}">
                <c16:uniqueId val="{00000009-F8A8-427D-9F0D-0A4FE9A3F4BA}"/>
              </c:ext>
            </c:extLst>
          </c:dPt>
          <c:dLbls>
            <c:dLbl>
              <c:idx val="0"/>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8A8-427D-9F0D-0A4FE9A3F4BA}"/>
                </c:ext>
              </c:extLst>
            </c:dLbl>
            <c:dLbl>
              <c:idx val="1"/>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8A8-427D-9F0D-0A4FE9A3F4BA}"/>
                </c:ext>
              </c:extLst>
            </c:dLbl>
            <c:dLbl>
              <c:idx val="2"/>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8A8-427D-9F0D-0A4FE9A3F4BA}"/>
                </c:ext>
              </c:extLst>
            </c:dLbl>
            <c:dLbl>
              <c:idx val="3"/>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8A8-427D-9F0D-0A4FE9A3F4BA}"/>
                </c:ext>
              </c:extLst>
            </c:dLbl>
            <c:dLbl>
              <c:idx val="4"/>
              <c:tx>
                <c:rich>
                  <a:bodyPr/>
                  <a:lstStyle/>
                  <a:p>
                    <a:fld id="{833F0EEA-3134-4758-9075-17DA476C048B}"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8A8-427D-9F0D-0A4FE9A3F4BA}"/>
                </c:ext>
              </c:extLst>
            </c:dLbl>
            <c:spPr>
              <a:noFill/>
              <a:ln>
                <a:noFill/>
              </a:ln>
              <a:effectLst/>
            </c:spPr>
            <c:txPr>
              <a:bodyPr rot="0" spcFirstLastPara="1" vertOverflow="ellipsis" vert="horz" wrap="square" anchor="ctr" anchorCtr="0"/>
              <a:lstStyle/>
              <a:p>
                <a:pPr algn="ctr">
                  <a:defRPr lang="en-US" sz="800" b="0" i="0" u="none" strike="noStrike" kern="1200" baseline="0">
                    <a:solidFill>
                      <a:schemeClr val="bg1"/>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Produits ménagers</c:v>
                </c:pt>
                <c:pt idx="1">
                  <c:v>Produits d’hygiène</c:v>
                </c:pt>
                <c:pt idx="2">
                  <c:v>Produits cosmétiques</c:v>
                </c:pt>
                <c:pt idx="3">
                  <c:v>Vêtements et textiles</c:v>
                </c:pt>
                <c:pt idx="4">
                  <c:v>Produits de puériculture</c:v>
                </c:pt>
              </c:strCache>
            </c:strRef>
          </c:cat>
          <c:val>
            <c:numRef>
              <c:f>Feuil1!$B$2:$B$6</c:f>
              <c:numCache>
                <c:formatCode>###0%</c:formatCode>
                <c:ptCount val="5"/>
                <c:pt idx="0">
                  <c:v>0.59</c:v>
                </c:pt>
                <c:pt idx="1">
                  <c:v>0.54</c:v>
                </c:pt>
                <c:pt idx="2">
                  <c:v>0.26</c:v>
                </c:pt>
                <c:pt idx="3">
                  <c:v>0.2</c:v>
                </c:pt>
                <c:pt idx="4">
                  <c:v>0.13</c:v>
                </c:pt>
              </c:numCache>
            </c:numRef>
          </c:val>
          <c:extLst>
            <c:ext xmlns:c16="http://schemas.microsoft.com/office/drawing/2014/chart" uri="{C3380CC4-5D6E-409C-BE32-E72D297353CC}">
              <c16:uniqueId val="{0000000A-F8A8-427D-9F0D-0A4FE9A3F4BA}"/>
            </c:ext>
          </c:extLst>
        </c:ser>
        <c:ser>
          <c:idx val="1"/>
          <c:order val="1"/>
          <c:tx>
            <c:strRef>
              <c:f>Feuil1!$C$1</c:f>
              <c:strCache>
                <c:ptCount val="1"/>
                <c:pt idx="0">
                  <c:v>Martinique</c:v>
                </c:pt>
              </c:strCache>
            </c:strRef>
          </c:tx>
          <c:spPr>
            <a:solidFill>
              <a:srgbClr val="99C221"/>
            </a:solidFill>
            <a:ln w="19050">
              <a:solidFill>
                <a:schemeClr val="lt1"/>
              </a:solidFill>
            </a:ln>
            <a:effectLst/>
          </c:spPr>
          <c:invertIfNegative val="0"/>
          <c:dPt>
            <c:idx val="0"/>
            <c:invertIfNegative val="0"/>
            <c:bubble3D val="0"/>
            <c:spPr>
              <a:solidFill>
                <a:srgbClr val="99C221"/>
              </a:solidFill>
              <a:ln w="19050">
                <a:solidFill>
                  <a:schemeClr val="lt1"/>
                </a:solidFill>
              </a:ln>
              <a:effectLst/>
            </c:spPr>
            <c:extLst>
              <c:ext xmlns:c16="http://schemas.microsoft.com/office/drawing/2014/chart" uri="{C3380CC4-5D6E-409C-BE32-E72D297353CC}">
                <c16:uniqueId val="{00000011-F8A8-427D-9F0D-0A4FE9A3F4BA}"/>
              </c:ext>
            </c:extLst>
          </c:dPt>
          <c:dPt>
            <c:idx val="1"/>
            <c:invertIfNegative val="0"/>
            <c:bubble3D val="0"/>
            <c:spPr>
              <a:solidFill>
                <a:srgbClr val="99C221"/>
              </a:solidFill>
              <a:ln w="19050">
                <a:solidFill>
                  <a:schemeClr val="lt1"/>
                </a:solidFill>
              </a:ln>
              <a:effectLst/>
            </c:spPr>
            <c:extLst>
              <c:ext xmlns:c16="http://schemas.microsoft.com/office/drawing/2014/chart" uri="{C3380CC4-5D6E-409C-BE32-E72D297353CC}">
                <c16:uniqueId val="{00000012-F8A8-427D-9F0D-0A4FE9A3F4BA}"/>
              </c:ext>
            </c:extLst>
          </c:dPt>
          <c:dPt>
            <c:idx val="2"/>
            <c:invertIfNegative val="0"/>
            <c:bubble3D val="0"/>
            <c:spPr>
              <a:solidFill>
                <a:srgbClr val="99C221"/>
              </a:solidFill>
              <a:ln w="19050">
                <a:solidFill>
                  <a:schemeClr val="lt1"/>
                </a:solidFill>
              </a:ln>
              <a:effectLst/>
            </c:spPr>
            <c:extLst>
              <c:ext xmlns:c16="http://schemas.microsoft.com/office/drawing/2014/chart" uri="{C3380CC4-5D6E-409C-BE32-E72D297353CC}">
                <c16:uniqueId val="{0000000C-F8A8-427D-9F0D-0A4FE9A3F4BA}"/>
              </c:ext>
            </c:extLst>
          </c:dPt>
          <c:dLbls>
            <c:dLbl>
              <c:idx val="0"/>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F8A8-427D-9F0D-0A4FE9A3F4BA}"/>
                </c:ext>
              </c:extLst>
            </c:dLbl>
            <c:dLbl>
              <c:idx val="1"/>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F8A8-427D-9F0D-0A4FE9A3F4BA}"/>
                </c:ext>
              </c:extLst>
            </c:dLbl>
            <c:dLbl>
              <c:idx val="2"/>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F8A8-427D-9F0D-0A4FE9A3F4BA}"/>
                </c:ext>
              </c:extLst>
            </c:dLbl>
            <c:dLbl>
              <c:idx val="3"/>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F8A8-427D-9F0D-0A4FE9A3F4BA}"/>
                </c:ext>
              </c:extLst>
            </c:dLbl>
            <c:dLbl>
              <c:idx val="4"/>
              <c:tx>
                <c:rich>
                  <a:bodyPr/>
                  <a:lstStyle/>
                  <a:p>
                    <a:fld id="{A0A473C3-0A1E-4534-8E8F-390E9D5417DA}" type="VALUE">
                      <a:rPr lang="en-US" sz="1100">
                        <a:latin typeface="Arial" panose="020B0604020202020204" pitchFamily="34" charset="0"/>
                        <a:cs typeface="Arial" panose="020B0604020202020204" pitchFamily="34" charset="0"/>
                      </a:rPr>
                      <a:pPr/>
                      <a:t>[VALEUR]</a:t>
                    </a:fld>
                    <a:endParaRPr lang="fr-F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F8A8-427D-9F0D-0A4FE9A3F4BA}"/>
                </c:ext>
              </c:extLst>
            </c:dLbl>
            <c:spPr>
              <a:noFill/>
              <a:ln>
                <a:noFill/>
              </a:ln>
              <a:effectLst/>
            </c:spPr>
            <c:txPr>
              <a:bodyPr rot="0" spcFirstLastPara="1" vertOverflow="ellipsis" vert="horz" wrap="square" lIns="38100" tIns="19050" rIns="38100" bIns="19050" anchor="ctr" anchorCtr="0">
                <a:spAutoFit/>
              </a:bodyPr>
              <a:lstStyle/>
              <a:p>
                <a:pPr algn="ctr" rtl="0">
                  <a:defRPr lang="en-US" sz="800" b="0" i="0" u="none" strike="noStrike" kern="1200" baseline="0">
                    <a:solidFill>
                      <a:schemeClr val="tx1"/>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Produits ménagers</c:v>
                </c:pt>
                <c:pt idx="1">
                  <c:v>Produits d’hygiène</c:v>
                </c:pt>
                <c:pt idx="2">
                  <c:v>Produits cosmétiques</c:v>
                </c:pt>
                <c:pt idx="3">
                  <c:v>Vêtements et textiles</c:v>
                </c:pt>
                <c:pt idx="4">
                  <c:v>Produits de puériculture</c:v>
                </c:pt>
              </c:strCache>
            </c:strRef>
          </c:cat>
          <c:val>
            <c:numRef>
              <c:f>Feuil1!$C$2:$C$6</c:f>
              <c:numCache>
                <c:formatCode>###0%</c:formatCode>
                <c:ptCount val="5"/>
                <c:pt idx="0">
                  <c:v>0.56000000000000005</c:v>
                </c:pt>
                <c:pt idx="1">
                  <c:v>0.49</c:v>
                </c:pt>
                <c:pt idx="2">
                  <c:v>0.24</c:v>
                </c:pt>
                <c:pt idx="3">
                  <c:v>0.18</c:v>
                </c:pt>
                <c:pt idx="4">
                  <c:v>0.13</c:v>
                </c:pt>
              </c:numCache>
            </c:numRef>
          </c:val>
          <c:extLst>
            <c:ext xmlns:c16="http://schemas.microsoft.com/office/drawing/2014/chart" uri="{C3380CC4-5D6E-409C-BE32-E72D297353CC}">
              <c16:uniqueId val="{00000013-F8A8-427D-9F0D-0A4FE9A3F4BA}"/>
            </c:ext>
          </c:extLst>
        </c:ser>
        <c:dLbls>
          <c:showLegendKey val="0"/>
          <c:showVal val="0"/>
          <c:showCatName val="0"/>
          <c:showSerName val="0"/>
          <c:showPercent val="0"/>
          <c:showBubbleSize val="0"/>
        </c:dLbls>
        <c:gapWidth val="107"/>
        <c:axId val="547175032"/>
        <c:axId val="519732560"/>
      </c:barChart>
      <c:catAx>
        <c:axId val="547175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00" b="0" i="0" u="none" strike="noStrike" kern="1200" baseline="0">
                <a:solidFill>
                  <a:schemeClr val="tx1"/>
                </a:solidFill>
                <a:latin typeface="+mn-lt"/>
                <a:ea typeface="Segoe UI Black" panose="020B0A02040204020203" pitchFamily="34" charset="0"/>
                <a:cs typeface="+mn-cs"/>
              </a:defRPr>
            </a:pPr>
            <a:endParaRPr lang="fr-FR"/>
          </a:p>
        </c:txPr>
        <c:crossAx val="519732560"/>
        <c:crosses val="autoZero"/>
        <c:auto val="1"/>
        <c:lblAlgn val="ctr"/>
        <c:lblOffset val="100"/>
        <c:noMultiLvlLbl val="0"/>
      </c:catAx>
      <c:valAx>
        <c:axId val="519732560"/>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bg1"/>
                </a:solidFill>
                <a:latin typeface="Segoe UI Black" panose="020B0A02040204020203" pitchFamily="34" charset="0"/>
                <a:ea typeface="Segoe UI Black" panose="020B0A02040204020203" pitchFamily="34" charset="0"/>
                <a:cs typeface="+mn-cs"/>
              </a:defRPr>
            </a:pPr>
            <a:endParaRPr lang="fr-FR"/>
          </a:p>
        </c:txPr>
        <c:crossAx val="547175032"/>
        <c:crosses val="autoZero"/>
        <c:crossBetween val="between"/>
      </c:valAx>
      <c:spPr>
        <a:noFill/>
        <a:ln>
          <a:noFill/>
        </a:ln>
        <a:effectLst/>
      </c:spPr>
    </c:plotArea>
    <c:plotVisOnly val="1"/>
    <c:dispBlanksAs val="gap"/>
    <c:showDLblsOverMax val="0"/>
    <c:extLst/>
  </c:chart>
  <c:spPr>
    <a:noFill/>
    <a:ln>
      <a:noFill/>
    </a:ln>
    <a:effectLst/>
  </c:spPr>
  <c:txPr>
    <a:bodyPr/>
    <a:lstStyle/>
    <a:p>
      <a:pPr algn="ctr" rtl="0">
        <a:defRPr lang="en-US" sz="1000" b="0" i="0" u="none" strike="noStrike" kern="1200" baseline="0">
          <a:solidFill>
            <a:schemeClr val="bg1"/>
          </a:solidFill>
          <a:latin typeface="Segoe UI Black" panose="020B0A02040204020203" pitchFamily="34" charset="0"/>
          <a:ea typeface="Segoe UI Black" panose="020B0A02040204020203" pitchFamily="34" charset="0"/>
          <a:cs typeface="+mn-cs"/>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0545345164416734"/>
          <c:y val="1.9163563269085828E-2"/>
          <c:w val="0.58049198156301918"/>
          <c:h val="0.92354715633307072"/>
        </c:manualLayout>
      </c:layout>
      <c:doughnutChart>
        <c:varyColors val="1"/>
        <c:ser>
          <c:idx val="0"/>
          <c:order val="0"/>
          <c:tx>
            <c:strRef>
              <c:f>Feuil1!$B$1</c:f>
              <c:strCache>
                <c:ptCount val="1"/>
                <c:pt idx="0">
                  <c:v>Guadeloupe</c:v>
                </c:pt>
              </c:strCache>
            </c:strRef>
          </c:tx>
          <c:spPr>
            <a:solidFill>
              <a:srgbClr val="FCEEEF"/>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896C-4504-B4D8-825CB20A2845}"/>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96C-4504-B4D8-825CB20A2845}"/>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896C-4504-B4D8-825CB20A2845}"/>
              </c:ext>
            </c:extLst>
          </c:dPt>
          <c:dPt>
            <c:idx val="3"/>
            <c:bubble3D val="0"/>
            <c:spPr>
              <a:solidFill>
                <a:srgbClr val="FCEEEF"/>
              </a:solidFill>
              <a:ln w="19050">
                <a:solidFill>
                  <a:schemeClr val="lt1"/>
                </a:solidFill>
              </a:ln>
              <a:effectLst/>
            </c:spPr>
            <c:extLst>
              <c:ext xmlns:c16="http://schemas.microsoft.com/office/drawing/2014/chart" uri="{C3380CC4-5D6E-409C-BE32-E72D297353CC}">
                <c16:uniqueId val="{00000007-896C-4504-B4D8-825CB20A2845}"/>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896C-4504-B4D8-825CB20A2845}"/>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5-896C-4504-B4D8-825CB20A2845}"/>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Non </c:v>
                </c:pt>
                <c:pt idx="2">
                  <c:v>Ne sait pas </c:v>
                </c:pt>
              </c:strCache>
            </c:strRef>
          </c:cat>
          <c:val>
            <c:numRef>
              <c:f>Feuil1!$B$2:$B$4</c:f>
              <c:numCache>
                <c:formatCode>###0%</c:formatCode>
                <c:ptCount val="3"/>
                <c:pt idx="0">
                  <c:v>0.64709223586015729</c:v>
                </c:pt>
                <c:pt idx="1">
                  <c:v>0.30418400313718391</c:v>
                </c:pt>
                <c:pt idx="2">
                  <c:v>4.8723761002657566E-2</c:v>
                </c:pt>
              </c:numCache>
            </c:numRef>
          </c:val>
          <c:extLst>
            <c:ext xmlns:c16="http://schemas.microsoft.com/office/drawing/2014/chart" uri="{C3380CC4-5D6E-409C-BE32-E72D297353CC}">
              <c16:uniqueId val="{0000000A-896C-4504-B4D8-825CB20A2845}"/>
            </c:ext>
          </c:extLst>
        </c:ser>
        <c:ser>
          <c:idx val="1"/>
          <c:order val="1"/>
          <c:tx>
            <c:strRef>
              <c:f>Feuil1!$C$1</c:f>
              <c:strCache>
                <c:ptCount val="1"/>
                <c:pt idx="0">
                  <c:v>Martinique</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C-896C-4504-B4D8-825CB20A2845}"/>
              </c:ext>
            </c:extLst>
          </c:dPt>
          <c:dPt>
            <c:idx val="1"/>
            <c:bubble3D val="0"/>
            <c:spPr>
              <a:solidFill>
                <a:srgbClr val="CE6149"/>
              </a:solidFill>
              <a:ln w="19050">
                <a:solidFill>
                  <a:schemeClr val="lt1"/>
                </a:solidFill>
              </a:ln>
              <a:effectLst/>
            </c:spPr>
            <c:extLst>
              <c:ext xmlns:c16="http://schemas.microsoft.com/office/drawing/2014/chart" uri="{C3380CC4-5D6E-409C-BE32-E72D297353CC}">
                <c16:uniqueId val="{0000000E-896C-4504-B4D8-825CB20A2845}"/>
              </c:ext>
            </c:extLst>
          </c:dPt>
          <c:dPt>
            <c:idx val="2"/>
            <c:bubble3D val="0"/>
            <c:spPr>
              <a:solidFill>
                <a:srgbClr val="E2DBD3"/>
              </a:solidFill>
              <a:ln w="19050">
                <a:solidFill>
                  <a:schemeClr val="lt1"/>
                </a:solidFill>
              </a:ln>
              <a:effectLst/>
            </c:spPr>
            <c:extLst>
              <c:ext xmlns:c16="http://schemas.microsoft.com/office/drawing/2014/chart" uri="{C3380CC4-5D6E-409C-BE32-E72D297353CC}">
                <c16:uniqueId val="{00000010-896C-4504-B4D8-825CB20A2845}"/>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tx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10-896C-4504-B4D8-825CB20A2845}"/>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1" i="0" u="none" strike="noStrike" kern="1200" baseline="0">
                    <a:solidFill>
                      <a:schemeClr val="bg1"/>
                    </a:solidFill>
                    <a:latin typeface="+mn-lt"/>
                    <a:ea typeface="Segoe UI Black" panose="020B0A02040204020203" pitchFamily="34" charset="0"/>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Oui</c:v>
                </c:pt>
                <c:pt idx="1">
                  <c:v>Non </c:v>
                </c:pt>
                <c:pt idx="2">
                  <c:v>Ne sait pas </c:v>
                </c:pt>
              </c:strCache>
            </c:strRef>
          </c:cat>
          <c:val>
            <c:numRef>
              <c:f>Feuil1!$C$2:$C$4</c:f>
              <c:numCache>
                <c:formatCode>0%</c:formatCode>
                <c:ptCount val="3"/>
                <c:pt idx="0" formatCode="###0%">
                  <c:v>0.57999999999999996</c:v>
                </c:pt>
                <c:pt idx="1">
                  <c:v>0.39</c:v>
                </c:pt>
                <c:pt idx="2">
                  <c:v>0.04</c:v>
                </c:pt>
              </c:numCache>
            </c:numRef>
          </c:val>
          <c:extLst>
            <c:ext xmlns:c16="http://schemas.microsoft.com/office/drawing/2014/chart" uri="{C3380CC4-5D6E-409C-BE32-E72D297353CC}">
              <c16:uniqueId val="{00000011-896C-4504-B4D8-825CB20A2845}"/>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000" b="0" i="0" u="none" strike="noStrike" kern="1200" baseline="0">
          <a:solidFill>
            <a:prstClr val="black">
              <a:lumMod val="85000"/>
              <a:lumOff val="15000"/>
            </a:prstClr>
          </a:solidFill>
          <a:latin typeface="Segoe UI Black" panose="020B0A02040204020203" pitchFamily="34" charset="0"/>
          <a:ea typeface="Segoe UI Black" panose="020B0A02040204020203" pitchFamily="34" charset="0"/>
          <a:cs typeface="+mn-cs"/>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7796830384328898"/>
          <c:y val="1.4506497732716974E-2"/>
          <c:w val="0.49906415673984733"/>
          <c:h val="0.98549350226728294"/>
        </c:manualLayout>
      </c:layout>
      <c:barChart>
        <c:barDir val="bar"/>
        <c:grouping val="clustered"/>
        <c:varyColors val="0"/>
        <c:ser>
          <c:idx val="1"/>
          <c:order val="0"/>
          <c:tx>
            <c:strRef>
              <c:f>Feuil1!$B$1</c:f>
              <c:strCache>
                <c:ptCount val="1"/>
                <c:pt idx="0">
                  <c:v>Antilles</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Davantage évité les pertes/ le gaspillage</c:v>
                </c:pt>
                <c:pt idx="1">
                  <c:v>Privilégié les produits locaux et les circuits courts</c:v>
                </c:pt>
                <c:pt idx="2">
                  <c:v>Acheté plus de produits frais</c:v>
                </c:pt>
                <c:pt idx="3">
                  <c:v>Diversifié vos lieux d’achat</c:v>
                </c:pt>
                <c:pt idx="4">
                  <c:v>Cuisiné davantage</c:v>
                </c:pt>
                <c:pt idx="5">
                  <c:v>Acheté plus de produits de saison</c:v>
                </c:pt>
                <c:pt idx="6">
                  <c:v>Réduit l’utilisation de plastiques et d’emballages</c:v>
                </c:pt>
                <c:pt idx="7">
                  <c:v>Dépensé plus pour l’alimentaire</c:v>
                </c:pt>
                <c:pt idx="8">
                  <c:v>Acheté de plus en plus de produits moins calibrés, moins esthétiques</c:v>
                </c:pt>
                <c:pt idx="9">
                  <c:v>Vous limitez vos achats de produits importés</c:v>
                </c:pt>
              </c:strCache>
            </c:strRef>
          </c:cat>
          <c:val>
            <c:numRef>
              <c:f>Feuil1!$B$2:$B$11</c:f>
              <c:numCache>
                <c:formatCode>###0%</c:formatCode>
                <c:ptCount val="10"/>
                <c:pt idx="0">
                  <c:v>0.9118496085079516</c:v>
                </c:pt>
                <c:pt idx="1">
                  <c:v>0.81295712567142464</c:v>
                </c:pt>
                <c:pt idx="2">
                  <c:v>0.76574172117414219</c:v>
                </c:pt>
                <c:pt idx="3">
                  <c:v>0.72858006617186089</c:v>
                </c:pt>
                <c:pt idx="4">
                  <c:v>0.7145940869355647</c:v>
                </c:pt>
                <c:pt idx="5">
                  <c:v>0.69957690346940649</c:v>
                </c:pt>
                <c:pt idx="6">
                  <c:v>0.64473805648835902</c:v>
                </c:pt>
                <c:pt idx="7">
                  <c:v>0.64272183106067915</c:v>
                </c:pt>
                <c:pt idx="8">
                  <c:v>0.60180617846829543</c:v>
                </c:pt>
                <c:pt idx="9">
                  <c:v>0.60169630562841137</c:v>
                </c:pt>
              </c:numCache>
            </c:numRef>
          </c:val>
          <c:extLst>
            <c:ext xmlns:c16="http://schemas.microsoft.com/office/drawing/2014/chart" uri="{C3380CC4-5D6E-409C-BE32-E72D297353CC}">
              <c16:uniqueId val="{00000000-BB5F-4B55-9B89-B98325248379}"/>
            </c:ext>
          </c:extLst>
        </c:ser>
        <c:dLbls>
          <c:dLblPos val="ctr"/>
          <c:showLegendKey val="0"/>
          <c:showVal val="1"/>
          <c:showCatName val="0"/>
          <c:showSerName val="0"/>
          <c:showPercent val="0"/>
          <c:showBubbleSize val="0"/>
        </c:dLbls>
        <c:gapWidth val="40"/>
        <c:axId val="502976656"/>
        <c:axId val="502977936"/>
      </c:barChart>
      <c:catAx>
        <c:axId val="502976656"/>
        <c:scaling>
          <c:orientation val="maxMin"/>
        </c:scaling>
        <c:delete val="0"/>
        <c:axPos val="l"/>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Arial" panose="020B0604020202020204" pitchFamily="34" charset="0"/>
              </a:defRPr>
            </a:pPr>
            <a:endParaRPr lang="fr-FR"/>
          </a:p>
        </c:txPr>
        <c:crossAx val="502977936"/>
        <c:crosses val="autoZero"/>
        <c:auto val="1"/>
        <c:lblAlgn val="ctr"/>
        <c:lblOffset val="100"/>
        <c:noMultiLvlLbl val="0"/>
      </c:catAx>
      <c:valAx>
        <c:axId val="502977936"/>
        <c:scaling>
          <c:orientation val="minMax"/>
          <c:max val="0.9"/>
          <c:min val="0"/>
        </c:scaling>
        <c:delete val="1"/>
        <c:axPos val="t"/>
        <c:numFmt formatCode="###0%" sourceLinked="1"/>
        <c:majorTickMark val="out"/>
        <c:minorTickMark val="none"/>
        <c:tickLblPos val="nextTo"/>
        <c:crossAx val="50297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10.xml><?xml version="1.0" encoding="utf-8"?>
<cs:colorStyle xmlns:cs="http://schemas.microsoft.com/office/drawing/2012/chartStyle" xmlns:a="http://schemas.openxmlformats.org/drawingml/2006/main" meth="withinLinear" id="18">
  <a:schemeClr val="accent5"/>
</cs:colorStyle>
</file>

<file path=ppt/charts/colors11.xml><?xml version="1.0" encoding="utf-8"?>
<cs:colorStyle xmlns:cs="http://schemas.microsoft.com/office/drawing/2012/chartStyle" xmlns:a="http://schemas.openxmlformats.org/drawingml/2006/main" meth="withinLinear" id="18">
  <a:schemeClr val="accent5"/>
</cs:colorStyle>
</file>

<file path=ppt/charts/colors12.xml><?xml version="1.0" encoding="utf-8"?>
<cs:colorStyle xmlns:cs="http://schemas.microsoft.com/office/drawing/2012/chartStyle" xmlns:a="http://schemas.openxmlformats.org/drawingml/2006/main" meth="withinLinear" id="18">
  <a:schemeClr val="accent5"/>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8">
  <a:schemeClr val="accent5"/>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withinLinear" id="18">
  <a:schemeClr val="accent5"/>
</cs:colorStyle>
</file>

<file path=ppt/charts/colors18.xml><?xml version="1.0" encoding="utf-8"?>
<cs:colorStyle xmlns:cs="http://schemas.microsoft.com/office/drawing/2012/chartStyle" xmlns:a="http://schemas.openxmlformats.org/drawingml/2006/main" meth="withinLinear" id="18">
  <a:schemeClr val="accent5"/>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9">
  <a:schemeClr val="accent6"/>
</cs:colorStyle>
</file>

<file path=ppt/charts/colors22.xml><?xml version="1.0" encoding="utf-8"?>
<cs:colorStyle xmlns:cs="http://schemas.microsoft.com/office/drawing/2012/chartStyle" xmlns:a="http://schemas.openxmlformats.org/drawingml/2006/main" meth="withinLinear" id="19">
  <a:schemeClr val="accent6"/>
</cs:colorStyle>
</file>

<file path=ppt/charts/colors23.xml><?xml version="1.0" encoding="utf-8"?>
<cs:colorStyle xmlns:cs="http://schemas.microsoft.com/office/drawing/2012/chartStyle" xmlns:a="http://schemas.openxmlformats.org/drawingml/2006/main" meth="withinLinear" id="19">
  <a:schemeClr val="accent6"/>
</cs:colorStyle>
</file>

<file path=ppt/charts/colors24.xml><?xml version="1.0" encoding="utf-8"?>
<cs:colorStyle xmlns:cs="http://schemas.microsoft.com/office/drawing/2012/chartStyle" xmlns:a="http://schemas.openxmlformats.org/drawingml/2006/main" meth="withinLinear" id="19">
  <a:schemeClr val="accent6"/>
</cs:colorStyle>
</file>

<file path=ppt/charts/colors25.xml><?xml version="1.0" encoding="utf-8"?>
<cs:colorStyle xmlns:cs="http://schemas.microsoft.com/office/drawing/2012/chartStyle" xmlns:a="http://schemas.openxmlformats.org/drawingml/2006/main" meth="withinLinear" id="19">
  <a:schemeClr val="accent6"/>
</cs:colorStyle>
</file>

<file path=ppt/charts/colors26.xml><?xml version="1.0" encoding="utf-8"?>
<cs:colorStyle xmlns:cs="http://schemas.microsoft.com/office/drawing/2012/chartStyle" xmlns:a="http://schemas.openxmlformats.org/drawingml/2006/main" meth="withinLinear" id="19">
  <a:schemeClr val="accent6"/>
</cs:colorStyle>
</file>

<file path=ppt/charts/colors27.xml><?xml version="1.0" encoding="utf-8"?>
<cs:colorStyle xmlns:cs="http://schemas.microsoft.com/office/drawing/2012/chartStyle" xmlns:a="http://schemas.openxmlformats.org/drawingml/2006/main" meth="withinLinear" id="19">
  <a:schemeClr val="accent6"/>
</cs:colorStyle>
</file>

<file path=ppt/charts/colors28.xml><?xml version="1.0" encoding="utf-8"?>
<cs:colorStyle xmlns:cs="http://schemas.microsoft.com/office/drawing/2012/chartStyle" xmlns:a="http://schemas.openxmlformats.org/drawingml/2006/main" meth="withinLinear" id="19">
  <a:schemeClr val="accent6"/>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withinLinear" id="19">
  <a:schemeClr val="accent6"/>
</cs:colorStyle>
</file>

<file path=ppt/charts/colors33.xml><?xml version="1.0" encoding="utf-8"?>
<cs:colorStyle xmlns:cs="http://schemas.microsoft.com/office/drawing/2012/chartStyle" xmlns:a="http://schemas.openxmlformats.org/drawingml/2006/main" meth="withinLinear" id="19">
  <a:schemeClr val="accent6"/>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withinLinear" id="19">
  <a:schemeClr val="accent6"/>
</cs:colorStyle>
</file>

<file path=ppt/charts/colors36.xml><?xml version="1.0" encoding="utf-8"?>
<cs:colorStyle xmlns:cs="http://schemas.microsoft.com/office/drawing/2012/chartStyle" xmlns:a="http://schemas.openxmlformats.org/drawingml/2006/main" meth="withinLinear" id="19">
  <a:schemeClr val="accent6"/>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withinLinear" id="18">
  <a:schemeClr val="accent5"/>
</cs:colorStyle>
</file>

<file path=ppt/charts/colors45.xml><?xml version="1.0" encoding="utf-8"?>
<cs:colorStyle xmlns:cs="http://schemas.microsoft.com/office/drawing/2012/chartStyle" xmlns:a="http://schemas.openxmlformats.org/drawingml/2006/main" meth="withinLinear" id="18">
  <a:schemeClr val="accent5"/>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withinLinear" id="18">
  <a:schemeClr val="accent5"/>
</cs:colorStyle>
</file>

<file path=ppt/charts/colors49.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50.xml><?xml version="1.0" encoding="utf-8"?>
<cs:colorStyle xmlns:cs="http://schemas.microsoft.com/office/drawing/2012/chartStyle" xmlns:a="http://schemas.openxmlformats.org/drawingml/2006/main" meth="withinLinear" id="18">
  <a:schemeClr val="accent5"/>
</cs:colorStyle>
</file>

<file path=ppt/charts/colors51.xml><?xml version="1.0" encoding="utf-8"?>
<cs:colorStyle xmlns:cs="http://schemas.microsoft.com/office/drawing/2012/chartStyle" xmlns:a="http://schemas.openxmlformats.org/drawingml/2006/main" meth="withinLinear" id="18">
  <a:schemeClr val="accent5"/>
</cs:colorStyle>
</file>

<file path=ppt/charts/colors52.xml><?xml version="1.0" encoding="utf-8"?>
<cs:colorStyle xmlns:cs="http://schemas.microsoft.com/office/drawing/2012/chartStyle" xmlns:a="http://schemas.openxmlformats.org/drawingml/2006/main" meth="withinLinear" id="19">
  <a:schemeClr val="accent6"/>
</cs:colorStyle>
</file>

<file path=ppt/charts/colors53.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image" Target="../media/image25.jpeg"/><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drawings/_rels/drawing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image" Target="../media/image25.jpeg"/><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drawings/_rels/drawing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image" Target="../media/image25.jpeg"/><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drawings/drawing1.xml><?xml version="1.0" encoding="utf-8"?>
<c:userShapes xmlns:c="http://schemas.openxmlformats.org/drawingml/2006/chart">
  <cdr:relSizeAnchor xmlns:cdr="http://schemas.openxmlformats.org/drawingml/2006/chartDrawing">
    <cdr:from>
      <cdr:x>0.42254</cdr:x>
      <cdr:y>0.44034</cdr:y>
    </cdr:from>
    <cdr:to>
      <cdr:x>0.6174</cdr:x>
      <cdr:y>0.51532</cdr:y>
    </cdr:to>
    <cdr:sp macro="" textlink="">
      <cdr:nvSpPr>
        <cdr:cNvPr id="2" name="ZoneTexte 4">
          <a:extLst xmlns:a="http://schemas.openxmlformats.org/drawingml/2006/main">
            <a:ext uri="{FF2B5EF4-FFF2-40B4-BE49-F238E27FC236}">
              <a16:creationId xmlns:a16="http://schemas.microsoft.com/office/drawing/2014/main" id="{964DB62F-CD9B-9690-1824-D9304173ACB6}"/>
            </a:ext>
          </a:extLst>
        </cdr:cNvPr>
        <cdr:cNvSpPr txBox="1"/>
      </cdr:nvSpPr>
      <cdr:spPr>
        <a:xfrm xmlns:a="http://schemas.openxmlformats.org/drawingml/2006/main">
          <a:off x="2287821" y="1807587"/>
          <a:ext cx="105507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dirty="0"/>
            <a:t>Métropole</a:t>
          </a:r>
        </a:p>
      </cdr:txBody>
    </cdr:sp>
  </cdr:relSizeAnchor>
  <cdr:relSizeAnchor xmlns:cdr="http://schemas.openxmlformats.org/drawingml/2006/chartDrawing">
    <cdr:from>
      <cdr:x>0.6713</cdr:x>
      <cdr:y>0.06108</cdr:y>
    </cdr:from>
    <cdr:to>
      <cdr:x>0.86616</cdr:x>
      <cdr:y>0.13606</cdr:y>
    </cdr:to>
    <cdr:sp macro="" textlink="">
      <cdr:nvSpPr>
        <cdr:cNvPr id="3" name="ZoneTexte 11">
          <a:extLst xmlns:a="http://schemas.openxmlformats.org/drawingml/2006/main">
            <a:ext uri="{FF2B5EF4-FFF2-40B4-BE49-F238E27FC236}">
              <a16:creationId xmlns:a16="http://schemas.microsoft.com/office/drawing/2014/main" id="{5802ABF7-C514-AE1D-8300-C0A449CBD287}"/>
            </a:ext>
          </a:extLst>
        </cdr:cNvPr>
        <cdr:cNvSpPr txBox="1"/>
      </cdr:nvSpPr>
      <cdr:spPr>
        <a:xfrm xmlns:a="http://schemas.openxmlformats.org/drawingml/2006/main">
          <a:off x="3634727" y="250742"/>
          <a:ext cx="105507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dirty="0"/>
            <a:t>Antilles</a:t>
          </a:r>
        </a:p>
      </cdr:txBody>
    </cdr:sp>
  </cdr:relSizeAnchor>
  <cdr:relSizeAnchor xmlns:cdr="http://schemas.openxmlformats.org/drawingml/2006/chartDrawing">
    <cdr:from>
      <cdr:x>0.66314</cdr:x>
      <cdr:y>0.14546</cdr:y>
    </cdr:from>
    <cdr:to>
      <cdr:x>0.73832</cdr:x>
      <cdr:y>0.198</cdr:y>
    </cdr:to>
    <cdr:sp macro="" textlink="">
      <cdr:nvSpPr>
        <cdr:cNvPr id="4" name="Freeform 16">
          <a:extLst xmlns:a="http://schemas.openxmlformats.org/drawingml/2006/main">
            <a:ext uri="{FF2B5EF4-FFF2-40B4-BE49-F238E27FC236}">
              <a16:creationId xmlns:a16="http://schemas.microsoft.com/office/drawing/2014/main" id="{2201A025-0416-376E-4CCF-E63E6CC40B8A}"/>
            </a:ext>
          </a:extLst>
        </cdr:cNvPr>
        <cdr:cNvSpPr/>
      </cdr:nvSpPr>
      <cdr:spPr>
        <a:xfrm xmlns:a="http://schemas.openxmlformats.org/drawingml/2006/main" rot="5246779">
          <a:off x="3686236" y="501415"/>
          <a:ext cx="215682" cy="407072"/>
        </a:xfrm>
        <a:custGeom xmlns:a="http://schemas.openxmlformats.org/drawingml/2006/main">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xmlns:a="http://schemas.openxmlformats.org/drawingml/2006/main"/>
        <a:ln xmlns:a="http://schemas.openxmlformats.org/drawingml/2006/main" w="38100">
          <a:solidFill>
            <a:schemeClr val="bg1">
              <a:lumMod val="65000"/>
            </a:schemeClr>
          </a:solidFill>
          <a:tailEnd type="oval"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7198" dirty="0">
            <a:solidFill>
              <a:schemeClr val="tx1"/>
            </a:solidFill>
            <a:latin typeface="Lato Light" panose="020F0502020204030203" pitchFamily="34" charset="0"/>
          </a:endParaRPr>
        </a:p>
      </cdr:txBody>
    </cdr:sp>
  </cdr:relSizeAnchor>
  <cdr:relSizeAnchor xmlns:cdr="http://schemas.openxmlformats.org/drawingml/2006/chartDrawing">
    <cdr:from>
      <cdr:x>0.39055</cdr:x>
      <cdr:y>0.53027</cdr:y>
    </cdr:from>
    <cdr:to>
      <cdr:x>0.5</cdr:x>
      <cdr:y>0.60524</cdr:y>
    </cdr:to>
    <cdr:sp macro="" textlink="">
      <cdr:nvSpPr>
        <cdr:cNvPr id="5" name="Freeform 16">
          <a:extLst xmlns:a="http://schemas.openxmlformats.org/drawingml/2006/main">
            <a:ext uri="{FF2B5EF4-FFF2-40B4-BE49-F238E27FC236}">
              <a16:creationId xmlns:a16="http://schemas.microsoft.com/office/drawing/2014/main" id="{B302FFEA-13B9-1DE2-F904-96EDC8FF57CC}"/>
            </a:ext>
          </a:extLst>
        </cdr:cNvPr>
        <cdr:cNvSpPr/>
      </cdr:nvSpPr>
      <cdr:spPr>
        <a:xfrm xmlns:a="http://schemas.openxmlformats.org/drawingml/2006/main" rot="5400000">
          <a:off x="2257040" y="2034315"/>
          <a:ext cx="307777" cy="592601"/>
        </a:xfrm>
        <a:custGeom xmlns:a="http://schemas.openxmlformats.org/drawingml/2006/main">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xmlns:a="http://schemas.openxmlformats.org/drawingml/2006/main"/>
        <a:ln xmlns:a="http://schemas.openxmlformats.org/drawingml/2006/main" w="38100">
          <a:solidFill>
            <a:schemeClr val="bg1">
              <a:lumMod val="65000"/>
            </a:schemeClr>
          </a:solidFill>
          <a:tailEnd type="oval"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7198" dirty="0">
            <a:solidFill>
              <a:schemeClr val="tx1"/>
            </a:solidFill>
            <a:latin typeface="Lato Light" panose="020F0502020204030203"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0.40734</cdr:x>
      <cdr:y>0.43333</cdr:y>
    </cdr:from>
    <cdr:to>
      <cdr:x>0.65374</cdr:x>
      <cdr:y>0.50831</cdr:y>
    </cdr:to>
    <cdr:sp macro="" textlink="">
      <cdr:nvSpPr>
        <cdr:cNvPr id="2" name="ZoneTexte 4">
          <a:extLst xmlns:a="http://schemas.openxmlformats.org/drawingml/2006/main">
            <a:ext uri="{FF2B5EF4-FFF2-40B4-BE49-F238E27FC236}">
              <a16:creationId xmlns:a16="http://schemas.microsoft.com/office/drawing/2014/main" id="{964DB62F-CD9B-9690-1824-D9304173ACB6}"/>
            </a:ext>
          </a:extLst>
        </cdr:cNvPr>
        <cdr:cNvSpPr txBox="1"/>
      </cdr:nvSpPr>
      <cdr:spPr>
        <a:xfrm xmlns:a="http://schemas.openxmlformats.org/drawingml/2006/main">
          <a:off x="2205517" y="1778806"/>
          <a:ext cx="1334139"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dirty="0"/>
            <a:t>Guadeloupe</a:t>
          </a:r>
        </a:p>
      </cdr:txBody>
    </cdr:sp>
  </cdr:relSizeAnchor>
  <cdr:relSizeAnchor xmlns:cdr="http://schemas.openxmlformats.org/drawingml/2006/chartDrawing">
    <cdr:from>
      <cdr:x>0.6713</cdr:x>
      <cdr:y>0.06108</cdr:y>
    </cdr:from>
    <cdr:to>
      <cdr:x>0.86616</cdr:x>
      <cdr:y>0.13606</cdr:y>
    </cdr:to>
    <cdr:sp macro="" textlink="">
      <cdr:nvSpPr>
        <cdr:cNvPr id="3" name="ZoneTexte 11">
          <a:extLst xmlns:a="http://schemas.openxmlformats.org/drawingml/2006/main">
            <a:ext uri="{FF2B5EF4-FFF2-40B4-BE49-F238E27FC236}">
              <a16:creationId xmlns:a16="http://schemas.microsoft.com/office/drawing/2014/main" id="{5802ABF7-C514-AE1D-8300-C0A449CBD287}"/>
            </a:ext>
          </a:extLst>
        </cdr:cNvPr>
        <cdr:cNvSpPr txBox="1"/>
      </cdr:nvSpPr>
      <cdr:spPr>
        <a:xfrm xmlns:a="http://schemas.openxmlformats.org/drawingml/2006/main">
          <a:off x="3634727" y="250742"/>
          <a:ext cx="105507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dirty="0"/>
            <a:t>Martinique</a:t>
          </a:r>
        </a:p>
      </cdr:txBody>
    </cdr:sp>
  </cdr:relSizeAnchor>
  <cdr:relSizeAnchor xmlns:cdr="http://schemas.openxmlformats.org/drawingml/2006/chartDrawing">
    <cdr:from>
      <cdr:x>0.66314</cdr:x>
      <cdr:y>0.14546</cdr:y>
    </cdr:from>
    <cdr:to>
      <cdr:x>0.73832</cdr:x>
      <cdr:y>0.198</cdr:y>
    </cdr:to>
    <cdr:sp macro="" textlink="">
      <cdr:nvSpPr>
        <cdr:cNvPr id="4" name="Freeform 16">
          <a:extLst xmlns:a="http://schemas.openxmlformats.org/drawingml/2006/main">
            <a:ext uri="{FF2B5EF4-FFF2-40B4-BE49-F238E27FC236}">
              <a16:creationId xmlns:a16="http://schemas.microsoft.com/office/drawing/2014/main" id="{2201A025-0416-376E-4CCF-E63E6CC40B8A}"/>
            </a:ext>
          </a:extLst>
        </cdr:cNvPr>
        <cdr:cNvSpPr/>
      </cdr:nvSpPr>
      <cdr:spPr>
        <a:xfrm xmlns:a="http://schemas.openxmlformats.org/drawingml/2006/main" rot="5246779">
          <a:off x="3686236" y="501415"/>
          <a:ext cx="215682" cy="407072"/>
        </a:xfrm>
        <a:custGeom xmlns:a="http://schemas.openxmlformats.org/drawingml/2006/main">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xmlns:a="http://schemas.openxmlformats.org/drawingml/2006/main"/>
        <a:ln xmlns:a="http://schemas.openxmlformats.org/drawingml/2006/main" w="38100">
          <a:solidFill>
            <a:schemeClr val="bg1">
              <a:lumMod val="65000"/>
            </a:schemeClr>
          </a:solidFill>
          <a:tailEnd type="oval"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7198" dirty="0">
            <a:solidFill>
              <a:schemeClr val="tx1"/>
            </a:solidFill>
            <a:latin typeface="Lato Light" panose="020F0502020204030203" pitchFamily="34" charset="0"/>
          </a:endParaRPr>
        </a:p>
      </cdr:txBody>
    </cdr:sp>
  </cdr:relSizeAnchor>
  <cdr:relSizeAnchor xmlns:cdr="http://schemas.openxmlformats.org/drawingml/2006/chartDrawing">
    <cdr:from>
      <cdr:x>0.39055</cdr:x>
      <cdr:y>0.52425</cdr:y>
    </cdr:from>
    <cdr:to>
      <cdr:x>0.5</cdr:x>
      <cdr:y>0.59922</cdr:y>
    </cdr:to>
    <cdr:sp macro="" textlink="">
      <cdr:nvSpPr>
        <cdr:cNvPr id="5" name="Freeform 16">
          <a:extLst xmlns:a="http://schemas.openxmlformats.org/drawingml/2006/main">
            <a:ext uri="{FF2B5EF4-FFF2-40B4-BE49-F238E27FC236}">
              <a16:creationId xmlns:a16="http://schemas.microsoft.com/office/drawing/2014/main" id="{B302FFEA-13B9-1DE2-F904-96EDC8FF57CC}"/>
            </a:ext>
          </a:extLst>
        </cdr:cNvPr>
        <cdr:cNvSpPr/>
      </cdr:nvSpPr>
      <cdr:spPr>
        <a:xfrm xmlns:a="http://schemas.openxmlformats.org/drawingml/2006/main" rot="5400000">
          <a:off x="2257048" y="2009609"/>
          <a:ext cx="307748" cy="592613"/>
        </a:xfrm>
        <a:custGeom xmlns:a="http://schemas.openxmlformats.org/drawingml/2006/main">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xmlns:a="http://schemas.openxmlformats.org/drawingml/2006/main"/>
        <a:ln xmlns:a="http://schemas.openxmlformats.org/drawingml/2006/main" w="38100">
          <a:solidFill>
            <a:schemeClr val="bg1">
              <a:lumMod val="65000"/>
            </a:schemeClr>
          </a:solidFill>
          <a:tailEnd type="oval"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7198" dirty="0">
            <a:solidFill>
              <a:schemeClr val="tx1"/>
            </a:solidFill>
            <a:latin typeface="Lato Light" panose="020F0502020204030203"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0.39478</cdr:x>
      <cdr:y>0.4122</cdr:y>
    </cdr:from>
    <cdr:to>
      <cdr:x>0.60522</cdr:x>
      <cdr:y>0.5</cdr:y>
    </cdr:to>
    <cdr:sp macro="" textlink="">
      <cdr:nvSpPr>
        <cdr:cNvPr id="2" name="ZoneTexte 14">
          <a:extLst xmlns:a="http://schemas.openxmlformats.org/drawingml/2006/main">
            <a:ext uri="{FF2B5EF4-FFF2-40B4-BE49-F238E27FC236}">
              <a16:creationId xmlns:a16="http://schemas.microsoft.com/office/drawing/2014/main" id="{748778B1-D04C-D84D-4FEC-15E93BC16E7E}"/>
            </a:ext>
          </a:extLst>
        </cdr:cNvPr>
        <cdr:cNvSpPr txBox="1"/>
      </cdr:nvSpPr>
      <cdr:spPr>
        <a:xfrm xmlns:a="http://schemas.openxmlformats.org/drawingml/2006/main">
          <a:off x="2201621" y="1444871"/>
          <a:ext cx="1173592"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dirty="0"/>
            <a:t>Guadeloupe</a:t>
          </a:r>
        </a:p>
      </cdr:txBody>
    </cdr:sp>
  </cdr:relSizeAnchor>
  <cdr:relSizeAnchor xmlns:cdr="http://schemas.openxmlformats.org/drawingml/2006/chartDrawing">
    <cdr:from>
      <cdr:x>0.69966</cdr:x>
      <cdr:y>0.00393</cdr:y>
    </cdr:from>
    <cdr:to>
      <cdr:x>0.88884</cdr:x>
      <cdr:y>0.09173</cdr:y>
    </cdr:to>
    <cdr:sp macro="" textlink="">
      <cdr:nvSpPr>
        <cdr:cNvPr id="3" name="ZoneTexte 15">
          <a:extLst xmlns:a="http://schemas.openxmlformats.org/drawingml/2006/main">
            <a:ext uri="{FF2B5EF4-FFF2-40B4-BE49-F238E27FC236}">
              <a16:creationId xmlns:a16="http://schemas.microsoft.com/office/drawing/2014/main" id="{A0768516-F10B-BBB4-7FA4-21425797365D}"/>
            </a:ext>
          </a:extLst>
        </cdr:cNvPr>
        <cdr:cNvSpPr txBox="1"/>
      </cdr:nvSpPr>
      <cdr:spPr>
        <a:xfrm xmlns:a="http://schemas.openxmlformats.org/drawingml/2006/main">
          <a:off x="3901863" y="13768"/>
          <a:ext cx="105507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dirty="0"/>
            <a:t>Martinique</a:t>
          </a:r>
        </a:p>
      </cdr:txBody>
    </cdr:sp>
  </cdr:relSizeAnchor>
  <cdr:relSizeAnchor xmlns:cdr="http://schemas.openxmlformats.org/drawingml/2006/chartDrawing">
    <cdr:from>
      <cdr:x>0.72364</cdr:x>
      <cdr:y>0.13583</cdr:y>
    </cdr:from>
    <cdr:to>
      <cdr:x>0.81749</cdr:x>
      <cdr:y>0.20253</cdr:y>
    </cdr:to>
    <cdr:sp macro="" textlink="">
      <cdr:nvSpPr>
        <cdr:cNvPr id="4" name="Freeform 16">
          <a:extLst xmlns:a="http://schemas.openxmlformats.org/drawingml/2006/main">
            <a:ext uri="{FF2B5EF4-FFF2-40B4-BE49-F238E27FC236}">
              <a16:creationId xmlns:a16="http://schemas.microsoft.com/office/drawing/2014/main" id="{3630C308-06F4-D1E3-E5A7-AC3180FC4319}"/>
            </a:ext>
          </a:extLst>
        </cdr:cNvPr>
        <cdr:cNvSpPr/>
      </cdr:nvSpPr>
      <cdr:spPr>
        <a:xfrm xmlns:a="http://schemas.openxmlformats.org/drawingml/2006/main" rot="4034863">
          <a:off x="4180417" y="331343"/>
          <a:ext cx="233811" cy="523375"/>
        </a:xfrm>
        <a:custGeom xmlns:a="http://schemas.openxmlformats.org/drawingml/2006/main">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xmlns:a="http://schemas.openxmlformats.org/drawingml/2006/main"/>
        <a:ln xmlns:a="http://schemas.openxmlformats.org/drawingml/2006/main" w="38100">
          <a:solidFill>
            <a:schemeClr val="bg1">
              <a:lumMod val="65000"/>
            </a:schemeClr>
          </a:solidFill>
          <a:tailEnd type="oval"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7198" dirty="0">
            <a:solidFill>
              <a:schemeClr val="tx1"/>
            </a:solidFill>
            <a:latin typeface="Lato Light" panose="020F0502020204030203" pitchFamily="34" charset="0"/>
          </a:endParaRPr>
        </a:p>
      </cdr:txBody>
    </cdr:sp>
  </cdr:relSizeAnchor>
  <cdr:relSizeAnchor xmlns:cdr="http://schemas.openxmlformats.org/drawingml/2006/chartDrawing">
    <cdr:from>
      <cdr:x>0.37634</cdr:x>
      <cdr:y>0.53707</cdr:y>
    </cdr:from>
    <cdr:to>
      <cdr:x>0.4826</cdr:x>
      <cdr:y>0.62487</cdr:y>
    </cdr:to>
    <cdr:sp macro="" textlink="">
      <cdr:nvSpPr>
        <cdr:cNvPr id="5" name="Freeform 16">
          <a:extLst xmlns:a="http://schemas.openxmlformats.org/drawingml/2006/main">
            <a:ext uri="{FF2B5EF4-FFF2-40B4-BE49-F238E27FC236}">
              <a16:creationId xmlns:a16="http://schemas.microsoft.com/office/drawing/2014/main" id="{6F44DFFA-6C4E-CC82-926D-08877A746C99}"/>
            </a:ext>
          </a:extLst>
        </cdr:cNvPr>
        <cdr:cNvSpPr/>
      </cdr:nvSpPr>
      <cdr:spPr>
        <a:xfrm xmlns:a="http://schemas.openxmlformats.org/drawingml/2006/main" rot="5400000">
          <a:off x="2241206" y="1740171"/>
          <a:ext cx="307777" cy="592601"/>
        </a:xfrm>
        <a:custGeom xmlns:a="http://schemas.openxmlformats.org/drawingml/2006/main">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xmlns:a="http://schemas.openxmlformats.org/drawingml/2006/main"/>
        <a:ln xmlns:a="http://schemas.openxmlformats.org/drawingml/2006/main" w="38100">
          <a:solidFill>
            <a:schemeClr val="bg1">
              <a:lumMod val="65000"/>
            </a:schemeClr>
          </a:solidFill>
          <a:tailEnd type="oval"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7198" dirty="0">
            <a:solidFill>
              <a:schemeClr val="tx1"/>
            </a:solidFill>
            <a:latin typeface="Lato Light" panose="020F0502020204030203"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0.40541</cdr:x>
      <cdr:y>0.44634</cdr:y>
    </cdr:from>
    <cdr:to>
      <cdr:x>0.59459</cdr:x>
      <cdr:y>0.53415</cdr:y>
    </cdr:to>
    <cdr:sp macro="" textlink="">
      <cdr:nvSpPr>
        <cdr:cNvPr id="2" name="ZoneTexte 9">
          <a:extLst xmlns:a="http://schemas.openxmlformats.org/drawingml/2006/main">
            <a:ext uri="{FF2B5EF4-FFF2-40B4-BE49-F238E27FC236}">
              <a16:creationId xmlns:a16="http://schemas.microsoft.com/office/drawing/2014/main" id="{F908C147-E4F0-D334-B718-C1DF59663719}"/>
            </a:ext>
          </a:extLst>
        </cdr:cNvPr>
        <cdr:cNvSpPr txBox="1"/>
      </cdr:nvSpPr>
      <cdr:spPr>
        <a:xfrm xmlns:a="http://schemas.openxmlformats.org/drawingml/2006/main">
          <a:off x="2260878" y="1564565"/>
          <a:ext cx="105507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dirty="0"/>
            <a:t>Métropole</a:t>
          </a:r>
        </a:p>
      </cdr:txBody>
    </cdr:sp>
  </cdr:relSizeAnchor>
  <cdr:relSizeAnchor xmlns:cdr="http://schemas.openxmlformats.org/drawingml/2006/chartDrawing">
    <cdr:from>
      <cdr:x>0.75173</cdr:x>
      <cdr:y>0.02327</cdr:y>
    </cdr:from>
    <cdr:to>
      <cdr:x>0.94092</cdr:x>
      <cdr:y>0.11108</cdr:y>
    </cdr:to>
    <cdr:sp macro="" textlink="">
      <cdr:nvSpPr>
        <cdr:cNvPr id="3" name="ZoneTexte 10">
          <a:extLst xmlns:a="http://schemas.openxmlformats.org/drawingml/2006/main">
            <a:ext uri="{FF2B5EF4-FFF2-40B4-BE49-F238E27FC236}">
              <a16:creationId xmlns:a16="http://schemas.microsoft.com/office/drawing/2014/main" id="{FAC90794-32FA-1D75-1EFD-54D08CAFADE0}"/>
            </a:ext>
          </a:extLst>
        </cdr:cNvPr>
        <cdr:cNvSpPr txBox="1"/>
      </cdr:nvSpPr>
      <cdr:spPr>
        <a:xfrm xmlns:a="http://schemas.openxmlformats.org/drawingml/2006/main">
          <a:off x="4192302" y="81582"/>
          <a:ext cx="105507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dirty="0"/>
            <a:t>Antilles</a:t>
          </a:r>
        </a:p>
      </cdr:txBody>
    </cdr:sp>
  </cdr:relSizeAnchor>
  <cdr:relSizeAnchor xmlns:cdr="http://schemas.openxmlformats.org/drawingml/2006/chartDrawing">
    <cdr:from>
      <cdr:x>0.73642</cdr:x>
      <cdr:y>0.17206</cdr:y>
    </cdr:from>
    <cdr:to>
      <cdr:x>0.83027</cdr:x>
      <cdr:y>0.23877</cdr:y>
    </cdr:to>
    <cdr:sp macro="" textlink="">
      <cdr:nvSpPr>
        <cdr:cNvPr id="4" name="Freeform 16">
          <a:extLst xmlns:a="http://schemas.openxmlformats.org/drawingml/2006/main">
            <a:ext uri="{FF2B5EF4-FFF2-40B4-BE49-F238E27FC236}">
              <a16:creationId xmlns:a16="http://schemas.microsoft.com/office/drawing/2014/main" id="{214A6CD4-65EF-1A55-40BC-FB3ED81A3EF1}"/>
            </a:ext>
          </a:extLst>
        </cdr:cNvPr>
        <cdr:cNvSpPr/>
      </cdr:nvSpPr>
      <cdr:spPr>
        <a:xfrm xmlns:a="http://schemas.openxmlformats.org/drawingml/2006/main" rot="4034863">
          <a:off x="4251697" y="458350"/>
          <a:ext cx="233811" cy="523375"/>
        </a:xfrm>
        <a:custGeom xmlns:a="http://schemas.openxmlformats.org/drawingml/2006/main">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xmlns:a="http://schemas.openxmlformats.org/drawingml/2006/main"/>
        <a:ln xmlns:a="http://schemas.openxmlformats.org/drawingml/2006/main" w="38100">
          <a:solidFill>
            <a:schemeClr val="bg1">
              <a:lumMod val="65000"/>
            </a:schemeClr>
          </a:solidFill>
          <a:tailEnd type="oval"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7198" dirty="0">
            <a:solidFill>
              <a:schemeClr val="tx1"/>
            </a:solidFill>
            <a:latin typeface="Lato Light" panose="020F0502020204030203" pitchFamily="34" charset="0"/>
          </a:endParaRPr>
        </a:p>
      </cdr:txBody>
    </cdr:sp>
  </cdr:relSizeAnchor>
  <cdr:relSizeAnchor xmlns:cdr="http://schemas.openxmlformats.org/drawingml/2006/chartDrawing">
    <cdr:from>
      <cdr:x>0.39048</cdr:x>
      <cdr:y>0.56718</cdr:y>
    </cdr:from>
    <cdr:to>
      <cdr:x>0.49674</cdr:x>
      <cdr:y>0.65498</cdr:y>
    </cdr:to>
    <cdr:sp macro="" textlink="">
      <cdr:nvSpPr>
        <cdr:cNvPr id="5" name="Freeform 16">
          <a:extLst xmlns:a="http://schemas.openxmlformats.org/drawingml/2006/main">
            <a:ext uri="{FF2B5EF4-FFF2-40B4-BE49-F238E27FC236}">
              <a16:creationId xmlns:a16="http://schemas.microsoft.com/office/drawing/2014/main" id="{D77D7D57-D451-8E4A-C0E3-D4D88AB101DD}"/>
            </a:ext>
          </a:extLst>
        </cdr:cNvPr>
        <cdr:cNvSpPr/>
      </cdr:nvSpPr>
      <cdr:spPr>
        <a:xfrm xmlns:a="http://schemas.openxmlformats.org/drawingml/2006/main" rot="5400000">
          <a:off x="2320068" y="1845708"/>
          <a:ext cx="307777" cy="592601"/>
        </a:xfrm>
        <a:custGeom xmlns:a="http://schemas.openxmlformats.org/drawingml/2006/main">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xmlns:a="http://schemas.openxmlformats.org/drawingml/2006/main"/>
        <a:ln xmlns:a="http://schemas.openxmlformats.org/drawingml/2006/main" w="38100">
          <a:solidFill>
            <a:schemeClr val="bg1">
              <a:lumMod val="65000"/>
            </a:schemeClr>
          </a:solidFill>
          <a:tailEnd type="oval"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7198" dirty="0">
            <a:solidFill>
              <a:schemeClr val="tx1"/>
            </a:solidFill>
            <a:latin typeface="Lato Light" panose="020F0502020204030203"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0.40018</cdr:x>
      <cdr:y>0.44634</cdr:y>
    </cdr:from>
    <cdr:to>
      <cdr:x>0.61426</cdr:x>
      <cdr:y>0.53414</cdr:y>
    </cdr:to>
    <cdr:sp macro="" textlink="">
      <cdr:nvSpPr>
        <cdr:cNvPr id="2" name="ZoneTexte 9">
          <a:extLst xmlns:a="http://schemas.openxmlformats.org/drawingml/2006/main">
            <a:ext uri="{FF2B5EF4-FFF2-40B4-BE49-F238E27FC236}">
              <a16:creationId xmlns:a16="http://schemas.microsoft.com/office/drawing/2014/main" id="{F908C147-E4F0-D334-B718-C1DF59663719}"/>
            </a:ext>
          </a:extLst>
        </cdr:cNvPr>
        <cdr:cNvSpPr txBox="1"/>
      </cdr:nvSpPr>
      <cdr:spPr>
        <a:xfrm xmlns:a="http://schemas.openxmlformats.org/drawingml/2006/main">
          <a:off x="2231722" y="1564555"/>
          <a:ext cx="1193926"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dirty="0"/>
            <a:t>Guadeloupe</a:t>
          </a:r>
        </a:p>
      </cdr:txBody>
    </cdr:sp>
  </cdr:relSizeAnchor>
  <cdr:relSizeAnchor xmlns:cdr="http://schemas.openxmlformats.org/drawingml/2006/chartDrawing">
    <cdr:from>
      <cdr:x>0.75173</cdr:x>
      <cdr:y>0.02327</cdr:y>
    </cdr:from>
    <cdr:to>
      <cdr:x>0.94092</cdr:x>
      <cdr:y>0.11108</cdr:y>
    </cdr:to>
    <cdr:sp macro="" textlink="">
      <cdr:nvSpPr>
        <cdr:cNvPr id="3" name="ZoneTexte 10">
          <a:extLst xmlns:a="http://schemas.openxmlformats.org/drawingml/2006/main">
            <a:ext uri="{FF2B5EF4-FFF2-40B4-BE49-F238E27FC236}">
              <a16:creationId xmlns:a16="http://schemas.microsoft.com/office/drawing/2014/main" id="{FAC90794-32FA-1D75-1EFD-54D08CAFADE0}"/>
            </a:ext>
          </a:extLst>
        </cdr:cNvPr>
        <cdr:cNvSpPr txBox="1"/>
      </cdr:nvSpPr>
      <cdr:spPr>
        <a:xfrm xmlns:a="http://schemas.openxmlformats.org/drawingml/2006/main">
          <a:off x="4192302" y="81582"/>
          <a:ext cx="1055077"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dirty="0"/>
            <a:t>Martinique</a:t>
          </a:r>
        </a:p>
      </cdr:txBody>
    </cdr:sp>
  </cdr:relSizeAnchor>
  <cdr:relSizeAnchor xmlns:cdr="http://schemas.openxmlformats.org/drawingml/2006/chartDrawing">
    <cdr:from>
      <cdr:x>0.73642</cdr:x>
      <cdr:y>0.17206</cdr:y>
    </cdr:from>
    <cdr:to>
      <cdr:x>0.83027</cdr:x>
      <cdr:y>0.23877</cdr:y>
    </cdr:to>
    <cdr:sp macro="" textlink="">
      <cdr:nvSpPr>
        <cdr:cNvPr id="4" name="Freeform 16">
          <a:extLst xmlns:a="http://schemas.openxmlformats.org/drawingml/2006/main">
            <a:ext uri="{FF2B5EF4-FFF2-40B4-BE49-F238E27FC236}">
              <a16:creationId xmlns:a16="http://schemas.microsoft.com/office/drawing/2014/main" id="{214A6CD4-65EF-1A55-40BC-FB3ED81A3EF1}"/>
            </a:ext>
          </a:extLst>
        </cdr:cNvPr>
        <cdr:cNvSpPr/>
      </cdr:nvSpPr>
      <cdr:spPr>
        <a:xfrm xmlns:a="http://schemas.openxmlformats.org/drawingml/2006/main" rot="4034863">
          <a:off x="4251697" y="458350"/>
          <a:ext cx="233811" cy="523375"/>
        </a:xfrm>
        <a:custGeom xmlns:a="http://schemas.openxmlformats.org/drawingml/2006/main">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xmlns:a="http://schemas.openxmlformats.org/drawingml/2006/main"/>
        <a:ln xmlns:a="http://schemas.openxmlformats.org/drawingml/2006/main" w="38100">
          <a:solidFill>
            <a:schemeClr val="bg1">
              <a:lumMod val="65000"/>
            </a:schemeClr>
          </a:solidFill>
          <a:tailEnd type="oval"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7198" dirty="0">
            <a:solidFill>
              <a:schemeClr val="tx1"/>
            </a:solidFill>
            <a:latin typeface="Lato Light" panose="020F0502020204030203" pitchFamily="34" charset="0"/>
          </a:endParaRPr>
        </a:p>
      </cdr:txBody>
    </cdr:sp>
  </cdr:relSizeAnchor>
  <cdr:relSizeAnchor xmlns:cdr="http://schemas.openxmlformats.org/drawingml/2006/chartDrawing">
    <cdr:from>
      <cdr:x>0.39048</cdr:x>
      <cdr:y>0.56718</cdr:y>
    </cdr:from>
    <cdr:to>
      <cdr:x>0.49674</cdr:x>
      <cdr:y>0.65498</cdr:y>
    </cdr:to>
    <cdr:sp macro="" textlink="">
      <cdr:nvSpPr>
        <cdr:cNvPr id="5" name="Freeform 16">
          <a:extLst xmlns:a="http://schemas.openxmlformats.org/drawingml/2006/main">
            <a:ext uri="{FF2B5EF4-FFF2-40B4-BE49-F238E27FC236}">
              <a16:creationId xmlns:a16="http://schemas.microsoft.com/office/drawing/2014/main" id="{D77D7D57-D451-8E4A-C0E3-D4D88AB101DD}"/>
            </a:ext>
          </a:extLst>
        </cdr:cNvPr>
        <cdr:cNvSpPr/>
      </cdr:nvSpPr>
      <cdr:spPr>
        <a:xfrm xmlns:a="http://schemas.openxmlformats.org/drawingml/2006/main" rot="5400000">
          <a:off x="2320068" y="1845708"/>
          <a:ext cx="307777" cy="592601"/>
        </a:xfrm>
        <a:custGeom xmlns:a="http://schemas.openxmlformats.org/drawingml/2006/main">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xmlns:a="http://schemas.openxmlformats.org/drawingml/2006/main"/>
        <a:ln xmlns:a="http://schemas.openxmlformats.org/drawingml/2006/main" w="38100">
          <a:solidFill>
            <a:schemeClr val="bg1">
              <a:lumMod val="65000"/>
            </a:schemeClr>
          </a:solidFill>
          <a:tailEnd type="oval"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7198" dirty="0">
            <a:solidFill>
              <a:schemeClr val="tx1"/>
            </a:solidFill>
            <a:latin typeface="Lato Light" panose="020F0502020204030203"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0.13486</cdr:x>
      <cdr:y>0.0405</cdr:y>
    </cdr:from>
    <cdr:to>
      <cdr:x>0.16121</cdr:x>
      <cdr:y>0.11213</cdr:y>
    </cdr:to>
    <cdr:pic>
      <cdr:nvPicPr>
        <cdr:cNvPr id="2" name="Image 1" descr="Produit Péyi Guadeloupe">
          <a:extLst xmlns:a="http://schemas.openxmlformats.org/drawingml/2006/main">
            <a:ext uri="{FF2B5EF4-FFF2-40B4-BE49-F238E27FC236}">
              <a16:creationId xmlns:a16="http://schemas.microsoft.com/office/drawing/2014/main" id="{C7A8E089-741E-9826-04CA-5D967374B7EC}"/>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l="7473" t="5357" r="8898" b="14643"/>
        <a:stretch xmlns:a="http://schemas.openxmlformats.org/drawingml/2006/main"/>
      </cdr:blipFill>
      <cdr:spPr bwMode="auto">
        <a:xfrm xmlns:a="http://schemas.openxmlformats.org/drawingml/2006/main">
          <a:off x="1385030" y="145817"/>
          <a:ext cx="270619" cy="2578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53640926-AAD7-44D8-BBD7-CCE9431645EC}">
            <a14:shadowObscured xmlns:a14="http://schemas.microsoft.com/office/drawing/2010/main"/>
          </a:ext>
        </a:extLst>
      </cdr:spPr>
    </cdr:pic>
  </cdr:relSizeAnchor>
  <cdr:relSizeAnchor xmlns:cdr="http://schemas.openxmlformats.org/drawingml/2006/chartDrawing">
    <cdr:from>
      <cdr:x>0.13832</cdr:x>
      <cdr:y>0.12241</cdr:y>
    </cdr:from>
    <cdr:to>
      <cdr:x>0.15577</cdr:x>
      <cdr:y>0.1924</cdr:y>
    </cdr:to>
    <cdr:pic>
      <cdr:nvPicPr>
        <cdr:cNvPr id="3" name="Picture 2" descr="Label Agriculture biologique — Wikipédia">
          <a:extLst xmlns:a="http://schemas.openxmlformats.org/drawingml/2006/main">
            <a:ext uri="{FF2B5EF4-FFF2-40B4-BE49-F238E27FC236}">
              <a16:creationId xmlns:a16="http://schemas.microsoft.com/office/drawing/2014/main" id="{8BDFD89F-E2AC-F3A1-784D-D6F3EFB52404}"/>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420519" y="440684"/>
          <a:ext cx="179277" cy="252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0.13684</cdr:x>
      <cdr:y>0.20426</cdr:y>
    </cdr:from>
    <cdr:to>
      <cdr:x>0.15893</cdr:x>
      <cdr:y>0.26425</cdr:y>
    </cdr:to>
    <cdr:pic>
      <cdr:nvPicPr>
        <cdr:cNvPr id="4" name="Picture 12" descr="Label Viandes de France">
          <a:extLst xmlns:a="http://schemas.openxmlformats.org/drawingml/2006/main">
            <a:ext uri="{FF2B5EF4-FFF2-40B4-BE49-F238E27FC236}">
              <a16:creationId xmlns:a16="http://schemas.microsoft.com/office/drawing/2014/main" id="{5FFD3D0C-6707-2138-1D00-DCDA3E00F29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405319" y="735356"/>
          <a:ext cx="226849"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0.12702</cdr:x>
      <cdr:y>0.26641</cdr:y>
    </cdr:from>
    <cdr:to>
      <cdr:x>0.1713</cdr:x>
      <cdr:y>0.35219</cdr:y>
    </cdr:to>
    <cdr:pic>
      <cdr:nvPicPr>
        <cdr:cNvPr id="5" name="Image 4" descr="Les labels RUP - Logis Teamedia">
          <a:extLst xmlns:a="http://schemas.openxmlformats.org/drawingml/2006/main">
            <a:ext uri="{FF2B5EF4-FFF2-40B4-BE49-F238E27FC236}">
              <a16:creationId xmlns:a16="http://schemas.microsoft.com/office/drawing/2014/main" id="{9C4EA1FD-E1B6-D43E-EBBE-EA72E110A82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04542" y="959105"/>
          <a:ext cx="454740" cy="308841"/>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0.13382</cdr:x>
      <cdr:y>0.35725</cdr:y>
    </cdr:from>
    <cdr:to>
      <cdr:x>0.15943</cdr:x>
      <cdr:y>0.43031</cdr:y>
    </cdr:to>
    <cdr:pic>
      <cdr:nvPicPr>
        <cdr:cNvPr id="6" name="Picture 16" descr="Le label rouge | INAO">
          <a:extLst xmlns:a="http://schemas.openxmlformats.org/drawingml/2006/main">
            <a:ext uri="{FF2B5EF4-FFF2-40B4-BE49-F238E27FC236}">
              <a16:creationId xmlns:a16="http://schemas.microsoft.com/office/drawing/2014/main" id="{4A09BEEF-63EE-BA87-04B2-C8521F26433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74363" y="1286168"/>
          <a:ext cx="262997" cy="262997"/>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0.13494</cdr:x>
      <cdr:y>0.4232</cdr:y>
    </cdr:from>
    <cdr:to>
      <cdr:x>0.15587</cdr:x>
      <cdr:y>0.5</cdr:y>
    </cdr:to>
    <cdr:pic>
      <cdr:nvPicPr>
        <cdr:cNvPr id="7" name="Image 6" descr="ZERO CHLORDECONE : Un label pour rassurer les consommateurs et accompagner  les agriculteursParc naturel régional de Martinique">
          <a:extLst xmlns:a="http://schemas.openxmlformats.org/drawingml/2006/main">
            <a:ext uri="{FF2B5EF4-FFF2-40B4-BE49-F238E27FC236}">
              <a16:creationId xmlns:a16="http://schemas.microsoft.com/office/drawing/2014/main" id="{2E03E0E5-A2E1-86DB-CD7D-36506F4BAA9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85824" y="1523577"/>
          <a:ext cx="214961" cy="276499"/>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0.13284</cdr:x>
      <cdr:y>0.51499</cdr:y>
    </cdr:from>
    <cdr:to>
      <cdr:x>0.15519</cdr:x>
      <cdr:y>0.57499</cdr:y>
    </cdr:to>
    <cdr:pic>
      <cdr:nvPicPr>
        <cdr:cNvPr id="8" name="Picture 10" descr="Appellation d'origine protégée/contrôlée (AOP/AOC) l INAO">
          <a:extLst xmlns:a="http://schemas.openxmlformats.org/drawingml/2006/main">
            <a:ext uri="{FF2B5EF4-FFF2-40B4-BE49-F238E27FC236}">
              <a16:creationId xmlns:a16="http://schemas.microsoft.com/office/drawing/2014/main" id="{14E76E04-70B6-3ECB-0A4F-C766FDBE415C}"/>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7">
          <a:extLst>
            <a:ext uri="{28A0092B-C50C-407E-A947-70E740481C1C}">
              <a14:useLocalDpi xmlns:a14="http://schemas.microsoft.com/office/drawing/2010/main" val="0"/>
            </a:ext>
          </a:extLst>
        </a:blip>
        <a:srcRect xmlns:a="http://schemas.openxmlformats.org/drawingml/2006/main" t="21036" r="53367" b="35067"/>
        <a:stretch xmlns:a="http://schemas.openxmlformats.org/drawingml/2006/main"/>
      </cdr:blipFill>
      <cdr:spPr bwMode="auto">
        <a:xfrm xmlns:a="http://schemas.openxmlformats.org/drawingml/2006/main">
          <a:off x="1364309" y="1854056"/>
          <a:ext cx="229467"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0.13078</cdr:x>
      <cdr:y>0.58474</cdr:y>
    </cdr:from>
    <cdr:to>
      <cdr:x>0.15884</cdr:x>
      <cdr:y>0.66587</cdr:y>
    </cdr:to>
    <cdr:pic>
      <cdr:nvPicPr>
        <cdr:cNvPr id="9" name="Image 8" descr="Fruits et légumes de France - L'Association des Produits Agricoles de France">
          <a:extLst xmlns:a="http://schemas.openxmlformats.org/drawingml/2006/main">
            <a:ext uri="{FF2B5EF4-FFF2-40B4-BE49-F238E27FC236}">
              <a16:creationId xmlns:a16="http://schemas.microsoft.com/office/drawing/2014/main" id="{F153DB74-FD02-9009-9151-B48C72E551C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43152" y="2105152"/>
          <a:ext cx="288113" cy="292071"/>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0.1335</cdr:x>
      <cdr:y>0.66905</cdr:y>
    </cdr:from>
    <cdr:to>
      <cdr:x>0.15466</cdr:x>
      <cdr:y>0.72904</cdr:y>
    </cdr:to>
    <cdr:pic>
      <cdr:nvPicPr>
        <cdr:cNvPr id="10" name="Picture 8" descr="Téléchargez les logos IGP, AOC, AOP, AB, STR - Evolis Ekidio">
          <a:extLst xmlns:a="http://schemas.openxmlformats.org/drawingml/2006/main">
            <a:ext uri="{FF2B5EF4-FFF2-40B4-BE49-F238E27FC236}">
              <a16:creationId xmlns:a16="http://schemas.microsoft.com/office/drawing/2014/main" id="{5B85A3F6-2591-70F1-81F2-0F532D7A269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71002" y="2408667"/>
          <a:ext cx="217354"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0.12095</cdr:x>
      <cdr:y>0.74202</cdr:y>
    </cdr:from>
    <cdr:to>
      <cdr:x>0.1684</cdr:x>
      <cdr:y>0.82201</cdr:y>
    </cdr:to>
    <cdr:pic>
      <cdr:nvPicPr>
        <cdr:cNvPr id="11" name="Picture 6" descr="IGP logo – herbes-de-provence.org">
          <a:extLst xmlns:a="http://schemas.openxmlformats.org/drawingml/2006/main">
            <a:ext uri="{FF2B5EF4-FFF2-40B4-BE49-F238E27FC236}">
              <a16:creationId xmlns:a16="http://schemas.microsoft.com/office/drawing/2014/main" id="{6A099FEE-01F7-2DEA-598E-9D8A02E20C14}"/>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0">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242130" y="2671374"/>
          <a:ext cx="487289" cy="288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0.1296</cdr:x>
      <cdr:y>0.82857</cdr:y>
    </cdr:from>
    <cdr:to>
      <cdr:x>0.1569</cdr:x>
      <cdr:y>0.89426</cdr:y>
    </cdr:to>
    <cdr:pic>
      <cdr:nvPicPr>
        <cdr:cNvPr id="12" name="Image 11" descr="CCI Martinique [CCIM] - Article de la CCI Martinique">
          <a:extLst xmlns:a="http://schemas.openxmlformats.org/drawingml/2006/main">
            <a:ext uri="{FF2B5EF4-FFF2-40B4-BE49-F238E27FC236}">
              <a16:creationId xmlns:a16="http://schemas.microsoft.com/office/drawing/2014/main" id="{B4D7719A-790F-1AAC-B475-C7B0829A6D5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30960" y="2982976"/>
          <a:ext cx="280375" cy="236500"/>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0.13237</cdr:x>
      <cdr:y>0.91291</cdr:y>
    </cdr:from>
    <cdr:to>
      <cdr:x>0.15341</cdr:x>
      <cdr:y>0.97291</cdr:y>
    </cdr:to>
    <cdr:pic>
      <cdr:nvPicPr>
        <cdr:cNvPr id="13" name="Picture 2" descr="Comment communiquer - HVE - Haute Valeur Environnementale">
          <a:extLst xmlns:a="http://schemas.openxmlformats.org/drawingml/2006/main">
            <a:ext uri="{FF2B5EF4-FFF2-40B4-BE49-F238E27FC236}">
              <a16:creationId xmlns:a16="http://schemas.microsoft.com/office/drawing/2014/main" id="{F0ED81AA-5113-53A3-6440-FB2666BF123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59488" y="3286616"/>
          <a:ext cx="216000"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7.xml><?xml version="1.0" encoding="utf-8"?>
<c:userShapes xmlns:c="http://schemas.openxmlformats.org/drawingml/2006/chart">
  <cdr:relSizeAnchor xmlns:cdr="http://schemas.openxmlformats.org/drawingml/2006/chartDrawing">
    <cdr:from>
      <cdr:x>0.13486</cdr:x>
      <cdr:y>0.0405</cdr:y>
    </cdr:from>
    <cdr:to>
      <cdr:x>0.16121</cdr:x>
      <cdr:y>0.11213</cdr:y>
    </cdr:to>
    <cdr:pic>
      <cdr:nvPicPr>
        <cdr:cNvPr id="2" name="Image 1" descr="Produit Péyi Guadeloupe">
          <a:extLst xmlns:a="http://schemas.openxmlformats.org/drawingml/2006/main">
            <a:ext uri="{FF2B5EF4-FFF2-40B4-BE49-F238E27FC236}">
              <a16:creationId xmlns:a16="http://schemas.microsoft.com/office/drawing/2014/main" id="{C7A8E089-741E-9826-04CA-5D967374B7EC}"/>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l="7473" t="5357" r="8898" b="14643"/>
        <a:stretch xmlns:a="http://schemas.openxmlformats.org/drawingml/2006/main"/>
      </cdr:blipFill>
      <cdr:spPr bwMode="auto">
        <a:xfrm xmlns:a="http://schemas.openxmlformats.org/drawingml/2006/main">
          <a:off x="1385030" y="145817"/>
          <a:ext cx="270619" cy="2578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53640926-AAD7-44D8-BBD7-CCE9431645EC}">
            <a14:shadowObscured xmlns:a14="http://schemas.microsoft.com/office/drawing/2010/main"/>
          </a:ext>
        </a:extLst>
      </cdr:spPr>
    </cdr:pic>
  </cdr:relSizeAnchor>
  <cdr:relSizeAnchor xmlns:cdr="http://schemas.openxmlformats.org/drawingml/2006/chartDrawing">
    <cdr:from>
      <cdr:x>0.13832</cdr:x>
      <cdr:y>0.12241</cdr:y>
    </cdr:from>
    <cdr:to>
      <cdr:x>0.15577</cdr:x>
      <cdr:y>0.1924</cdr:y>
    </cdr:to>
    <cdr:pic>
      <cdr:nvPicPr>
        <cdr:cNvPr id="3" name="Picture 2" descr="Label Agriculture biologique — Wikipédia">
          <a:extLst xmlns:a="http://schemas.openxmlformats.org/drawingml/2006/main">
            <a:ext uri="{FF2B5EF4-FFF2-40B4-BE49-F238E27FC236}">
              <a16:creationId xmlns:a16="http://schemas.microsoft.com/office/drawing/2014/main" id="{8BDFD89F-E2AC-F3A1-784D-D6F3EFB52404}"/>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420519" y="440684"/>
          <a:ext cx="179277" cy="252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0.13684</cdr:x>
      <cdr:y>0.20426</cdr:y>
    </cdr:from>
    <cdr:to>
      <cdr:x>0.15893</cdr:x>
      <cdr:y>0.26425</cdr:y>
    </cdr:to>
    <cdr:pic>
      <cdr:nvPicPr>
        <cdr:cNvPr id="4" name="Picture 12" descr="Label Viandes de France">
          <a:extLst xmlns:a="http://schemas.openxmlformats.org/drawingml/2006/main">
            <a:ext uri="{FF2B5EF4-FFF2-40B4-BE49-F238E27FC236}">
              <a16:creationId xmlns:a16="http://schemas.microsoft.com/office/drawing/2014/main" id="{5FFD3D0C-6707-2138-1D00-DCDA3E00F29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405319" y="735356"/>
          <a:ext cx="226849"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0.12702</cdr:x>
      <cdr:y>0.26641</cdr:y>
    </cdr:from>
    <cdr:to>
      <cdr:x>0.1713</cdr:x>
      <cdr:y>0.35219</cdr:y>
    </cdr:to>
    <cdr:pic>
      <cdr:nvPicPr>
        <cdr:cNvPr id="5" name="Image 4" descr="Les labels RUP - Logis Teamedia">
          <a:extLst xmlns:a="http://schemas.openxmlformats.org/drawingml/2006/main">
            <a:ext uri="{FF2B5EF4-FFF2-40B4-BE49-F238E27FC236}">
              <a16:creationId xmlns:a16="http://schemas.microsoft.com/office/drawing/2014/main" id="{9C4EA1FD-E1B6-D43E-EBBE-EA72E110A82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04542" y="959105"/>
          <a:ext cx="454740" cy="308841"/>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0.13382</cdr:x>
      <cdr:y>0.35725</cdr:y>
    </cdr:from>
    <cdr:to>
      <cdr:x>0.15943</cdr:x>
      <cdr:y>0.43031</cdr:y>
    </cdr:to>
    <cdr:pic>
      <cdr:nvPicPr>
        <cdr:cNvPr id="6" name="Picture 16" descr="Le label rouge | INAO">
          <a:extLst xmlns:a="http://schemas.openxmlformats.org/drawingml/2006/main">
            <a:ext uri="{FF2B5EF4-FFF2-40B4-BE49-F238E27FC236}">
              <a16:creationId xmlns:a16="http://schemas.microsoft.com/office/drawing/2014/main" id="{4A09BEEF-63EE-BA87-04B2-C8521F26433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74363" y="1286168"/>
          <a:ext cx="262997" cy="262997"/>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0.13494</cdr:x>
      <cdr:y>0.4232</cdr:y>
    </cdr:from>
    <cdr:to>
      <cdr:x>0.15587</cdr:x>
      <cdr:y>0.5</cdr:y>
    </cdr:to>
    <cdr:pic>
      <cdr:nvPicPr>
        <cdr:cNvPr id="7" name="Image 6" descr="ZERO CHLORDECONE : Un label pour rassurer les consommateurs et accompagner  les agriculteursParc naturel régional de Martinique">
          <a:extLst xmlns:a="http://schemas.openxmlformats.org/drawingml/2006/main">
            <a:ext uri="{FF2B5EF4-FFF2-40B4-BE49-F238E27FC236}">
              <a16:creationId xmlns:a16="http://schemas.microsoft.com/office/drawing/2014/main" id="{2E03E0E5-A2E1-86DB-CD7D-36506F4BAA9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85824" y="1523577"/>
          <a:ext cx="214961" cy="276499"/>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0.13284</cdr:x>
      <cdr:y>0.51499</cdr:y>
    </cdr:from>
    <cdr:to>
      <cdr:x>0.15519</cdr:x>
      <cdr:y>0.57499</cdr:y>
    </cdr:to>
    <cdr:pic>
      <cdr:nvPicPr>
        <cdr:cNvPr id="8" name="Picture 10" descr="Appellation d'origine protégée/contrôlée (AOP/AOC) l INAO">
          <a:extLst xmlns:a="http://schemas.openxmlformats.org/drawingml/2006/main">
            <a:ext uri="{FF2B5EF4-FFF2-40B4-BE49-F238E27FC236}">
              <a16:creationId xmlns:a16="http://schemas.microsoft.com/office/drawing/2014/main" id="{14E76E04-70B6-3ECB-0A4F-C766FDBE415C}"/>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7">
          <a:extLst>
            <a:ext uri="{28A0092B-C50C-407E-A947-70E740481C1C}">
              <a14:useLocalDpi xmlns:a14="http://schemas.microsoft.com/office/drawing/2010/main" val="0"/>
            </a:ext>
          </a:extLst>
        </a:blip>
        <a:srcRect xmlns:a="http://schemas.openxmlformats.org/drawingml/2006/main" t="21036" r="53367" b="35067"/>
        <a:stretch xmlns:a="http://schemas.openxmlformats.org/drawingml/2006/main"/>
      </cdr:blipFill>
      <cdr:spPr bwMode="auto">
        <a:xfrm xmlns:a="http://schemas.openxmlformats.org/drawingml/2006/main">
          <a:off x="1364309" y="1854056"/>
          <a:ext cx="229467"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0.13078</cdr:x>
      <cdr:y>0.58474</cdr:y>
    </cdr:from>
    <cdr:to>
      <cdr:x>0.15884</cdr:x>
      <cdr:y>0.66587</cdr:y>
    </cdr:to>
    <cdr:pic>
      <cdr:nvPicPr>
        <cdr:cNvPr id="9" name="Image 8" descr="Fruits et légumes de France - L'Association des Produits Agricoles de France">
          <a:extLst xmlns:a="http://schemas.openxmlformats.org/drawingml/2006/main">
            <a:ext uri="{FF2B5EF4-FFF2-40B4-BE49-F238E27FC236}">
              <a16:creationId xmlns:a16="http://schemas.microsoft.com/office/drawing/2014/main" id="{F153DB74-FD02-9009-9151-B48C72E551C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43152" y="2105152"/>
          <a:ext cx="288113" cy="292071"/>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0.1335</cdr:x>
      <cdr:y>0.66905</cdr:y>
    </cdr:from>
    <cdr:to>
      <cdr:x>0.15466</cdr:x>
      <cdr:y>0.72904</cdr:y>
    </cdr:to>
    <cdr:pic>
      <cdr:nvPicPr>
        <cdr:cNvPr id="10" name="Picture 8" descr="Téléchargez les logos IGP, AOC, AOP, AB, STR - Evolis Ekidio">
          <a:extLst xmlns:a="http://schemas.openxmlformats.org/drawingml/2006/main">
            <a:ext uri="{FF2B5EF4-FFF2-40B4-BE49-F238E27FC236}">
              <a16:creationId xmlns:a16="http://schemas.microsoft.com/office/drawing/2014/main" id="{5B85A3F6-2591-70F1-81F2-0F532D7A269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71002" y="2408667"/>
          <a:ext cx="217354"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0.12095</cdr:x>
      <cdr:y>0.74202</cdr:y>
    </cdr:from>
    <cdr:to>
      <cdr:x>0.1684</cdr:x>
      <cdr:y>0.82201</cdr:y>
    </cdr:to>
    <cdr:pic>
      <cdr:nvPicPr>
        <cdr:cNvPr id="11" name="Picture 6" descr="IGP logo – herbes-de-provence.org">
          <a:extLst xmlns:a="http://schemas.openxmlformats.org/drawingml/2006/main">
            <a:ext uri="{FF2B5EF4-FFF2-40B4-BE49-F238E27FC236}">
              <a16:creationId xmlns:a16="http://schemas.microsoft.com/office/drawing/2014/main" id="{6A099FEE-01F7-2DEA-598E-9D8A02E20C14}"/>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0">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242130" y="2671374"/>
          <a:ext cx="487289" cy="288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0.1296</cdr:x>
      <cdr:y>0.82857</cdr:y>
    </cdr:from>
    <cdr:to>
      <cdr:x>0.1569</cdr:x>
      <cdr:y>0.89426</cdr:y>
    </cdr:to>
    <cdr:pic>
      <cdr:nvPicPr>
        <cdr:cNvPr id="12" name="Image 11" descr="CCI Martinique [CCIM] - Article de la CCI Martinique">
          <a:extLst xmlns:a="http://schemas.openxmlformats.org/drawingml/2006/main">
            <a:ext uri="{FF2B5EF4-FFF2-40B4-BE49-F238E27FC236}">
              <a16:creationId xmlns:a16="http://schemas.microsoft.com/office/drawing/2014/main" id="{B4D7719A-790F-1AAC-B475-C7B0829A6D5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30960" y="2982976"/>
          <a:ext cx="280375" cy="236500"/>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0.13237</cdr:x>
      <cdr:y>0.91291</cdr:y>
    </cdr:from>
    <cdr:to>
      <cdr:x>0.15341</cdr:x>
      <cdr:y>0.97291</cdr:y>
    </cdr:to>
    <cdr:pic>
      <cdr:nvPicPr>
        <cdr:cNvPr id="13" name="Picture 2" descr="Comment communiquer - HVE - Haute Valeur Environnementale">
          <a:extLst xmlns:a="http://schemas.openxmlformats.org/drawingml/2006/main">
            <a:ext uri="{FF2B5EF4-FFF2-40B4-BE49-F238E27FC236}">
              <a16:creationId xmlns:a16="http://schemas.microsoft.com/office/drawing/2014/main" id="{F0ED81AA-5113-53A3-6440-FB2666BF123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59488" y="3286616"/>
          <a:ext cx="216000"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8.xml><?xml version="1.0" encoding="utf-8"?>
<c:userShapes xmlns:c="http://schemas.openxmlformats.org/drawingml/2006/chart">
  <cdr:relSizeAnchor xmlns:cdr="http://schemas.openxmlformats.org/drawingml/2006/chartDrawing">
    <cdr:from>
      <cdr:x>0.13486</cdr:x>
      <cdr:y>0.0405</cdr:y>
    </cdr:from>
    <cdr:to>
      <cdr:x>0.16121</cdr:x>
      <cdr:y>0.11213</cdr:y>
    </cdr:to>
    <cdr:pic>
      <cdr:nvPicPr>
        <cdr:cNvPr id="2" name="Image 1" descr="Produit Péyi Guadeloupe">
          <a:extLst xmlns:a="http://schemas.openxmlformats.org/drawingml/2006/main">
            <a:ext uri="{FF2B5EF4-FFF2-40B4-BE49-F238E27FC236}">
              <a16:creationId xmlns:a16="http://schemas.microsoft.com/office/drawing/2014/main" id="{C7A8E089-741E-9826-04CA-5D967374B7EC}"/>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l="7473" t="5357" r="8898" b="14643"/>
        <a:stretch xmlns:a="http://schemas.openxmlformats.org/drawingml/2006/main"/>
      </cdr:blipFill>
      <cdr:spPr bwMode="auto">
        <a:xfrm xmlns:a="http://schemas.openxmlformats.org/drawingml/2006/main">
          <a:off x="1385030" y="145817"/>
          <a:ext cx="270619" cy="2578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53640926-AAD7-44D8-BBD7-CCE9431645EC}">
            <a14:shadowObscured xmlns:a14="http://schemas.microsoft.com/office/drawing/2010/main"/>
          </a:ext>
        </a:extLst>
      </cdr:spPr>
    </cdr:pic>
  </cdr:relSizeAnchor>
  <cdr:relSizeAnchor xmlns:cdr="http://schemas.openxmlformats.org/drawingml/2006/chartDrawing">
    <cdr:from>
      <cdr:x>0.13832</cdr:x>
      <cdr:y>0.12241</cdr:y>
    </cdr:from>
    <cdr:to>
      <cdr:x>0.15577</cdr:x>
      <cdr:y>0.1924</cdr:y>
    </cdr:to>
    <cdr:pic>
      <cdr:nvPicPr>
        <cdr:cNvPr id="3" name="Picture 2" descr="Label Agriculture biologique — Wikipédia">
          <a:extLst xmlns:a="http://schemas.openxmlformats.org/drawingml/2006/main">
            <a:ext uri="{FF2B5EF4-FFF2-40B4-BE49-F238E27FC236}">
              <a16:creationId xmlns:a16="http://schemas.microsoft.com/office/drawing/2014/main" id="{8BDFD89F-E2AC-F3A1-784D-D6F3EFB52404}"/>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420519" y="440684"/>
          <a:ext cx="179277" cy="252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0.13684</cdr:x>
      <cdr:y>0.20426</cdr:y>
    </cdr:from>
    <cdr:to>
      <cdr:x>0.15893</cdr:x>
      <cdr:y>0.26425</cdr:y>
    </cdr:to>
    <cdr:pic>
      <cdr:nvPicPr>
        <cdr:cNvPr id="4" name="Picture 12" descr="Label Viandes de France">
          <a:extLst xmlns:a="http://schemas.openxmlformats.org/drawingml/2006/main">
            <a:ext uri="{FF2B5EF4-FFF2-40B4-BE49-F238E27FC236}">
              <a16:creationId xmlns:a16="http://schemas.microsoft.com/office/drawing/2014/main" id="{5FFD3D0C-6707-2138-1D00-DCDA3E00F29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405319" y="735356"/>
          <a:ext cx="226849"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0.12702</cdr:x>
      <cdr:y>0.26641</cdr:y>
    </cdr:from>
    <cdr:to>
      <cdr:x>0.1713</cdr:x>
      <cdr:y>0.35219</cdr:y>
    </cdr:to>
    <cdr:pic>
      <cdr:nvPicPr>
        <cdr:cNvPr id="5" name="Image 4" descr="Les labels RUP - Logis Teamedia">
          <a:extLst xmlns:a="http://schemas.openxmlformats.org/drawingml/2006/main">
            <a:ext uri="{FF2B5EF4-FFF2-40B4-BE49-F238E27FC236}">
              <a16:creationId xmlns:a16="http://schemas.microsoft.com/office/drawing/2014/main" id="{9C4EA1FD-E1B6-D43E-EBBE-EA72E110A82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04542" y="959105"/>
          <a:ext cx="454740" cy="308841"/>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0.13382</cdr:x>
      <cdr:y>0.35725</cdr:y>
    </cdr:from>
    <cdr:to>
      <cdr:x>0.15943</cdr:x>
      <cdr:y>0.43031</cdr:y>
    </cdr:to>
    <cdr:pic>
      <cdr:nvPicPr>
        <cdr:cNvPr id="6" name="Picture 16" descr="Le label rouge | INAO">
          <a:extLst xmlns:a="http://schemas.openxmlformats.org/drawingml/2006/main">
            <a:ext uri="{FF2B5EF4-FFF2-40B4-BE49-F238E27FC236}">
              <a16:creationId xmlns:a16="http://schemas.microsoft.com/office/drawing/2014/main" id="{4A09BEEF-63EE-BA87-04B2-C8521F26433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74363" y="1286168"/>
          <a:ext cx="262997" cy="262997"/>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0.13494</cdr:x>
      <cdr:y>0.4232</cdr:y>
    </cdr:from>
    <cdr:to>
      <cdr:x>0.15587</cdr:x>
      <cdr:y>0.5</cdr:y>
    </cdr:to>
    <cdr:pic>
      <cdr:nvPicPr>
        <cdr:cNvPr id="7" name="Image 6" descr="ZERO CHLORDECONE : Un label pour rassurer les consommateurs et accompagner  les agriculteursParc naturel régional de Martinique">
          <a:extLst xmlns:a="http://schemas.openxmlformats.org/drawingml/2006/main">
            <a:ext uri="{FF2B5EF4-FFF2-40B4-BE49-F238E27FC236}">
              <a16:creationId xmlns:a16="http://schemas.microsoft.com/office/drawing/2014/main" id="{2E03E0E5-A2E1-86DB-CD7D-36506F4BAA9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85824" y="1523577"/>
          <a:ext cx="214961" cy="276499"/>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0.13284</cdr:x>
      <cdr:y>0.51499</cdr:y>
    </cdr:from>
    <cdr:to>
      <cdr:x>0.15519</cdr:x>
      <cdr:y>0.57499</cdr:y>
    </cdr:to>
    <cdr:pic>
      <cdr:nvPicPr>
        <cdr:cNvPr id="8" name="Picture 10" descr="Appellation d'origine protégée/contrôlée (AOP/AOC) l INAO">
          <a:extLst xmlns:a="http://schemas.openxmlformats.org/drawingml/2006/main">
            <a:ext uri="{FF2B5EF4-FFF2-40B4-BE49-F238E27FC236}">
              <a16:creationId xmlns:a16="http://schemas.microsoft.com/office/drawing/2014/main" id="{14E76E04-70B6-3ECB-0A4F-C766FDBE415C}"/>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7">
          <a:extLst>
            <a:ext uri="{28A0092B-C50C-407E-A947-70E740481C1C}">
              <a14:useLocalDpi xmlns:a14="http://schemas.microsoft.com/office/drawing/2010/main" val="0"/>
            </a:ext>
          </a:extLst>
        </a:blip>
        <a:srcRect xmlns:a="http://schemas.openxmlformats.org/drawingml/2006/main" t="21036" r="53367" b="35067"/>
        <a:stretch xmlns:a="http://schemas.openxmlformats.org/drawingml/2006/main"/>
      </cdr:blipFill>
      <cdr:spPr bwMode="auto">
        <a:xfrm xmlns:a="http://schemas.openxmlformats.org/drawingml/2006/main">
          <a:off x="1364309" y="1854056"/>
          <a:ext cx="229467"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0.13078</cdr:x>
      <cdr:y>0.58474</cdr:y>
    </cdr:from>
    <cdr:to>
      <cdr:x>0.15884</cdr:x>
      <cdr:y>0.66587</cdr:y>
    </cdr:to>
    <cdr:pic>
      <cdr:nvPicPr>
        <cdr:cNvPr id="9" name="Image 8" descr="Fruits et légumes de France - L'Association des Produits Agricoles de France">
          <a:extLst xmlns:a="http://schemas.openxmlformats.org/drawingml/2006/main">
            <a:ext uri="{FF2B5EF4-FFF2-40B4-BE49-F238E27FC236}">
              <a16:creationId xmlns:a16="http://schemas.microsoft.com/office/drawing/2014/main" id="{F153DB74-FD02-9009-9151-B48C72E551C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8"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43152" y="2105152"/>
          <a:ext cx="288113" cy="292071"/>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0.1335</cdr:x>
      <cdr:y>0.66905</cdr:y>
    </cdr:from>
    <cdr:to>
      <cdr:x>0.15466</cdr:x>
      <cdr:y>0.72904</cdr:y>
    </cdr:to>
    <cdr:pic>
      <cdr:nvPicPr>
        <cdr:cNvPr id="10" name="Picture 8" descr="Téléchargez les logos IGP, AOC, AOP, AB, STR - Evolis Ekidio">
          <a:extLst xmlns:a="http://schemas.openxmlformats.org/drawingml/2006/main">
            <a:ext uri="{FF2B5EF4-FFF2-40B4-BE49-F238E27FC236}">
              <a16:creationId xmlns:a16="http://schemas.microsoft.com/office/drawing/2014/main" id="{5B85A3F6-2591-70F1-81F2-0F532D7A269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71002" y="2408667"/>
          <a:ext cx="217354"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0.12095</cdr:x>
      <cdr:y>0.74202</cdr:y>
    </cdr:from>
    <cdr:to>
      <cdr:x>0.1684</cdr:x>
      <cdr:y>0.82201</cdr:y>
    </cdr:to>
    <cdr:pic>
      <cdr:nvPicPr>
        <cdr:cNvPr id="11" name="Picture 6" descr="IGP logo – herbes-de-provence.org">
          <a:extLst xmlns:a="http://schemas.openxmlformats.org/drawingml/2006/main">
            <a:ext uri="{FF2B5EF4-FFF2-40B4-BE49-F238E27FC236}">
              <a16:creationId xmlns:a16="http://schemas.microsoft.com/office/drawing/2014/main" id="{6A099FEE-01F7-2DEA-598E-9D8A02E20C14}"/>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0">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242130" y="2671374"/>
          <a:ext cx="487289" cy="288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0.1296</cdr:x>
      <cdr:y>0.82857</cdr:y>
    </cdr:from>
    <cdr:to>
      <cdr:x>0.1569</cdr:x>
      <cdr:y>0.89426</cdr:y>
    </cdr:to>
    <cdr:pic>
      <cdr:nvPicPr>
        <cdr:cNvPr id="12" name="Image 11" descr="CCI Martinique [CCIM] - Article de la CCI Martinique">
          <a:extLst xmlns:a="http://schemas.openxmlformats.org/drawingml/2006/main">
            <a:ext uri="{FF2B5EF4-FFF2-40B4-BE49-F238E27FC236}">
              <a16:creationId xmlns:a16="http://schemas.microsoft.com/office/drawing/2014/main" id="{B4D7719A-790F-1AAC-B475-C7B0829A6D5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30960" y="2982976"/>
          <a:ext cx="280375" cy="236500"/>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0.13237</cdr:x>
      <cdr:y>0.91291</cdr:y>
    </cdr:from>
    <cdr:to>
      <cdr:x>0.15341</cdr:x>
      <cdr:y>0.97291</cdr:y>
    </cdr:to>
    <cdr:pic>
      <cdr:nvPicPr>
        <cdr:cNvPr id="13" name="Picture 2" descr="Comment communiquer - HVE - Haute Valeur Environnementale">
          <a:extLst xmlns:a="http://schemas.openxmlformats.org/drawingml/2006/main">
            <a:ext uri="{FF2B5EF4-FFF2-40B4-BE49-F238E27FC236}">
              <a16:creationId xmlns:a16="http://schemas.microsoft.com/office/drawing/2014/main" id="{F0ED81AA-5113-53A3-6440-FB2666BF123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59488" y="3286616"/>
          <a:ext cx="216000" cy="216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835"/>
          </a:xfrm>
          <a:prstGeom prst="rect">
            <a:avLst/>
          </a:prstGeom>
        </p:spPr>
        <p:txBody>
          <a:bodyPr vert="horz" lIns="96625" tIns="48312" rIns="96625" bIns="48312" rtlCol="0"/>
          <a:lstStyle>
            <a:lvl1pPr algn="r">
              <a:defRPr sz="1300"/>
            </a:lvl1pPr>
          </a:lstStyle>
          <a:p>
            <a:fld id="{FA80F7CC-A9AC-4A6E-8B8B-43B0B312FF1D}" type="datetimeFigureOut">
              <a:rPr lang="fr-FR" smtClean="0"/>
              <a:t>29/06/2023</a:t>
            </a:fld>
            <a:endParaRPr lang="fr-FR"/>
          </a:p>
        </p:txBody>
      </p:sp>
      <p:sp>
        <p:nvSpPr>
          <p:cNvPr id="4" name="Espace réservé de l'image des diapositives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6625" tIns="48312" rIns="96625" bIns="48312" rtlCol="0" anchor="ctr"/>
          <a:lstStyle/>
          <a:p>
            <a:endParaRPr lang="fr-FR"/>
          </a:p>
        </p:txBody>
      </p:sp>
      <p:sp>
        <p:nvSpPr>
          <p:cNvPr id="5" name="Espace réservé des notes 4"/>
          <p:cNvSpPr>
            <a:spLocks noGrp="1"/>
          </p:cNvSpPr>
          <p:nvPr>
            <p:ph type="body" sz="quarter" idx="3"/>
          </p:nvPr>
        </p:nvSpPr>
        <p:spPr>
          <a:xfrm>
            <a:off x="688817" y="4823034"/>
            <a:ext cx="5510530" cy="3946118"/>
          </a:xfrm>
          <a:prstGeom prst="rect">
            <a:avLst/>
          </a:prstGeom>
        </p:spPr>
        <p:txBody>
          <a:bodyPr vert="horz" lIns="96625" tIns="48312" rIns="96625" bIns="4831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9055"/>
            <a:ext cx="2984871" cy="502834"/>
          </a:xfrm>
          <a:prstGeom prst="rect">
            <a:avLst/>
          </a:prstGeom>
        </p:spPr>
        <p:txBody>
          <a:bodyPr vert="horz" lIns="96625" tIns="48312" rIns="96625" bIns="48312"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1698" y="9519055"/>
            <a:ext cx="2984871" cy="502834"/>
          </a:xfrm>
          <a:prstGeom prst="rect">
            <a:avLst/>
          </a:prstGeom>
        </p:spPr>
        <p:txBody>
          <a:bodyPr vert="horz" lIns="96625" tIns="48312" rIns="96625" bIns="48312" rtlCol="0" anchor="b"/>
          <a:lstStyle>
            <a:lvl1pPr algn="r">
              <a:defRPr sz="1300"/>
            </a:lvl1pPr>
          </a:lstStyle>
          <a:p>
            <a:fld id="{A6121550-FD40-466C-9351-D389AE93E654}" type="slidenum">
              <a:rPr lang="fr-FR" smtClean="0"/>
              <a:t>‹N°›</a:t>
            </a:fld>
            <a:endParaRPr lang="fr-FR"/>
          </a:p>
        </p:txBody>
      </p:sp>
    </p:spTree>
    <p:extLst>
      <p:ext uri="{BB962C8B-B14F-4D97-AF65-F5344CB8AC3E}">
        <p14:creationId xmlns:p14="http://schemas.microsoft.com/office/powerpoint/2010/main" val="3579920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9</a:t>
            </a:fld>
            <a:endParaRPr lang="fr-FR" dirty="0"/>
          </a:p>
        </p:txBody>
      </p:sp>
    </p:spTree>
    <p:extLst>
      <p:ext uri="{BB962C8B-B14F-4D97-AF65-F5344CB8AC3E}">
        <p14:creationId xmlns:p14="http://schemas.microsoft.com/office/powerpoint/2010/main" val="3936706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25</a:t>
            </a:fld>
            <a:endParaRPr lang="fr-FR" dirty="0"/>
          </a:p>
        </p:txBody>
      </p:sp>
    </p:spTree>
    <p:extLst>
      <p:ext uri="{BB962C8B-B14F-4D97-AF65-F5344CB8AC3E}">
        <p14:creationId xmlns:p14="http://schemas.microsoft.com/office/powerpoint/2010/main" val="91662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attention toute renforcée sur les aspects santé aux Antilles.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26</a:t>
            </a:fld>
            <a:endParaRPr lang="fr-FR" dirty="0"/>
          </a:p>
        </p:txBody>
      </p:sp>
    </p:spTree>
    <p:extLst>
      <p:ext uri="{BB962C8B-B14F-4D97-AF65-F5344CB8AC3E}">
        <p14:creationId xmlns:p14="http://schemas.microsoft.com/office/powerpoint/2010/main" val="71260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27</a:t>
            </a:fld>
            <a:endParaRPr lang="fr-FR" dirty="0"/>
          </a:p>
        </p:txBody>
      </p:sp>
    </p:spTree>
    <p:extLst>
      <p:ext uri="{BB962C8B-B14F-4D97-AF65-F5344CB8AC3E}">
        <p14:creationId xmlns:p14="http://schemas.microsoft.com/office/powerpoint/2010/main" val="42433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Croisement sur 14% : restrictions très importantes et consommateurs de bio / évolution de la </a:t>
            </a:r>
            <a:r>
              <a:rPr lang="fr-FR" dirty="0" err="1"/>
              <a:t>consoommation</a:t>
            </a:r>
            <a:r>
              <a:rPr lang="fr-FR" dirty="0"/>
              <a:t> de bio = Q9</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31</a:t>
            </a:fld>
            <a:endParaRPr lang="fr-FR"/>
          </a:p>
        </p:txBody>
      </p:sp>
    </p:spTree>
    <p:extLst>
      <p:ext uri="{BB962C8B-B14F-4D97-AF65-F5344CB8AC3E}">
        <p14:creationId xmlns:p14="http://schemas.microsoft.com/office/powerpoint/2010/main" val="2137137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32</a:t>
            </a:fld>
            <a:endParaRPr lang="fr-FR" dirty="0"/>
          </a:p>
        </p:txBody>
      </p:sp>
    </p:spTree>
    <p:extLst>
      <p:ext uri="{BB962C8B-B14F-4D97-AF65-F5344CB8AC3E}">
        <p14:creationId xmlns:p14="http://schemas.microsoft.com/office/powerpoint/2010/main" val="3270775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47</a:t>
            </a:fld>
            <a:endParaRPr lang="fr-FR" dirty="0"/>
          </a:p>
        </p:txBody>
      </p:sp>
    </p:spTree>
    <p:extLst>
      <p:ext uri="{BB962C8B-B14F-4D97-AF65-F5344CB8AC3E}">
        <p14:creationId xmlns:p14="http://schemas.microsoft.com/office/powerpoint/2010/main" val="388560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48</a:t>
            </a:fld>
            <a:endParaRPr lang="fr-FR" dirty="0"/>
          </a:p>
        </p:txBody>
      </p:sp>
    </p:spTree>
    <p:extLst>
      <p:ext uri="{BB962C8B-B14F-4D97-AF65-F5344CB8AC3E}">
        <p14:creationId xmlns:p14="http://schemas.microsoft.com/office/powerpoint/2010/main" val="2292021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Mettre avec information / connaissance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50</a:t>
            </a:fld>
            <a:endParaRPr lang="fr-FR"/>
          </a:p>
        </p:txBody>
      </p:sp>
    </p:spTree>
    <p:extLst>
      <p:ext uri="{BB962C8B-B14F-4D97-AF65-F5344CB8AC3E}">
        <p14:creationId xmlns:p14="http://schemas.microsoft.com/office/powerpoint/2010/main" val="3653827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Mettre avec information / connaissance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51</a:t>
            </a:fld>
            <a:endParaRPr lang="fr-FR"/>
          </a:p>
        </p:txBody>
      </p:sp>
    </p:spTree>
    <p:extLst>
      <p:ext uri="{BB962C8B-B14F-4D97-AF65-F5344CB8AC3E}">
        <p14:creationId xmlns:p14="http://schemas.microsoft.com/office/powerpoint/2010/main" val="168507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Mettre avec information / connaissance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52</a:t>
            </a:fld>
            <a:endParaRPr lang="fr-FR"/>
          </a:p>
        </p:txBody>
      </p:sp>
    </p:spTree>
    <p:extLst>
      <p:ext uri="{BB962C8B-B14F-4D97-AF65-F5344CB8AC3E}">
        <p14:creationId xmlns:p14="http://schemas.microsoft.com/office/powerpoint/2010/main" val="139352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10</a:t>
            </a:fld>
            <a:endParaRPr lang="fr-FR" dirty="0"/>
          </a:p>
        </p:txBody>
      </p:sp>
    </p:spTree>
    <p:extLst>
      <p:ext uri="{BB962C8B-B14F-4D97-AF65-F5344CB8AC3E}">
        <p14:creationId xmlns:p14="http://schemas.microsoft.com/office/powerpoint/2010/main" val="739715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60</a:t>
            </a:fld>
            <a:endParaRPr lang="fr-FR" dirty="0"/>
          </a:p>
        </p:txBody>
      </p:sp>
    </p:spTree>
    <p:extLst>
      <p:ext uri="{BB962C8B-B14F-4D97-AF65-F5344CB8AC3E}">
        <p14:creationId xmlns:p14="http://schemas.microsoft.com/office/powerpoint/2010/main" val="2520322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61</a:t>
            </a:fld>
            <a:endParaRPr lang="fr-FR" dirty="0"/>
          </a:p>
        </p:txBody>
      </p:sp>
    </p:spTree>
    <p:extLst>
      <p:ext uri="{BB962C8B-B14F-4D97-AF65-F5344CB8AC3E}">
        <p14:creationId xmlns:p14="http://schemas.microsoft.com/office/powerpoint/2010/main" val="1111741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62</a:t>
            </a:fld>
            <a:endParaRPr lang="fr-FR" dirty="0"/>
          </a:p>
        </p:txBody>
      </p:sp>
    </p:spTree>
    <p:extLst>
      <p:ext uri="{BB962C8B-B14F-4D97-AF65-F5344CB8AC3E}">
        <p14:creationId xmlns:p14="http://schemas.microsoft.com/office/powerpoint/2010/main" val="2232071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64</a:t>
            </a:fld>
            <a:endParaRPr lang="fr-FR" dirty="0"/>
          </a:p>
        </p:txBody>
      </p:sp>
    </p:spTree>
    <p:extLst>
      <p:ext uri="{BB962C8B-B14F-4D97-AF65-F5344CB8AC3E}">
        <p14:creationId xmlns:p14="http://schemas.microsoft.com/office/powerpoint/2010/main" val="4097018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65</a:t>
            </a:fld>
            <a:endParaRPr lang="fr-FR" dirty="0"/>
          </a:p>
        </p:txBody>
      </p:sp>
    </p:spTree>
    <p:extLst>
      <p:ext uri="{BB962C8B-B14F-4D97-AF65-F5344CB8AC3E}">
        <p14:creationId xmlns:p14="http://schemas.microsoft.com/office/powerpoint/2010/main" val="4237385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67</a:t>
            </a:fld>
            <a:endParaRPr lang="fr-FR" dirty="0"/>
          </a:p>
        </p:txBody>
      </p:sp>
    </p:spTree>
    <p:extLst>
      <p:ext uri="{BB962C8B-B14F-4D97-AF65-F5344CB8AC3E}">
        <p14:creationId xmlns:p14="http://schemas.microsoft.com/office/powerpoint/2010/main" val="2191839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68</a:t>
            </a:fld>
            <a:endParaRPr lang="fr-FR" dirty="0"/>
          </a:p>
        </p:txBody>
      </p:sp>
    </p:spTree>
    <p:extLst>
      <p:ext uri="{BB962C8B-B14F-4D97-AF65-F5344CB8AC3E}">
        <p14:creationId xmlns:p14="http://schemas.microsoft.com/office/powerpoint/2010/main" val="1014880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70</a:t>
            </a:fld>
            <a:endParaRPr lang="fr-FR" dirty="0"/>
          </a:p>
        </p:txBody>
      </p:sp>
    </p:spTree>
    <p:extLst>
      <p:ext uri="{BB962C8B-B14F-4D97-AF65-F5344CB8AC3E}">
        <p14:creationId xmlns:p14="http://schemas.microsoft.com/office/powerpoint/2010/main" val="1061756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71</a:t>
            </a:fld>
            <a:endParaRPr lang="fr-FR" dirty="0"/>
          </a:p>
        </p:txBody>
      </p:sp>
    </p:spTree>
    <p:extLst>
      <p:ext uri="{BB962C8B-B14F-4D97-AF65-F5344CB8AC3E}">
        <p14:creationId xmlns:p14="http://schemas.microsoft.com/office/powerpoint/2010/main" val="53889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pPr defTabSz="483123">
              <a:defRPr/>
            </a:pPr>
            <a:fld id="{9FCFDF45-B975-C84E-941F-BF23B351648D}" type="slidenum">
              <a:rPr lang="fr-FR">
                <a:solidFill>
                  <a:prstClr val="black"/>
                </a:solidFill>
                <a:latin typeface="Calibri" panose="020F0502020204030204"/>
              </a:rPr>
              <a:pPr defTabSz="483123">
                <a:defRPr/>
              </a:pPr>
              <a:t>11</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4069654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12</a:t>
            </a:fld>
            <a:endParaRPr lang="fr-FR" dirty="0"/>
          </a:p>
        </p:txBody>
      </p:sp>
    </p:spTree>
    <p:extLst>
      <p:ext uri="{BB962C8B-B14F-4D97-AF65-F5344CB8AC3E}">
        <p14:creationId xmlns:p14="http://schemas.microsoft.com/office/powerpoint/2010/main" val="3600368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16</a:t>
            </a:fld>
            <a:endParaRPr lang="fr-FR" dirty="0"/>
          </a:p>
        </p:txBody>
      </p:sp>
    </p:spTree>
    <p:extLst>
      <p:ext uri="{BB962C8B-B14F-4D97-AF65-F5344CB8AC3E}">
        <p14:creationId xmlns:p14="http://schemas.microsoft.com/office/powerpoint/2010/main" val="3719777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17</a:t>
            </a:fld>
            <a:endParaRPr lang="fr-FR" dirty="0"/>
          </a:p>
        </p:txBody>
      </p:sp>
    </p:spTree>
    <p:extLst>
      <p:ext uri="{BB962C8B-B14F-4D97-AF65-F5344CB8AC3E}">
        <p14:creationId xmlns:p14="http://schemas.microsoft.com/office/powerpoint/2010/main" val="3081039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19</a:t>
            </a:fld>
            <a:endParaRPr lang="fr-FR" dirty="0"/>
          </a:p>
        </p:txBody>
      </p:sp>
    </p:spTree>
    <p:extLst>
      <p:ext uri="{BB962C8B-B14F-4D97-AF65-F5344CB8AC3E}">
        <p14:creationId xmlns:p14="http://schemas.microsoft.com/office/powerpoint/2010/main" val="1087926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20</a:t>
            </a:fld>
            <a:endParaRPr lang="fr-FR" dirty="0"/>
          </a:p>
        </p:txBody>
      </p:sp>
    </p:spTree>
    <p:extLst>
      <p:ext uri="{BB962C8B-B14F-4D97-AF65-F5344CB8AC3E}">
        <p14:creationId xmlns:p14="http://schemas.microsoft.com/office/powerpoint/2010/main" val="1012654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Regarder les profils pour croisement </a:t>
            </a:r>
          </a:p>
        </p:txBody>
      </p:sp>
      <p:sp>
        <p:nvSpPr>
          <p:cNvPr id="4" name="Espace réservé du numéro de diapositive 3"/>
          <p:cNvSpPr>
            <a:spLocks noGrp="1"/>
          </p:cNvSpPr>
          <p:nvPr>
            <p:ph type="sldNum" sz="quarter" idx="5"/>
          </p:nvPr>
        </p:nvSpPr>
        <p:spPr/>
        <p:txBody>
          <a:bodyPr/>
          <a:lstStyle/>
          <a:p>
            <a:fld id="{9FCFDF45-B975-C84E-941F-BF23B351648D}" type="slidenum">
              <a:rPr lang="fr-FR" smtClean="0"/>
              <a:t>24</a:t>
            </a:fld>
            <a:endParaRPr lang="fr-FR" dirty="0"/>
          </a:p>
        </p:txBody>
      </p:sp>
    </p:spTree>
    <p:extLst>
      <p:ext uri="{BB962C8B-B14F-4D97-AF65-F5344CB8AC3E}">
        <p14:creationId xmlns:p14="http://schemas.microsoft.com/office/powerpoint/2010/main" val="2822073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A">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A204E3E-A388-E247-B5B3-ED693D3788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67937" y="2005052"/>
            <a:ext cx="11227200" cy="4315200"/>
          </a:xfrm>
          <a:solidFill>
            <a:schemeClr val="accent1">
              <a:lumMod val="40000"/>
              <a:lumOff val="60000"/>
            </a:schemeClr>
          </a:solidFill>
        </p:spPr>
        <p:txBody>
          <a:bodyPr vert="horz" lIns="360000" tIns="360000" rIns="360000" bIns="360000" rtlCol="0" anchor="t" anchorCtr="0">
            <a:normAutofit/>
          </a:bodyPr>
          <a:lstStyle>
            <a:lvl1pPr>
              <a:defRPr lang="fr-FR" sz="16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467937" y="2815773"/>
            <a:ext cx="7344568" cy="1614147"/>
          </a:xfrm>
          <a:noFill/>
        </p:spPr>
        <p:txBody>
          <a:bodyPr lIns="0" tIns="0" rIns="0" bIns="0" anchor="b">
            <a:noAutofit/>
          </a:bodyPr>
          <a:lstStyle>
            <a:lvl1pPr algn="l">
              <a:defRPr sz="48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467938" y="4424173"/>
            <a:ext cx="5563895" cy="761735"/>
          </a:xfrm>
          <a:noFill/>
        </p:spPr>
        <p:txBody>
          <a:bodyPr lIns="0" tIns="0" rIns="0" bIns="0">
            <a:noAutofit/>
          </a:bodyPr>
          <a:lstStyle>
            <a:lvl1pPr marL="0" indent="0" algn="l">
              <a:buNone/>
              <a:defRPr sz="2400">
                <a:solidFill>
                  <a:schemeClr val="tx1"/>
                </a:solidFill>
                <a:highlight>
                  <a:srgbClr val="FFFFFF"/>
                </a:highligh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677779" y="5776328"/>
            <a:ext cx="2743200" cy="365125"/>
          </a:xfrm>
        </p:spPr>
        <p:txBody>
          <a:bodyPr lIns="0" tIns="0" rIns="0" bIns="0" anchor="b" anchorCtr="0"/>
          <a:lstStyle>
            <a:lvl1pPr>
              <a:defRPr sz="1867">
                <a:solidFill>
                  <a:schemeClr val="bg1"/>
                </a:solidFill>
              </a:defRPr>
            </a:lvl1pPr>
          </a:lstStyle>
          <a:p>
            <a:fld id="{53D4A07B-0F5E-0B4F-82A2-EC268DE920C0}" type="datetime4">
              <a:rPr lang="fr-FR" smtClean="0"/>
              <a:t>29 juin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999074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 encadré à droite">
    <p:spTree>
      <p:nvGrpSpPr>
        <p:cNvPr id="1" name=""/>
        <p:cNvGrpSpPr/>
        <p:nvPr/>
      </p:nvGrpSpPr>
      <p:grpSpPr>
        <a:xfrm>
          <a:off x="0" y="0"/>
          <a:ext cx="0" cy="0"/>
          <a:chOff x="0" y="0"/>
          <a:chExt cx="0" cy="0"/>
        </a:xfrm>
      </p:grpSpPr>
      <p:sp>
        <p:nvSpPr>
          <p:cNvPr id="2" name="Title 1"/>
          <p:cNvSpPr>
            <a:spLocks noGrp="1"/>
          </p:cNvSpPr>
          <p:nvPr>
            <p:ph type="title"/>
          </p:nvPr>
        </p:nvSpPr>
        <p:spPr>
          <a:xfrm>
            <a:off x="474602" y="1258395"/>
            <a:ext cx="6935669" cy="1325563"/>
          </a:xfrm>
        </p:spPr>
        <p:txBody>
          <a:bodyPr/>
          <a:lstStyle/>
          <a:p>
            <a:r>
              <a:rPr lang="fr-FR" dirty="0"/>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490200" y="2703095"/>
            <a:ext cx="12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474245" y="2880785"/>
            <a:ext cx="6935889" cy="2803545"/>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474133" y="5711549"/>
            <a:ext cx="6936000" cy="400049"/>
          </a:xfrm>
        </p:spPr>
        <p:txBody>
          <a:bodyPr anchor="b" anchorCtr="0"/>
          <a:lstStyle>
            <a:lvl1pPr>
              <a:defRPr sz="933">
                <a:solidFill>
                  <a:schemeClr val="tx1"/>
                </a:solidFill>
              </a:defRPr>
            </a:lvl1pPr>
            <a:lvl2pPr marL="14817" indent="0">
              <a:buNone/>
              <a:defRPr/>
            </a:lvl2pPr>
          </a:lstStyle>
          <a:p>
            <a:pPr lvl="0"/>
            <a:r>
              <a:rPr lang="fr-FR" dirty="0"/>
              <a:t>Précision, légende ou note de bas de page.</a:t>
            </a:r>
          </a:p>
        </p:txBody>
      </p:sp>
      <p:sp>
        <p:nvSpPr>
          <p:cNvPr id="10" name="Espace réservé du contenu 9">
            <a:extLst>
              <a:ext uri="{FF2B5EF4-FFF2-40B4-BE49-F238E27FC236}">
                <a16:creationId xmlns:a16="http://schemas.microsoft.com/office/drawing/2014/main" id="{4BF4C12A-8D9F-B141-B3CC-5EFF4C965D1F}"/>
              </a:ext>
            </a:extLst>
          </p:cNvPr>
          <p:cNvSpPr>
            <a:spLocks noGrp="1"/>
          </p:cNvSpPr>
          <p:nvPr>
            <p:ph sz="quarter" idx="17"/>
          </p:nvPr>
        </p:nvSpPr>
        <p:spPr>
          <a:xfrm>
            <a:off x="7586133" y="482601"/>
            <a:ext cx="4114800" cy="5628993"/>
          </a:xfrm>
          <a:solidFill>
            <a:schemeClr val="bg1">
              <a:lumMod val="85000"/>
            </a:schemeClr>
          </a:solidFill>
        </p:spPr>
        <p:txBody>
          <a:bodyPr lIns="180000" tIns="180000" rIns="180000" bIns="180000" anchor="ctr"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1" name="Image 10">
            <a:extLst>
              <a:ext uri="{FF2B5EF4-FFF2-40B4-BE49-F238E27FC236}">
                <a16:creationId xmlns:a16="http://schemas.microsoft.com/office/drawing/2014/main" id="{4D868637-F0E0-074B-9821-992A40519B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4" name="ZoneTexte 3">
            <a:extLst>
              <a:ext uri="{FF2B5EF4-FFF2-40B4-BE49-F238E27FC236}">
                <a16:creationId xmlns:a16="http://schemas.microsoft.com/office/drawing/2014/main" id="{78DCF3C1-4FC0-41B9-6FDD-6B9975B5D41F}"/>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8952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 encadré à gauche">
    <p:spTree>
      <p:nvGrpSpPr>
        <p:cNvPr id="1" name=""/>
        <p:cNvGrpSpPr/>
        <p:nvPr/>
      </p:nvGrpSpPr>
      <p:grpSpPr>
        <a:xfrm>
          <a:off x="0" y="0"/>
          <a:ext cx="0" cy="0"/>
          <a:chOff x="0" y="0"/>
          <a:chExt cx="0" cy="0"/>
        </a:xfrm>
      </p:grpSpPr>
      <p:sp>
        <p:nvSpPr>
          <p:cNvPr id="2" name="Title 1"/>
          <p:cNvSpPr>
            <a:spLocks noGrp="1"/>
          </p:cNvSpPr>
          <p:nvPr>
            <p:ph type="title"/>
          </p:nvPr>
        </p:nvSpPr>
        <p:spPr>
          <a:xfrm>
            <a:off x="5022156" y="1258395"/>
            <a:ext cx="6678889" cy="1325563"/>
          </a:xfrm>
        </p:spPr>
        <p:txBody>
          <a:bodyPr/>
          <a:lstStyle/>
          <a:p>
            <a:r>
              <a:rPr lang="fr-FR"/>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5021943" y="2703095"/>
            <a:ext cx="12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5021943" y="2880785"/>
            <a:ext cx="6679101" cy="2803545"/>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5021943" y="5711549"/>
            <a:ext cx="6679101" cy="400049"/>
          </a:xfrm>
        </p:spPr>
        <p:txBody>
          <a:bodyPr anchor="b" anchorCtr="0"/>
          <a:lstStyle>
            <a:lvl1pPr>
              <a:defRPr sz="933">
                <a:solidFill>
                  <a:schemeClr val="tx1"/>
                </a:solidFill>
              </a:defRPr>
            </a:lvl1pPr>
            <a:lvl2pPr marL="14817" indent="0">
              <a:buNone/>
              <a:defRPr/>
            </a:lvl2pPr>
          </a:lstStyle>
          <a:p>
            <a:pPr lvl="0"/>
            <a:r>
              <a:rPr lang="fr-FR" dirty="0"/>
              <a:t>Précision, légende ou note de bas de page.</a:t>
            </a:r>
          </a:p>
        </p:txBody>
      </p:sp>
      <p:sp>
        <p:nvSpPr>
          <p:cNvPr id="14" name="Espace réservé du contenu 13">
            <a:extLst>
              <a:ext uri="{FF2B5EF4-FFF2-40B4-BE49-F238E27FC236}">
                <a16:creationId xmlns:a16="http://schemas.microsoft.com/office/drawing/2014/main" id="{D4412526-C4D2-9945-B7DE-4A481BC19509}"/>
              </a:ext>
            </a:extLst>
          </p:cNvPr>
          <p:cNvSpPr>
            <a:spLocks noGrp="1"/>
          </p:cNvSpPr>
          <p:nvPr>
            <p:ph sz="quarter" idx="17"/>
          </p:nvPr>
        </p:nvSpPr>
        <p:spPr>
          <a:xfrm>
            <a:off x="474134" y="1975631"/>
            <a:ext cx="4142317" cy="4135967"/>
          </a:xfrm>
          <a:solidFill>
            <a:schemeClr val="bg2"/>
          </a:solidFill>
        </p:spPr>
        <p:txBody>
          <a:bodyPr lIns="180000" tIns="180000" rIns="180000" bIns="180000" anchor="ctr" anchorCtr="0"/>
          <a:lstStyle>
            <a:lvl1pPr algn="r">
              <a:defRPr sz="2800">
                <a:solidFill>
                  <a:schemeClr val="bg1"/>
                </a:solidFill>
              </a:defRPr>
            </a:lvl1pPr>
            <a:lvl2pPr marL="14817" indent="0" algn="r">
              <a:buFont typeface="Arial" panose="020B0604020202020204" pitchFamily="34" charset="0"/>
              <a:buNone/>
              <a:defRPr sz="2000">
                <a:solidFill>
                  <a:schemeClr val="bg1"/>
                </a:solidFill>
              </a:defRPr>
            </a:lvl2pPr>
            <a:lvl3pPr algn="r">
              <a:defRPr>
                <a:solidFill>
                  <a:schemeClr val="bg1"/>
                </a:solidFill>
              </a:defRPr>
            </a:lvl3pPr>
            <a:lvl4pPr algn="r">
              <a:buClrTx/>
              <a:defRPr>
                <a:solidFill>
                  <a:schemeClr val="bg1"/>
                </a:solidFill>
              </a:defRPr>
            </a:lvl4pPr>
            <a:lvl5pPr algn="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0" name="Image 9">
            <a:extLst>
              <a:ext uri="{FF2B5EF4-FFF2-40B4-BE49-F238E27FC236}">
                <a16:creationId xmlns:a16="http://schemas.microsoft.com/office/drawing/2014/main" id="{D020F4DC-63F1-D144-9351-40DB1D8E58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4" name="Image 3">
            <a:extLst>
              <a:ext uri="{FF2B5EF4-FFF2-40B4-BE49-F238E27FC236}">
                <a16:creationId xmlns:a16="http://schemas.microsoft.com/office/drawing/2014/main" id="{8CC76A59-6305-197D-4DBB-DAAB73D7AA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3" name="ZoneTexte 2">
            <a:extLst>
              <a:ext uri="{FF2B5EF4-FFF2-40B4-BE49-F238E27FC236}">
                <a16:creationId xmlns:a16="http://schemas.microsoft.com/office/drawing/2014/main" id="{E43F7052-961D-D0E4-6C0C-3C0FF38DDDD3}"/>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5126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iffres">
    <p:spTree>
      <p:nvGrpSpPr>
        <p:cNvPr id="1" name=""/>
        <p:cNvGrpSpPr/>
        <p:nvPr/>
      </p:nvGrpSpPr>
      <p:grpSpPr>
        <a:xfrm>
          <a:off x="0" y="0"/>
          <a:ext cx="0" cy="0"/>
          <a:chOff x="0" y="0"/>
          <a:chExt cx="0" cy="0"/>
        </a:xfrm>
      </p:grpSpPr>
      <p:sp>
        <p:nvSpPr>
          <p:cNvPr id="2" name="Title 1"/>
          <p:cNvSpPr>
            <a:spLocks noGrp="1"/>
          </p:cNvSpPr>
          <p:nvPr>
            <p:ph type="title"/>
          </p:nvPr>
        </p:nvSpPr>
        <p:spPr>
          <a:xfrm>
            <a:off x="474601" y="1258395"/>
            <a:ext cx="11226444" cy="1325563"/>
          </a:xfrm>
        </p:spPr>
        <p:txBody>
          <a:bodyPr/>
          <a:lstStyle/>
          <a:p>
            <a:r>
              <a:rPr lang="fr-FR"/>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490200" y="2703095"/>
            <a:ext cx="12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474133" y="2880785"/>
            <a:ext cx="11226800" cy="40005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10">
            <a:extLst>
              <a:ext uri="{FF2B5EF4-FFF2-40B4-BE49-F238E27FC236}">
                <a16:creationId xmlns:a16="http://schemas.microsoft.com/office/drawing/2014/main" id="{90E07264-E818-6749-8579-7DA9007C4F84}"/>
              </a:ext>
            </a:extLst>
          </p:cNvPr>
          <p:cNvSpPr>
            <a:spLocks noGrp="1"/>
          </p:cNvSpPr>
          <p:nvPr>
            <p:ph sz="quarter" idx="28" hasCustomPrompt="1"/>
          </p:nvPr>
        </p:nvSpPr>
        <p:spPr>
          <a:xfrm>
            <a:off x="488649" y="3812381"/>
            <a:ext cx="2233084" cy="2233083"/>
          </a:xfrm>
          <a:solidFill>
            <a:schemeClr val="accent2"/>
          </a:solidFill>
        </p:spPr>
        <p:txBody>
          <a:bodyPr lIns="72000" tIns="72000" rIns="72000" bIns="72000" anchor="ctr" anchorCtr="0"/>
          <a:lstStyle>
            <a:lvl1pPr algn="ctr">
              <a:lnSpc>
                <a:spcPct val="80000"/>
              </a:lnSpc>
              <a:spcBef>
                <a:spcPts val="2000"/>
              </a:spcBef>
              <a:defRPr sz="3733" b="1">
                <a:solidFill>
                  <a:schemeClr val="bg1"/>
                </a:solidFill>
              </a:defRPr>
            </a:lvl1pPr>
            <a:lvl2pPr marL="0" indent="0" algn="ctr">
              <a:spcBef>
                <a:spcPts val="0"/>
              </a:spcBef>
              <a:buFont typeface="Arial" panose="020B0604020202020204" pitchFamily="34" charset="0"/>
              <a:buNone/>
              <a:defRPr sz="1200" b="0">
                <a:solidFill>
                  <a:schemeClr val="tx1"/>
                </a:solidFill>
              </a:defRPr>
            </a:lvl2pPr>
            <a:lvl3pPr algn="ctr">
              <a:defRPr>
                <a:solidFill>
                  <a:schemeClr val="tx1"/>
                </a:solidFill>
              </a:defRPr>
            </a:lvl3pPr>
            <a:lvl4pPr marL="114297" indent="-114297" algn="ctr">
              <a:buClrTx/>
              <a:tabLst/>
              <a:defRPr>
                <a:solidFill>
                  <a:schemeClr val="tx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4" name="Espace réservé du contenu 10">
            <a:extLst>
              <a:ext uri="{FF2B5EF4-FFF2-40B4-BE49-F238E27FC236}">
                <a16:creationId xmlns:a16="http://schemas.microsoft.com/office/drawing/2014/main" id="{0940F409-5808-3648-89B9-D332B98A270B}"/>
              </a:ext>
            </a:extLst>
          </p:cNvPr>
          <p:cNvSpPr>
            <a:spLocks noGrp="1"/>
          </p:cNvSpPr>
          <p:nvPr>
            <p:ph sz="quarter" idx="29" hasCustomPrompt="1"/>
          </p:nvPr>
        </p:nvSpPr>
        <p:spPr>
          <a:xfrm>
            <a:off x="2722591" y="3812381"/>
            <a:ext cx="2233084" cy="2233083"/>
          </a:xfrm>
          <a:solidFill>
            <a:schemeClr val="tx2"/>
          </a:solidFill>
        </p:spPr>
        <p:txBody>
          <a:bodyPr lIns="72000" tIns="72000" rIns="72000" bIns="72000" anchor="ctr" anchorCtr="0"/>
          <a:lstStyle>
            <a:lvl1pPr algn="ctr">
              <a:lnSpc>
                <a:spcPct val="80000"/>
              </a:lnSpc>
              <a:spcBef>
                <a:spcPts val="2000"/>
              </a:spcBef>
              <a:defRPr sz="3733" b="1">
                <a:solidFill>
                  <a:schemeClr val="bg1"/>
                </a:solidFill>
              </a:defRPr>
            </a:lvl1pPr>
            <a:lvl2pPr marL="0" indent="0" algn="ctr">
              <a:spcBef>
                <a:spcPts val="0"/>
              </a:spcBef>
              <a:buFont typeface="Arial" panose="020B0604020202020204" pitchFamily="34" charset="0"/>
              <a:buNone/>
              <a:defRPr sz="1200" b="0">
                <a:solidFill>
                  <a:schemeClr val="bg1"/>
                </a:solidFill>
              </a:defRPr>
            </a:lvl2pPr>
            <a:lvl3pPr algn="ctr">
              <a:defRPr>
                <a:solidFill>
                  <a:schemeClr val="bg1"/>
                </a:solidFill>
              </a:defRPr>
            </a:lvl3pPr>
            <a:lvl4pPr marL="114297" indent="-114297"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5" name="Espace réservé du contenu 10">
            <a:extLst>
              <a:ext uri="{FF2B5EF4-FFF2-40B4-BE49-F238E27FC236}">
                <a16:creationId xmlns:a16="http://schemas.microsoft.com/office/drawing/2014/main" id="{F391F8FB-007D-EC49-9FA4-A5901F717C4B}"/>
              </a:ext>
            </a:extLst>
          </p:cNvPr>
          <p:cNvSpPr>
            <a:spLocks noGrp="1"/>
          </p:cNvSpPr>
          <p:nvPr>
            <p:ph sz="quarter" idx="30" hasCustomPrompt="1"/>
          </p:nvPr>
        </p:nvSpPr>
        <p:spPr>
          <a:xfrm>
            <a:off x="4956534" y="3812381"/>
            <a:ext cx="2233084" cy="2233083"/>
          </a:xfrm>
          <a:solidFill>
            <a:schemeClr val="bg2"/>
          </a:solidFill>
        </p:spPr>
        <p:txBody>
          <a:bodyPr lIns="72000" tIns="72000" rIns="72000" bIns="72000" anchor="ctr" anchorCtr="0"/>
          <a:lstStyle>
            <a:lvl1pPr algn="ctr">
              <a:lnSpc>
                <a:spcPct val="80000"/>
              </a:lnSpc>
              <a:spcBef>
                <a:spcPts val="2000"/>
              </a:spcBef>
              <a:defRPr sz="3733" b="1">
                <a:solidFill>
                  <a:schemeClr val="bg1"/>
                </a:solidFill>
              </a:defRPr>
            </a:lvl1pPr>
            <a:lvl2pPr marL="0" indent="0" algn="ctr">
              <a:spcBef>
                <a:spcPts val="0"/>
              </a:spcBef>
              <a:buFont typeface="Arial" panose="020B0604020202020204" pitchFamily="34" charset="0"/>
              <a:buNone/>
              <a:defRPr sz="1200" b="0">
                <a:solidFill>
                  <a:schemeClr val="bg1"/>
                </a:solidFill>
              </a:defRPr>
            </a:lvl2pPr>
            <a:lvl3pPr algn="ctr">
              <a:defRPr>
                <a:solidFill>
                  <a:schemeClr val="bg1"/>
                </a:solidFill>
              </a:defRPr>
            </a:lvl3pPr>
            <a:lvl4pPr marL="114297" indent="-114297"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6" name="Espace réservé du contenu 10">
            <a:extLst>
              <a:ext uri="{FF2B5EF4-FFF2-40B4-BE49-F238E27FC236}">
                <a16:creationId xmlns:a16="http://schemas.microsoft.com/office/drawing/2014/main" id="{F6020076-D3C7-FB4D-A62C-667F8AFE02AF}"/>
              </a:ext>
            </a:extLst>
          </p:cNvPr>
          <p:cNvSpPr>
            <a:spLocks noGrp="1"/>
          </p:cNvSpPr>
          <p:nvPr>
            <p:ph sz="quarter" idx="31" hasCustomPrompt="1"/>
          </p:nvPr>
        </p:nvSpPr>
        <p:spPr>
          <a:xfrm>
            <a:off x="7190477" y="3812381"/>
            <a:ext cx="2233084" cy="2233083"/>
          </a:xfrm>
          <a:solidFill>
            <a:schemeClr val="accent1"/>
          </a:solidFill>
        </p:spPr>
        <p:txBody>
          <a:bodyPr lIns="72000" tIns="72000" rIns="72000" bIns="72000" anchor="ctr" anchorCtr="0"/>
          <a:lstStyle>
            <a:lvl1pPr algn="ctr">
              <a:lnSpc>
                <a:spcPct val="80000"/>
              </a:lnSpc>
              <a:spcBef>
                <a:spcPts val="2000"/>
              </a:spcBef>
              <a:defRPr sz="3733" b="1">
                <a:solidFill>
                  <a:schemeClr val="bg1"/>
                </a:solidFill>
              </a:defRPr>
            </a:lvl1pPr>
            <a:lvl2pPr marL="0" indent="0" algn="ctr">
              <a:spcBef>
                <a:spcPts val="0"/>
              </a:spcBef>
              <a:buFont typeface="Arial" panose="020B0604020202020204" pitchFamily="34" charset="0"/>
              <a:buNone/>
              <a:defRPr sz="1200" b="0">
                <a:solidFill>
                  <a:schemeClr val="tx1"/>
                </a:solidFill>
              </a:defRPr>
            </a:lvl2pPr>
            <a:lvl3pPr algn="ctr">
              <a:defRPr>
                <a:solidFill>
                  <a:schemeClr val="tx1"/>
                </a:solidFill>
              </a:defRPr>
            </a:lvl3pPr>
            <a:lvl4pPr marL="114297" indent="-114297" algn="ctr">
              <a:buClrTx/>
              <a:tabLst/>
              <a:defRPr>
                <a:solidFill>
                  <a:schemeClr val="tx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7" name="Espace réservé du contenu 10">
            <a:extLst>
              <a:ext uri="{FF2B5EF4-FFF2-40B4-BE49-F238E27FC236}">
                <a16:creationId xmlns:a16="http://schemas.microsoft.com/office/drawing/2014/main" id="{0C61AA95-6A6A-DC4E-86BA-56D9EE4FF0D9}"/>
              </a:ext>
            </a:extLst>
          </p:cNvPr>
          <p:cNvSpPr>
            <a:spLocks noGrp="1"/>
          </p:cNvSpPr>
          <p:nvPr>
            <p:ph sz="quarter" idx="32" hasCustomPrompt="1"/>
          </p:nvPr>
        </p:nvSpPr>
        <p:spPr>
          <a:xfrm>
            <a:off x="9424417" y="3812381"/>
            <a:ext cx="2233084" cy="2233083"/>
          </a:xfrm>
          <a:solidFill>
            <a:schemeClr val="accent4"/>
          </a:solidFill>
        </p:spPr>
        <p:txBody>
          <a:bodyPr lIns="72000" tIns="72000" rIns="72000" bIns="72000" anchor="ctr" anchorCtr="0"/>
          <a:lstStyle>
            <a:lvl1pPr algn="ctr">
              <a:lnSpc>
                <a:spcPct val="80000"/>
              </a:lnSpc>
              <a:spcBef>
                <a:spcPts val="2000"/>
              </a:spcBef>
              <a:defRPr sz="3733" b="1">
                <a:solidFill>
                  <a:schemeClr val="bg1"/>
                </a:solidFill>
              </a:defRPr>
            </a:lvl1pPr>
            <a:lvl2pPr marL="0" indent="0" algn="ctr">
              <a:spcBef>
                <a:spcPts val="0"/>
              </a:spcBef>
              <a:buFont typeface="Arial" panose="020B0604020202020204" pitchFamily="34" charset="0"/>
              <a:buNone/>
              <a:defRPr sz="1200" b="0">
                <a:solidFill>
                  <a:schemeClr val="bg1"/>
                </a:solidFill>
              </a:defRPr>
            </a:lvl2pPr>
            <a:lvl3pPr algn="ctr">
              <a:defRPr>
                <a:solidFill>
                  <a:schemeClr val="bg1"/>
                </a:solidFill>
              </a:defRPr>
            </a:lvl3pPr>
            <a:lvl4pPr marL="114297" indent="-114297"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pic>
        <p:nvPicPr>
          <p:cNvPr id="13" name="Image 12">
            <a:extLst>
              <a:ext uri="{FF2B5EF4-FFF2-40B4-BE49-F238E27FC236}">
                <a16:creationId xmlns:a16="http://schemas.microsoft.com/office/drawing/2014/main" id="{FA5CEF23-CE86-9849-B6FA-355B75B4A4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4" name="Image 3">
            <a:extLst>
              <a:ext uri="{FF2B5EF4-FFF2-40B4-BE49-F238E27FC236}">
                <a16:creationId xmlns:a16="http://schemas.microsoft.com/office/drawing/2014/main" id="{6D8239DF-326C-A230-F8E3-BDF8B04546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3" name="ZoneTexte 2">
            <a:extLst>
              <a:ext uri="{FF2B5EF4-FFF2-40B4-BE49-F238E27FC236}">
                <a16:creationId xmlns:a16="http://schemas.microsoft.com/office/drawing/2014/main" id="{43491D4E-0E9C-E4C9-1DD6-09DE3EE85B4B}"/>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0505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plein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490200" y="2703095"/>
            <a:ext cx="12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474244" y="2880785"/>
            <a:ext cx="11226800" cy="2803545"/>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474133" y="5711549"/>
            <a:ext cx="6936000" cy="400049"/>
          </a:xfrm>
        </p:spPr>
        <p:txBody>
          <a:bodyPr anchor="b" anchorCtr="0"/>
          <a:lstStyle>
            <a:lvl1pPr>
              <a:defRPr sz="933">
                <a:solidFill>
                  <a:schemeClr val="tx1"/>
                </a:solidFill>
              </a:defRPr>
            </a:lvl1pPr>
            <a:lvl2pPr marL="14817" indent="0">
              <a:buNone/>
              <a:defRPr/>
            </a:lvl2pPr>
          </a:lstStyle>
          <a:p>
            <a:pPr lvl="0"/>
            <a:r>
              <a:rPr lang="fr-FR" dirty="0"/>
              <a:t>Précision, légende ou note de bas de page.</a:t>
            </a:r>
          </a:p>
        </p:txBody>
      </p:sp>
      <p:pic>
        <p:nvPicPr>
          <p:cNvPr id="10" name="Image 9">
            <a:extLst>
              <a:ext uri="{FF2B5EF4-FFF2-40B4-BE49-F238E27FC236}">
                <a16:creationId xmlns:a16="http://schemas.microsoft.com/office/drawing/2014/main" id="{8DA2D5DC-5565-584D-AD3F-E889F314DB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4" name="Image 3">
            <a:extLst>
              <a:ext uri="{FF2B5EF4-FFF2-40B4-BE49-F238E27FC236}">
                <a16:creationId xmlns:a16="http://schemas.microsoft.com/office/drawing/2014/main" id="{BB23C496-C59A-9A21-AC9E-A46E8D07C4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3" name="ZoneTexte 2">
            <a:extLst>
              <a:ext uri="{FF2B5EF4-FFF2-40B4-BE49-F238E27FC236}">
                <a16:creationId xmlns:a16="http://schemas.microsoft.com/office/drawing/2014/main" id="{CCECE695-B625-E247-1FDC-6F1A8C707A7D}"/>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0936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rci A">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67937" y="1411706"/>
            <a:ext cx="11227200" cy="4722591"/>
          </a:xfrm>
          <a:solidFill>
            <a:schemeClr val="accent1">
              <a:lumMod val="40000"/>
              <a:lumOff val="60000"/>
            </a:schemeClr>
          </a:solidFill>
        </p:spPr>
        <p:txBody>
          <a:bodyPr lIns="720000" tIns="720000" rIns="720000" bIns="720000" anchor="t" anchorCtr="0">
            <a:normAutofit/>
          </a:bodyPr>
          <a:lstStyle>
            <a:lvl1pPr marL="0" indent="0" algn="r">
              <a:buNone/>
              <a:defRPr sz="1600" i="1">
                <a:solidFill>
                  <a:schemeClr val="tx1"/>
                </a:solidFill>
              </a:defRPr>
            </a:lvl1pPr>
          </a:lstStyle>
          <a:p>
            <a:r>
              <a:rPr lang="fr-FR" dirty="0"/>
              <a:t>Insérez votre image ici</a:t>
            </a:r>
          </a:p>
        </p:txBody>
      </p:sp>
      <p:sp>
        <p:nvSpPr>
          <p:cNvPr id="3" name="Subtitle 2"/>
          <p:cNvSpPr>
            <a:spLocks noGrp="1"/>
          </p:cNvSpPr>
          <p:nvPr>
            <p:ph type="subTitle" idx="1"/>
          </p:nvPr>
        </p:nvSpPr>
        <p:spPr>
          <a:xfrm>
            <a:off x="5979885" y="4198438"/>
            <a:ext cx="4722491" cy="1015629"/>
          </a:xfrm>
          <a:noFill/>
        </p:spPr>
        <p:txBody>
          <a:bodyPr wrap="square" lIns="0" tIns="0" rIns="0" bIns="0">
            <a:noAutofit/>
          </a:bodyPr>
          <a:lstStyle>
            <a:lvl1pPr marL="0" indent="0" algn="ctr">
              <a:spcBef>
                <a:spcPts val="0"/>
              </a:spcBef>
              <a:buNone/>
              <a:defRPr sz="2667">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5129FFF4-EBF8-A145-A440-6D221FD4E9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13" name="Title 1">
            <a:extLst>
              <a:ext uri="{FF2B5EF4-FFF2-40B4-BE49-F238E27FC236}">
                <a16:creationId xmlns:a16="http://schemas.microsoft.com/office/drawing/2014/main" id="{B2EBE334-18A1-3B41-B9F5-B7F6BF8FB098}"/>
              </a:ext>
            </a:extLst>
          </p:cNvPr>
          <p:cNvSpPr>
            <a:spLocks noGrp="1"/>
          </p:cNvSpPr>
          <p:nvPr>
            <p:ph type="ctrTitle" hasCustomPrompt="1"/>
          </p:nvPr>
        </p:nvSpPr>
        <p:spPr>
          <a:xfrm>
            <a:off x="5979884" y="2239235"/>
            <a:ext cx="4722491" cy="1614147"/>
          </a:xfrm>
          <a:noFill/>
        </p:spPr>
        <p:txBody>
          <a:bodyPr lIns="0" tIns="0" rIns="0" bIns="0" anchor="b">
            <a:noAutofit/>
          </a:bodyPr>
          <a:lstStyle>
            <a:lvl1pPr algn="ctr">
              <a:defRPr sz="9600" u="sng" cap="none" spc="-120" baseline="0">
                <a:solidFill>
                  <a:schemeClr val="bg1"/>
                </a:solidFill>
              </a:defRPr>
            </a:lvl1pPr>
          </a:lstStyle>
          <a:p>
            <a:r>
              <a:rPr lang="fr-FR" dirty="0"/>
              <a:t>titre</a:t>
            </a:r>
            <a:endParaRPr lang="en-US" dirty="0"/>
          </a:p>
        </p:txBody>
      </p:sp>
    </p:spTree>
    <p:extLst>
      <p:ext uri="{BB962C8B-B14F-4D97-AF65-F5344CB8AC3E}">
        <p14:creationId xmlns:p14="http://schemas.microsoft.com/office/powerpoint/2010/main" val="3167487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rci B">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94858" y="4198438"/>
            <a:ext cx="7010389" cy="1015629"/>
          </a:xfrm>
          <a:noFill/>
        </p:spPr>
        <p:txBody>
          <a:bodyPr wrap="square" lIns="0" tIns="0" rIns="0" bIns="0">
            <a:noAutofit/>
          </a:bodyPr>
          <a:lstStyle>
            <a:lvl1pPr marL="0" indent="0" algn="ctr">
              <a:spcBef>
                <a:spcPts val="0"/>
              </a:spcBef>
              <a:buNone/>
              <a:defRPr sz="2667">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5129FFF4-EBF8-A145-A440-6D221FD4E9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8" name="Image 7">
            <a:extLst>
              <a:ext uri="{FF2B5EF4-FFF2-40B4-BE49-F238E27FC236}">
                <a16:creationId xmlns:a16="http://schemas.microsoft.com/office/drawing/2014/main" id="{F1EA5E00-762F-FF40-968B-E32D165C74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16424" y="1791478"/>
            <a:ext cx="5822301" cy="2289111"/>
          </a:xfrm>
          <a:prstGeom prst="rect">
            <a:avLst/>
          </a:prstGeom>
        </p:spPr>
      </p:pic>
    </p:spTree>
    <p:extLst>
      <p:ext uri="{BB962C8B-B14F-4D97-AF65-F5344CB8AC3E}">
        <p14:creationId xmlns:p14="http://schemas.microsoft.com/office/powerpoint/2010/main" val="2809803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ge v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3" name="Image 2">
            <a:extLst>
              <a:ext uri="{FF2B5EF4-FFF2-40B4-BE49-F238E27FC236}">
                <a16:creationId xmlns:a16="http://schemas.microsoft.com/office/drawing/2014/main" id="{6D7830C6-3C8E-BF9A-6767-75BB0DE51B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pic>
        <p:nvPicPr>
          <p:cNvPr id="7" name="Image 6">
            <a:extLst>
              <a:ext uri="{FF2B5EF4-FFF2-40B4-BE49-F238E27FC236}">
                <a16:creationId xmlns:a16="http://schemas.microsoft.com/office/drawing/2014/main" id="{D29FC92B-FCF9-3BAF-EFDC-7AF9956A3AC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4" name="ZoneTexte 3">
            <a:extLst>
              <a:ext uri="{FF2B5EF4-FFF2-40B4-BE49-F238E27FC236}">
                <a16:creationId xmlns:a16="http://schemas.microsoft.com/office/drawing/2014/main" id="{74B243CE-017A-8469-842B-1D6CB6AFBDE5}"/>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2511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APPORT_graph">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D5709EF-E40E-1959-7AA7-69225538EE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9" name="Rectangle 8">
            <a:extLst>
              <a:ext uri="{FF2B5EF4-FFF2-40B4-BE49-F238E27FC236}">
                <a16:creationId xmlns:a16="http://schemas.microsoft.com/office/drawing/2014/main" id="{76EA3013-D90C-3948-B633-3D72F418EC8A}"/>
              </a:ext>
            </a:extLst>
          </p:cNvPr>
          <p:cNvSpPr/>
          <p:nvPr/>
        </p:nvSpPr>
        <p:spPr>
          <a:xfrm>
            <a:off x="-1" y="1492981"/>
            <a:ext cx="10897985" cy="7583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noProof="0"/>
          </a:p>
        </p:txBody>
      </p:sp>
      <p:sp>
        <p:nvSpPr>
          <p:cNvPr id="22" name="Text Placeholder 35">
            <a:extLst>
              <a:ext uri="{FF2B5EF4-FFF2-40B4-BE49-F238E27FC236}">
                <a16:creationId xmlns:a16="http://schemas.microsoft.com/office/drawing/2014/main" id="{20DE09FC-D7C8-5447-A490-0A0BE7E2EECD}"/>
              </a:ext>
            </a:extLst>
          </p:cNvPr>
          <p:cNvSpPr>
            <a:spLocks noGrp="1"/>
          </p:cNvSpPr>
          <p:nvPr>
            <p:ph type="body" sz="quarter" idx="17" hasCustomPrompt="1"/>
          </p:nvPr>
        </p:nvSpPr>
        <p:spPr>
          <a:xfrm>
            <a:off x="276517" y="1492982"/>
            <a:ext cx="10621467" cy="529829"/>
          </a:xfrm>
          <a:prstGeom prst="rect">
            <a:avLst/>
          </a:prstGeom>
          <a:noFill/>
        </p:spPr>
        <p:txBody>
          <a:bodyPr wrap="square" rtlCol="0" anchor="ctr">
            <a:noAutofit/>
          </a:bodyPr>
          <a:lstStyle>
            <a:lvl1pPr marL="0" indent="0">
              <a:buNone/>
              <a:defRPr lang="en-GB" sz="1600" b="0" i="0" spc="100" baseline="0" dirty="0" smtClean="0">
                <a:solidFill>
                  <a:schemeClr val="bg1"/>
                </a:solidFill>
                <a:latin typeface="+mj-lt"/>
              </a:defRPr>
            </a:lvl1pPr>
          </a:lstStyle>
          <a:p>
            <a:pPr marL="0" lvl="0"/>
            <a:r>
              <a:rPr lang="fr-FR" noProof="0" dirty="0"/>
              <a:t>“Insérer la question Insérer la question Insérer la question Insérer la question Insérer la question Insérer la question Insérer la question”) </a:t>
            </a:r>
          </a:p>
        </p:txBody>
      </p:sp>
      <p:sp>
        <p:nvSpPr>
          <p:cNvPr id="3" name="Espace réservé du texte 2">
            <a:extLst>
              <a:ext uri="{FF2B5EF4-FFF2-40B4-BE49-F238E27FC236}">
                <a16:creationId xmlns:a16="http://schemas.microsoft.com/office/drawing/2014/main" id="{1A18B8CE-F147-58E6-F441-FBC966DCDC31}"/>
              </a:ext>
            </a:extLst>
          </p:cNvPr>
          <p:cNvSpPr>
            <a:spLocks noGrp="1"/>
          </p:cNvSpPr>
          <p:nvPr>
            <p:ph type="body" sz="quarter" idx="21" hasCustomPrompt="1"/>
          </p:nvPr>
        </p:nvSpPr>
        <p:spPr>
          <a:xfrm>
            <a:off x="276225" y="2037415"/>
            <a:ext cx="10621963" cy="187325"/>
          </a:xfrm>
          <a:prstGeom prst="rect">
            <a:avLst/>
          </a:prstGeom>
        </p:spPr>
        <p:txBody>
          <a:bodyPr anchor="ctr"/>
          <a:lstStyle>
            <a:lvl1pPr marL="0" indent="0">
              <a:buNone/>
              <a:defRPr sz="1067" i="1">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fr-FR" dirty="0"/>
              <a:t>base</a:t>
            </a:r>
          </a:p>
        </p:txBody>
      </p:sp>
      <p:sp>
        <p:nvSpPr>
          <p:cNvPr id="2" name="Title Placeholder 1">
            <a:extLst>
              <a:ext uri="{FF2B5EF4-FFF2-40B4-BE49-F238E27FC236}">
                <a16:creationId xmlns:a16="http://schemas.microsoft.com/office/drawing/2014/main" id="{E3ADF293-3726-9254-6B71-59DB552D28D2}"/>
              </a:ext>
            </a:extLst>
          </p:cNvPr>
          <p:cNvSpPr>
            <a:spLocks noGrp="1"/>
          </p:cNvSpPr>
          <p:nvPr>
            <p:ph type="title"/>
          </p:nvPr>
        </p:nvSpPr>
        <p:spPr>
          <a:xfrm>
            <a:off x="2303137" y="349908"/>
            <a:ext cx="8595051" cy="870857"/>
          </a:xfrm>
          <a:prstGeom prst="rect">
            <a:avLst/>
          </a:prstGeom>
        </p:spPr>
        <p:txBody>
          <a:bodyPr vert="horz" lIns="0" tIns="0" rIns="0" bIns="0" rtlCol="0" anchor="ctr" anchorCtr="0">
            <a:normAutofit/>
          </a:bodyPr>
          <a:lstStyle>
            <a:lvl1pPr>
              <a:defRPr sz="2400"/>
            </a:lvl1pPr>
          </a:lstStyle>
          <a:p>
            <a:r>
              <a:rPr lang="fr-FR" dirty="0"/>
              <a:t>Modifiez le style du titre</a:t>
            </a:r>
            <a:endParaRPr lang="en-US" dirty="0"/>
          </a:p>
        </p:txBody>
      </p:sp>
      <p:sp>
        <p:nvSpPr>
          <p:cNvPr id="4" name="Slide Number Placeholder 5">
            <a:extLst>
              <a:ext uri="{FF2B5EF4-FFF2-40B4-BE49-F238E27FC236}">
                <a16:creationId xmlns:a16="http://schemas.microsoft.com/office/drawing/2014/main" id="{7BF74CE3-0234-5675-0E57-E9483007F5B3}"/>
              </a:ext>
            </a:extLst>
          </p:cNvPr>
          <p:cNvSpPr>
            <a:spLocks noGrp="1"/>
          </p:cNvSpPr>
          <p:nvPr>
            <p:ph type="sldNum" sz="quarter" idx="12"/>
          </p:nvPr>
        </p:nvSpPr>
        <p:spPr>
          <a:xfrm>
            <a:off x="8957844" y="6356351"/>
            <a:ext cx="2743200" cy="365125"/>
          </a:xfrm>
        </p:spPr>
        <p:txBody>
          <a:bodyPr/>
          <a:lstStyle/>
          <a:p>
            <a:fld id="{D57CD980-A213-AB4B-BFA8-636C1B75133C}" type="slidenum">
              <a:rPr lang="fr-FR" smtClean="0"/>
              <a:t>‹N°›</a:t>
            </a:fld>
            <a:endParaRPr lang="fr-FR"/>
          </a:p>
        </p:txBody>
      </p:sp>
      <p:sp>
        <p:nvSpPr>
          <p:cNvPr id="5" name="Rectangle 4">
            <a:extLst>
              <a:ext uri="{FF2B5EF4-FFF2-40B4-BE49-F238E27FC236}">
                <a16:creationId xmlns:a16="http://schemas.microsoft.com/office/drawing/2014/main" id="{9F0D1911-DE2E-1410-4B14-D2BF19C372CC}"/>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1B6E351C-C98E-C655-4A1D-005CCE7E39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8" name="ZoneTexte 7">
            <a:extLst>
              <a:ext uri="{FF2B5EF4-FFF2-40B4-BE49-F238E27FC236}">
                <a16:creationId xmlns:a16="http://schemas.microsoft.com/office/drawing/2014/main" id="{7C3E7D36-7F0D-70A5-848C-17F0F8661F7F}"/>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6942600"/>
      </p:ext>
    </p:extLst>
  </p:cSld>
  <p:clrMapOvr>
    <a:masterClrMapping/>
  </p:clrMapOvr>
  <p:extLst>
    <p:ext uri="{DCECCB84-F9BA-43D5-87BE-67443E8EF086}">
      <p15:sldGuideLst xmlns:p15="http://schemas.microsoft.com/office/powerpoint/2012/main">
        <p15:guide id="1" orient="horz" pos="159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APPORT_Tris croisés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BAB309-DDD1-6589-4BF9-56B6C0E4E48F}"/>
              </a:ext>
            </a:extLst>
          </p:cNvPr>
          <p:cNvSpPr/>
          <p:nvPr userDrawn="1"/>
        </p:nvSpPr>
        <p:spPr>
          <a:xfrm>
            <a:off x="0" y="2147337"/>
            <a:ext cx="6096000" cy="4176283"/>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6" name="Image 5">
            <a:extLst>
              <a:ext uri="{FF2B5EF4-FFF2-40B4-BE49-F238E27FC236}">
                <a16:creationId xmlns:a16="http://schemas.microsoft.com/office/drawing/2014/main" id="{AD5709EF-E40E-1959-7AA7-69225538EE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9" name="Rectangle 8">
            <a:extLst>
              <a:ext uri="{FF2B5EF4-FFF2-40B4-BE49-F238E27FC236}">
                <a16:creationId xmlns:a16="http://schemas.microsoft.com/office/drawing/2014/main" id="{76EA3013-D90C-3948-B633-3D72F418EC8A}"/>
              </a:ext>
            </a:extLst>
          </p:cNvPr>
          <p:cNvSpPr/>
          <p:nvPr/>
        </p:nvSpPr>
        <p:spPr>
          <a:xfrm>
            <a:off x="-1" y="1492981"/>
            <a:ext cx="10897985" cy="7583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noProof="0"/>
          </a:p>
        </p:txBody>
      </p:sp>
      <p:sp>
        <p:nvSpPr>
          <p:cNvPr id="22" name="Text Placeholder 35">
            <a:extLst>
              <a:ext uri="{FF2B5EF4-FFF2-40B4-BE49-F238E27FC236}">
                <a16:creationId xmlns:a16="http://schemas.microsoft.com/office/drawing/2014/main" id="{20DE09FC-D7C8-5447-A490-0A0BE7E2EECD}"/>
              </a:ext>
            </a:extLst>
          </p:cNvPr>
          <p:cNvSpPr>
            <a:spLocks noGrp="1"/>
          </p:cNvSpPr>
          <p:nvPr>
            <p:ph type="body" sz="quarter" idx="17" hasCustomPrompt="1"/>
          </p:nvPr>
        </p:nvSpPr>
        <p:spPr>
          <a:xfrm>
            <a:off x="276517" y="1492982"/>
            <a:ext cx="10621467" cy="529829"/>
          </a:xfrm>
          <a:prstGeom prst="rect">
            <a:avLst/>
          </a:prstGeom>
          <a:noFill/>
        </p:spPr>
        <p:txBody>
          <a:bodyPr wrap="square" rtlCol="0" anchor="ctr">
            <a:noAutofit/>
          </a:bodyPr>
          <a:lstStyle>
            <a:lvl1pPr marL="0" indent="0">
              <a:buNone/>
              <a:defRPr lang="en-GB" sz="1600" b="0" i="0" spc="100" baseline="0" dirty="0" smtClean="0">
                <a:solidFill>
                  <a:schemeClr val="bg1"/>
                </a:solidFill>
                <a:latin typeface="+mj-lt"/>
              </a:defRPr>
            </a:lvl1pPr>
          </a:lstStyle>
          <a:p>
            <a:pPr marL="0" lvl="0"/>
            <a:r>
              <a:rPr lang="fr-FR" noProof="0" dirty="0"/>
              <a:t>“Insérer la question Insérer la question Insérer la question Insérer la question Insérer la question Insérer la question Insérer la question”) </a:t>
            </a:r>
          </a:p>
        </p:txBody>
      </p:sp>
      <p:sp>
        <p:nvSpPr>
          <p:cNvPr id="3" name="Espace réservé du texte 2">
            <a:extLst>
              <a:ext uri="{FF2B5EF4-FFF2-40B4-BE49-F238E27FC236}">
                <a16:creationId xmlns:a16="http://schemas.microsoft.com/office/drawing/2014/main" id="{1A18B8CE-F147-58E6-F441-FBC966DCDC31}"/>
              </a:ext>
            </a:extLst>
          </p:cNvPr>
          <p:cNvSpPr>
            <a:spLocks noGrp="1"/>
          </p:cNvSpPr>
          <p:nvPr>
            <p:ph type="body" sz="quarter" idx="21" hasCustomPrompt="1"/>
          </p:nvPr>
        </p:nvSpPr>
        <p:spPr>
          <a:xfrm>
            <a:off x="276225" y="2037415"/>
            <a:ext cx="10621963" cy="187325"/>
          </a:xfrm>
          <a:prstGeom prst="rect">
            <a:avLst/>
          </a:prstGeom>
        </p:spPr>
        <p:txBody>
          <a:bodyPr anchor="ctr"/>
          <a:lstStyle>
            <a:lvl1pPr marL="0" indent="0">
              <a:buNone/>
              <a:defRPr sz="1067" i="1">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fr-FR" dirty="0"/>
              <a:t>base</a:t>
            </a:r>
          </a:p>
        </p:txBody>
      </p:sp>
      <p:sp>
        <p:nvSpPr>
          <p:cNvPr id="2" name="Title Placeholder 1">
            <a:extLst>
              <a:ext uri="{FF2B5EF4-FFF2-40B4-BE49-F238E27FC236}">
                <a16:creationId xmlns:a16="http://schemas.microsoft.com/office/drawing/2014/main" id="{E3ADF293-3726-9254-6B71-59DB552D28D2}"/>
              </a:ext>
            </a:extLst>
          </p:cNvPr>
          <p:cNvSpPr>
            <a:spLocks noGrp="1"/>
          </p:cNvSpPr>
          <p:nvPr>
            <p:ph type="title"/>
          </p:nvPr>
        </p:nvSpPr>
        <p:spPr>
          <a:xfrm>
            <a:off x="2303137" y="349908"/>
            <a:ext cx="8595051" cy="870857"/>
          </a:xfrm>
          <a:prstGeom prst="rect">
            <a:avLst/>
          </a:prstGeom>
        </p:spPr>
        <p:txBody>
          <a:bodyPr vert="horz" lIns="0" tIns="0" rIns="0" bIns="0" rtlCol="0" anchor="ctr" anchorCtr="0">
            <a:normAutofit/>
          </a:bodyPr>
          <a:lstStyle>
            <a:lvl1pPr>
              <a:defRPr sz="2400"/>
            </a:lvl1pPr>
          </a:lstStyle>
          <a:p>
            <a:r>
              <a:rPr lang="fr-FR" dirty="0"/>
              <a:t>Modifiez le style du titre</a:t>
            </a:r>
            <a:endParaRPr lang="en-US" dirty="0"/>
          </a:p>
        </p:txBody>
      </p:sp>
      <p:sp>
        <p:nvSpPr>
          <p:cNvPr id="4" name="Slide Number Placeholder 5">
            <a:extLst>
              <a:ext uri="{FF2B5EF4-FFF2-40B4-BE49-F238E27FC236}">
                <a16:creationId xmlns:a16="http://schemas.microsoft.com/office/drawing/2014/main" id="{7BF74CE3-0234-5675-0E57-E9483007F5B3}"/>
              </a:ext>
            </a:extLst>
          </p:cNvPr>
          <p:cNvSpPr>
            <a:spLocks noGrp="1"/>
          </p:cNvSpPr>
          <p:nvPr>
            <p:ph type="sldNum" sz="quarter" idx="12"/>
          </p:nvPr>
        </p:nvSpPr>
        <p:spPr>
          <a:xfrm>
            <a:off x="8957844" y="6356351"/>
            <a:ext cx="2743200" cy="365125"/>
          </a:xfrm>
        </p:spPr>
        <p:txBody>
          <a:bodyPr/>
          <a:lstStyle/>
          <a:p>
            <a:fld id="{D57CD980-A213-AB4B-BFA8-636C1B75133C}" type="slidenum">
              <a:rPr lang="fr-FR" smtClean="0"/>
              <a:t>‹N°›</a:t>
            </a:fld>
            <a:endParaRPr lang="fr-FR"/>
          </a:p>
        </p:txBody>
      </p:sp>
      <p:sp>
        <p:nvSpPr>
          <p:cNvPr id="5" name="Rectangle 4">
            <a:extLst>
              <a:ext uri="{FF2B5EF4-FFF2-40B4-BE49-F238E27FC236}">
                <a16:creationId xmlns:a16="http://schemas.microsoft.com/office/drawing/2014/main" id="{9F0D1911-DE2E-1410-4B14-D2BF19C372CC}"/>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1B6E351C-C98E-C655-4A1D-005CCE7E39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7" name="Rectangle 6">
            <a:extLst>
              <a:ext uri="{FF2B5EF4-FFF2-40B4-BE49-F238E27FC236}">
                <a16:creationId xmlns:a16="http://schemas.microsoft.com/office/drawing/2014/main" id="{EC89AC5A-41AB-8C97-249E-7C2ABB342A7D}"/>
              </a:ext>
            </a:extLst>
          </p:cNvPr>
          <p:cNvSpPr/>
          <p:nvPr userDrawn="1"/>
        </p:nvSpPr>
        <p:spPr>
          <a:xfrm>
            <a:off x="0" y="4261884"/>
            <a:ext cx="12192000" cy="2078101"/>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ZoneTexte 11">
            <a:extLst>
              <a:ext uri="{FF2B5EF4-FFF2-40B4-BE49-F238E27FC236}">
                <a16:creationId xmlns:a16="http://schemas.microsoft.com/office/drawing/2014/main" id="{5376AA34-5ECC-29AF-080B-948A1CC32E50}"/>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4647314"/>
      </p:ext>
    </p:extLst>
  </p:cSld>
  <p:clrMapOvr>
    <a:masterClrMapping/>
  </p:clrMapOvr>
  <p:extLst>
    <p:ext uri="{DCECCB84-F9BA-43D5-87BE-67443E8EF086}">
      <p15:sldGuideLst xmlns:p15="http://schemas.microsoft.com/office/powerpoint/2012/main">
        <p15:guide id="1" orient="horz" pos="159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RAPPORT_Tris croisé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BAB309-DDD1-6589-4BF9-56B6C0E4E48F}"/>
              </a:ext>
            </a:extLst>
          </p:cNvPr>
          <p:cNvSpPr/>
          <p:nvPr userDrawn="1"/>
        </p:nvSpPr>
        <p:spPr>
          <a:xfrm>
            <a:off x="6096000" y="2239343"/>
            <a:ext cx="6096000" cy="4084276"/>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6" name="Image 5">
            <a:extLst>
              <a:ext uri="{FF2B5EF4-FFF2-40B4-BE49-F238E27FC236}">
                <a16:creationId xmlns:a16="http://schemas.microsoft.com/office/drawing/2014/main" id="{AD5709EF-E40E-1959-7AA7-69225538EE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9" name="Rectangle 8">
            <a:extLst>
              <a:ext uri="{FF2B5EF4-FFF2-40B4-BE49-F238E27FC236}">
                <a16:creationId xmlns:a16="http://schemas.microsoft.com/office/drawing/2014/main" id="{76EA3013-D90C-3948-B633-3D72F418EC8A}"/>
              </a:ext>
            </a:extLst>
          </p:cNvPr>
          <p:cNvSpPr/>
          <p:nvPr/>
        </p:nvSpPr>
        <p:spPr>
          <a:xfrm>
            <a:off x="-1" y="1492981"/>
            <a:ext cx="10897985" cy="7583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noProof="0"/>
          </a:p>
        </p:txBody>
      </p:sp>
      <p:sp>
        <p:nvSpPr>
          <p:cNvPr id="22" name="Text Placeholder 35">
            <a:extLst>
              <a:ext uri="{FF2B5EF4-FFF2-40B4-BE49-F238E27FC236}">
                <a16:creationId xmlns:a16="http://schemas.microsoft.com/office/drawing/2014/main" id="{20DE09FC-D7C8-5447-A490-0A0BE7E2EECD}"/>
              </a:ext>
            </a:extLst>
          </p:cNvPr>
          <p:cNvSpPr>
            <a:spLocks noGrp="1"/>
          </p:cNvSpPr>
          <p:nvPr>
            <p:ph type="body" sz="quarter" idx="17" hasCustomPrompt="1"/>
          </p:nvPr>
        </p:nvSpPr>
        <p:spPr>
          <a:xfrm>
            <a:off x="276517" y="1492982"/>
            <a:ext cx="10621467" cy="529829"/>
          </a:xfrm>
          <a:prstGeom prst="rect">
            <a:avLst/>
          </a:prstGeom>
          <a:noFill/>
        </p:spPr>
        <p:txBody>
          <a:bodyPr wrap="square" rtlCol="0" anchor="ctr">
            <a:noAutofit/>
          </a:bodyPr>
          <a:lstStyle>
            <a:lvl1pPr marL="0" indent="0">
              <a:buNone/>
              <a:defRPr lang="en-GB" sz="1600" b="0" i="0" spc="100" baseline="0" dirty="0" smtClean="0">
                <a:solidFill>
                  <a:schemeClr val="bg1"/>
                </a:solidFill>
                <a:latin typeface="+mj-lt"/>
              </a:defRPr>
            </a:lvl1pPr>
          </a:lstStyle>
          <a:p>
            <a:pPr marL="0" lvl="0"/>
            <a:r>
              <a:rPr lang="fr-FR" noProof="0" dirty="0"/>
              <a:t>“Insérer la question Insérer la question Insérer la question Insérer la question Insérer la question Insérer la question Insérer la question”) </a:t>
            </a:r>
          </a:p>
        </p:txBody>
      </p:sp>
      <p:sp>
        <p:nvSpPr>
          <p:cNvPr id="3" name="Espace réservé du texte 2">
            <a:extLst>
              <a:ext uri="{FF2B5EF4-FFF2-40B4-BE49-F238E27FC236}">
                <a16:creationId xmlns:a16="http://schemas.microsoft.com/office/drawing/2014/main" id="{1A18B8CE-F147-58E6-F441-FBC966DCDC31}"/>
              </a:ext>
            </a:extLst>
          </p:cNvPr>
          <p:cNvSpPr>
            <a:spLocks noGrp="1"/>
          </p:cNvSpPr>
          <p:nvPr>
            <p:ph type="body" sz="quarter" idx="21" hasCustomPrompt="1"/>
          </p:nvPr>
        </p:nvSpPr>
        <p:spPr>
          <a:xfrm>
            <a:off x="276225" y="2037415"/>
            <a:ext cx="10621963" cy="187325"/>
          </a:xfrm>
          <a:prstGeom prst="rect">
            <a:avLst/>
          </a:prstGeom>
        </p:spPr>
        <p:txBody>
          <a:bodyPr anchor="ctr"/>
          <a:lstStyle>
            <a:lvl1pPr marL="0" indent="0">
              <a:buNone/>
              <a:defRPr sz="1067" i="1">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fr-FR" dirty="0"/>
              <a:t>base</a:t>
            </a:r>
          </a:p>
        </p:txBody>
      </p:sp>
      <p:sp>
        <p:nvSpPr>
          <p:cNvPr id="2" name="Title Placeholder 1">
            <a:extLst>
              <a:ext uri="{FF2B5EF4-FFF2-40B4-BE49-F238E27FC236}">
                <a16:creationId xmlns:a16="http://schemas.microsoft.com/office/drawing/2014/main" id="{E3ADF293-3726-9254-6B71-59DB552D28D2}"/>
              </a:ext>
            </a:extLst>
          </p:cNvPr>
          <p:cNvSpPr>
            <a:spLocks noGrp="1"/>
          </p:cNvSpPr>
          <p:nvPr>
            <p:ph type="title"/>
          </p:nvPr>
        </p:nvSpPr>
        <p:spPr>
          <a:xfrm>
            <a:off x="2303137" y="349908"/>
            <a:ext cx="8595051" cy="870857"/>
          </a:xfrm>
          <a:prstGeom prst="rect">
            <a:avLst/>
          </a:prstGeom>
        </p:spPr>
        <p:txBody>
          <a:bodyPr vert="horz" lIns="0" tIns="0" rIns="0" bIns="0" rtlCol="0" anchor="ctr" anchorCtr="0">
            <a:normAutofit/>
          </a:bodyPr>
          <a:lstStyle>
            <a:lvl1pPr>
              <a:defRPr sz="2400"/>
            </a:lvl1pPr>
          </a:lstStyle>
          <a:p>
            <a:r>
              <a:rPr lang="fr-FR" dirty="0"/>
              <a:t>Modifiez le style du titre</a:t>
            </a:r>
            <a:endParaRPr lang="en-US" dirty="0"/>
          </a:p>
        </p:txBody>
      </p:sp>
      <p:sp>
        <p:nvSpPr>
          <p:cNvPr id="4" name="Slide Number Placeholder 5">
            <a:extLst>
              <a:ext uri="{FF2B5EF4-FFF2-40B4-BE49-F238E27FC236}">
                <a16:creationId xmlns:a16="http://schemas.microsoft.com/office/drawing/2014/main" id="{7BF74CE3-0234-5675-0E57-E9483007F5B3}"/>
              </a:ext>
            </a:extLst>
          </p:cNvPr>
          <p:cNvSpPr>
            <a:spLocks noGrp="1"/>
          </p:cNvSpPr>
          <p:nvPr>
            <p:ph type="sldNum" sz="quarter" idx="12"/>
          </p:nvPr>
        </p:nvSpPr>
        <p:spPr>
          <a:xfrm>
            <a:off x="8957844" y="6356351"/>
            <a:ext cx="2743200" cy="365125"/>
          </a:xfrm>
        </p:spPr>
        <p:txBody>
          <a:bodyPr/>
          <a:lstStyle/>
          <a:p>
            <a:fld id="{D57CD980-A213-AB4B-BFA8-636C1B75133C}" type="slidenum">
              <a:rPr lang="fr-FR" smtClean="0"/>
              <a:t>‹N°›</a:t>
            </a:fld>
            <a:endParaRPr lang="fr-FR"/>
          </a:p>
        </p:txBody>
      </p:sp>
      <p:sp>
        <p:nvSpPr>
          <p:cNvPr id="5" name="Rectangle 4">
            <a:extLst>
              <a:ext uri="{FF2B5EF4-FFF2-40B4-BE49-F238E27FC236}">
                <a16:creationId xmlns:a16="http://schemas.microsoft.com/office/drawing/2014/main" id="{9F0D1911-DE2E-1410-4B14-D2BF19C372CC}"/>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1B6E351C-C98E-C655-4A1D-005CCE7E39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7" name="Rectangle 6">
            <a:extLst>
              <a:ext uri="{FF2B5EF4-FFF2-40B4-BE49-F238E27FC236}">
                <a16:creationId xmlns:a16="http://schemas.microsoft.com/office/drawing/2014/main" id="{EC89AC5A-41AB-8C97-249E-7C2ABB342A7D}"/>
              </a:ext>
            </a:extLst>
          </p:cNvPr>
          <p:cNvSpPr/>
          <p:nvPr userDrawn="1"/>
        </p:nvSpPr>
        <p:spPr>
          <a:xfrm>
            <a:off x="6096000" y="4292120"/>
            <a:ext cx="6096000" cy="2047865"/>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ZoneTexte 11">
            <a:extLst>
              <a:ext uri="{FF2B5EF4-FFF2-40B4-BE49-F238E27FC236}">
                <a16:creationId xmlns:a16="http://schemas.microsoft.com/office/drawing/2014/main" id="{5B36330E-AA83-E863-C337-8A3A4419A5B4}"/>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574148"/>
      </p:ext>
    </p:extLst>
  </p:cSld>
  <p:clrMapOvr>
    <a:masterClrMapping/>
  </p:clrMapOvr>
  <p:extLst>
    <p:ext uri="{DCECCB84-F9BA-43D5-87BE-67443E8EF086}">
      <p15:sldGuideLst xmlns:p15="http://schemas.microsoft.com/office/powerpoint/2012/main">
        <p15:guide id="1" orient="horz" pos="15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B">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5807242" y="481580"/>
            <a:ext cx="5887895" cy="5842040"/>
          </a:xfrm>
          <a:solidFill>
            <a:schemeClr val="accent1">
              <a:lumMod val="40000"/>
              <a:lumOff val="60000"/>
            </a:schemeClr>
          </a:solidFill>
        </p:spPr>
        <p:txBody>
          <a:bodyPr vert="horz" lIns="720000" tIns="720000" rIns="720000" bIns="720000" rtlCol="0" anchor="t" anchorCtr="0">
            <a:normAutofit/>
          </a:bodyPr>
          <a:lstStyle>
            <a:lvl1pPr>
              <a:defRPr lang="fr-FR" sz="16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467937" y="2249715"/>
            <a:ext cx="7181091" cy="2180204"/>
          </a:xfrm>
          <a:noFill/>
        </p:spPr>
        <p:txBody>
          <a:bodyPr wrap="square" lIns="0" tIns="0" rIns="0" bIns="0" anchor="b">
            <a:noAutofit/>
          </a:bodyPr>
          <a:lstStyle>
            <a:lvl1pPr algn="l">
              <a:defRPr sz="48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467939" y="4438687"/>
            <a:ext cx="5050547" cy="761735"/>
          </a:xfrm>
          <a:noFill/>
        </p:spPr>
        <p:txBody>
          <a:bodyPr wrap="square" lIns="0" tIns="36000" rIns="0" bIns="36000">
            <a:spAutoFit/>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506684" y="6011295"/>
            <a:ext cx="2743200" cy="365125"/>
          </a:xfrm>
        </p:spPr>
        <p:txBody>
          <a:bodyPr lIns="0" tIns="0" rIns="0" bIns="0" anchor="b" anchorCtr="0"/>
          <a:lstStyle>
            <a:lvl1pPr>
              <a:defRPr sz="1867">
                <a:solidFill>
                  <a:schemeClr val="tx2"/>
                </a:solidFill>
              </a:defRPr>
            </a:lvl1pPr>
          </a:lstStyle>
          <a:p>
            <a:fld id="{53D4A07B-0F5E-0B4F-82A2-EC268DE920C0}" type="datetime4">
              <a:rPr lang="fr-FR" smtClean="0"/>
              <a:pPr/>
              <a:t>29 juin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5805536" y="6323620"/>
            <a:ext cx="58896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9" name="Image 8">
            <a:extLst>
              <a:ext uri="{FF2B5EF4-FFF2-40B4-BE49-F238E27FC236}">
                <a16:creationId xmlns:a16="http://schemas.microsoft.com/office/drawing/2014/main" id="{E73007E7-69A4-9144-B34E-099A2FAD5A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Tree>
    <p:extLst>
      <p:ext uri="{BB962C8B-B14F-4D97-AF65-F5344CB8AC3E}">
        <p14:creationId xmlns:p14="http://schemas.microsoft.com/office/powerpoint/2010/main" val="1006831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RAPPORT_Tris croisé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BAB309-DDD1-6589-4BF9-56B6C0E4E48F}"/>
              </a:ext>
            </a:extLst>
          </p:cNvPr>
          <p:cNvSpPr/>
          <p:nvPr userDrawn="1"/>
        </p:nvSpPr>
        <p:spPr>
          <a:xfrm>
            <a:off x="6096000" y="2239343"/>
            <a:ext cx="6096000" cy="4084276"/>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6" name="Image 5">
            <a:extLst>
              <a:ext uri="{FF2B5EF4-FFF2-40B4-BE49-F238E27FC236}">
                <a16:creationId xmlns:a16="http://schemas.microsoft.com/office/drawing/2014/main" id="{AD5709EF-E40E-1959-7AA7-69225538EE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9" name="Rectangle 8">
            <a:extLst>
              <a:ext uri="{FF2B5EF4-FFF2-40B4-BE49-F238E27FC236}">
                <a16:creationId xmlns:a16="http://schemas.microsoft.com/office/drawing/2014/main" id="{76EA3013-D90C-3948-B633-3D72F418EC8A}"/>
              </a:ext>
            </a:extLst>
          </p:cNvPr>
          <p:cNvSpPr/>
          <p:nvPr/>
        </p:nvSpPr>
        <p:spPr>
          <a:xfrm>
            <a:off x="-1" y="1492981"/>
            <a:ext cx="10897985" cy="7583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noProof="0"/>
          </a:p>
        </p:txBody>
      </p:sp>
      <p:sp>
        <p:nvSpPr>
          <p:cNvPr id="22" name="Text Placeholder 35">
            <a:extLst>
              <a:ext uri="{FF2B5EF4-FFF2-40B4-BE49-F238E27FC236}">
                <a16:creationId xmlns:a16="http://schemas.microsoft.com/office/drawing/2014/main" id="{20DE09FC-D7C8-5447-A490-0A0BE7E2EECD}"/>
              </a:ext>
            </a:extLst>
          </p:cNvPr>
          <p:cNvSpPr>
            <a:spLocks noGrp="1"/>
          </p:cNvSpPr>
          <p:nvPr>
            <p:ph type="body" sz="quarter" idx="17" hasCustomPrompt="1"/>
          </p:nvPr>
        </p:nvSpPr>
        <p:spPr>
          <a:xfrm>
            <a:off x="276517" y="1492982"/>
            <a:ext cx="10621467" cy="529829"/>
          </a:xfrm>
          <a:prstGeom prst="rect">
            <a:avLst/>
          </a:prstGeom>
          <a:noFill/>
        </p:spPr>
        <p:txBody>
          <a:bodyPr wrap="square" rtlCol="0" anchor="ctr">
            <a:noAutofit/>
          </a:bodyPr>
          <a:lstStyle>
            <a:lvl1pPr marL="0" indent="0">
              <a:buNone/>
              <a:defRPr lang="en-GB" sz="1600" b="0" i="0" spc="100" baseline="0" dirty="0" smtClean="0">
                <a:solidFill>
                  <a:schemeClr val="bg1"/>
                </a:solidFill>
                <a:latin typeface="+mj-lt"/>
              </a:defRPr>
            </a:lvl1pPr>
          </a:lstStyle>
          <a:p>
            <a:pPr marL="0" lvl="0"/>
            <a:r>
              <a:rPr lang="fr-FR" noProof="0" dirty="0"/>
              <a:t>“Insérer la question Insérer la question Insérer la question Insérer la question Insérer la question Insérer la question Insérer la question”) </a:t>
            </a:r>
          </a:p>
        </p:txBody>
      </p:sp>
      <p:sp>
        <p:nvSpPr>
          <p:cNvPr id="3" name="Espace réservé du texte 2">
            <a:extLst>
              <a:ext uri="{FF2B5EF4-FFF2-40B4-BE49-F238E27FC236}">
                <a16:creationId xmlns:a16="http://schemas.microsoft.com/office/drawing/2014/main" id="{1A18B8CE-F147-58E6-F441-FBC966DCDC31}"/>
              </a:ext>
            </a:extLst>
          </p:cNvPr>
          <p:cNvSpPr>
            <a:spLocks noGrp="1"/>
          </p:cNvSpPr>
          <p:nvPr>
            <p:ph type="body" sz="quarter" idx="21" hasCustomPrompt="1"/>
          </p:nvPr>
        </p:nvSpPr>
        <p:spPr>
          <a:xfrm>
            <a:off x="276225" y="2037415"/>
            <a:ext cx="10621963" cy="187325"/>
          </a:xfrm>
          <a:prstGeom prst="rect">
            <a:avLst/>
          </a:prstGeom>
        </p:spPr>
        <p:txBody>
          <a:bodyPr anchor="ctr"/>
          <a:lstStyle>
            <a:lvl1pPr marL="0" indent="0">
              <a:buNone/>
              <a:defRPr sz="1067" i="1">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fr-FR" dirty="0"/>
              <a:t>base</a:t>
            </a:r>
          </a:p>
        </p:txBody>
      </p:sp>
      <p:sp>
        <p:nvSpPr>
          <p:cNvPr id="2" name="Title Placeholder 1">
            <a:extLst>
              <a:ext uri="{FF2B5EF4-FFF2-40B4-BE49-F238E27FC236}">
                <a16:creationId xmlns:a16="http://schemas.microsoft.com/office/drawing/2014/main" id="{E3ADF293-3726-9254-6B71-59DB552D28D2}"/>
              </a:ext>
            </a:extLst>
          </p:cNvPr>
          <p:cNvSpPr>
            <a:spLocks noGrp="1"/>
          </p:cNvSpPr>
          <p:nvPr>
            <p:ph type="title"/>
          </p:nvPr>
        </p:nvSpPr>
        <p:spPr>
          <a:xfrm>
            <a:off x="2303137" y="349908"/>
            <a:ext cx="8595051" cy="870857"/>
          </a:xfrm>
          <a:prstGeom prst="rect">
            <a:avLst/>
          </a:prstGeom>
        </p:spPr>
        <p:txBody>
          <a:bodyPr vert="horz" lIns="0" tIns="0" rIns="0" bIns="0" rtlCol="0" anchor="ctr" anchorCtr="0">
            <a:normAutofit/>
          </a:bodyPr>
          <a:lstStyle>
            <a:lvl1pPr>
              <a:defRPr sz="2400"/>
            </a:lvl1pPr>
          </a:lstStyle>
          <a:p>
            <a:r>
              <a:rPr lang="fr-FR" dirty="0"/>
              <a:t>Modifiez le style du titre</a:t>
            </a:r>
            <a:endParaRPr lang="en-US" dirty="0"/>
          </a:p>
        </p:txBody>
      </p:sp>
      <p:sp>
        <p:nvSpPr>
          <p:cNvPr id="4" name="Slide Number Placeholder 5">
            <a:extLst>
              <a:ext uri="{FF2B5EF4-FFF2-40B4-BE49-F238E27FC236}">
                <a16:creationId xmlns:a16="http://schemas.microsoft.com/office/drawing/2014/main" id="{7BF74CE3-0234-5675-0E57-E9483007F5B3}"/>
              </a:ext>
            </a:extLst>
          </p:cNvPr>
          <p:cNvSpPr>
            <a:spLocks noGrp="1"/>
          </p:cNvSpPr>
          <p:nvPr>
            <p:ph type="sldNum" sz="quarter" idx="12"/>
          </p:nvPr>
        </p:nvSpPr>
        <p:spPr>
          <a:xfrm>
            <a:off x="8957844" y="6356351"/>
            <a:ext cx="2743200" cy="365125"/>
          </a:xfrm>
        </p:spPr>
        <p:txBody>
          <a:bodyPr/>
          <a:lstStyle/>
          <a:p>
            <a:fld id="{D57CD980-A213-AB4B-BFA8-636C1B75133C}" type="slidenum">
              <a:rPr lang="fr-FR" smtClean="0"/>
              <a:t>‹N°›</a:t>
            </a:fld>
            <a:endParaRPr lang="fr-FR"/>
          </a:p>
        </p:txBody>
      </p:sp>
      <p:sp>
        <p:nvSpPr>
          <p:cNvPr id="5" name="Rectangle 4">
            <a:extLst>
              <a:ext uri="{FF2B5EF4-FFF2-40B4-BE49-F238E27FC236}">
                <a16:creationId xmlns:a16="http://schemas.microsoft.com/office/drawing/2014/main" id="{9F0D1911-DE2E-1410-4B14-D2BF19C372CC}"/>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1B6E351C-C98E-C655-4A1D-005CCE7E39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12" name="ZoneTexte 11">
            <a:extLst>
              <a:ext uri="{FF2B5EF4-FFF2-40B4-BE49-F238E27FC236}">
                <a16:creationId xmlns:a16="http://schemas.microsoft.com/office/drawing/2014/main" id="{5B36330E-AA83-E863-C337-8A3A4419A5B4}"/>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4000096"/>
      </p:ext>
    </p:extLst>
  </p:cSld>
  <p:clrMapOvr>
    <a:masterClrMapping/>
  </p:clrMapOvr>
  <p:extLst>
    <p:ext uri="{DCECCB84-F9BA-43D5-87BE-67443E8EF086}">
      <p15:sldGuideLst xmlns:p15="http://schemas.microsoft.com/office/powerpoint/2012/main">
        <p15:guide id="1" orient="horz" pos="15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uverture A">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A204E3E-A388-E247-B5B3-ED693D3788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67937" y="2005052"/>
            <a:ext cx="11227200" cy="4315200"/>
          </a:xfrm>
          <a:solidFill>
            <a:schemeClr val="accent1">
              <a:lumMod val="40000"/>
              <a:lumOff val="60000"/>
            </a:schemeClr>
          </a:solidFill>
        </p:spPr>
        <p:txBody>
          <a:bodyPr vert="horz" lIns="360000" tIns="360000" rIns="360000" bIns="360000" rtlCol="0" anchor="t" anchorCtr="0">
            <a:normAutofit/>
          </a:bodyPr>
          <a:lstStyle>
            <a:lvl1pPr>
              <a:defRPr lang="fr-FR" sz="16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467937" y="2815773"/>
            <a:ext cx="7344568" cy="1614147"/>
          </a:xfrm>
          <a:noFill/>
        </p:spPr>
        <p:txBody>
          <a:bodyPr lIns="0" tIns="0" rIns="0" bIns="0" anchor="b">
            <a:noAutofit/>
          </a:bodyPr>
          <a:lstStyle>
            <a:lvl1pPr algn="l">
              <a:defRPr sz="48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467938" y="4424173"/>
            <a:ext cx="5563895" cy="761735"/>
          </a:xfrm>
          <a:noFill/>
        </p:spPr>
        <p:txBody>
          <a:bodyPr lIns="0" tIns="0" rIns="0" bIns="0">
            <a:noAutofit/>
          </a:bodyPr>
          <a:lstStyle>
            <a:lvl1pPr marL="0" indent="0" algn="l">
              <a:buNone/>
              <a:defRPr sz="2400">
                <a:solidFill>
                  <a:schemeClr val="tx1"/>
                </a:solidFill>
                <a:highlight>
                  <a:srgbClr val="FFFFFF"/>
                </a:highligh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677779" y="5776328"/>
            <a:ext cx="2743200" cy="365125"/>
          </a:xfrm>
        </p:spPr>
        <p:txBody>
          <a:bodyPr lIns="0" tIns="0" rIns="0" bIns="0" anchor="b" anchorCtr="0"/>
          <a:lstStyle>
            <a:lvl1pPr>
              <a:defRPr sz="1867">
                <a:solidFill>
                  <a:schemeClr val="bg1"/>
                </a:solidFill>
              </a:defRPr>
            </a:lvl1pPr>
          </a:lstStyle>
          <a:p>
            <a:fld id="{53D4A07B-0F5E-0B4F-82A2-EC268DE920C0}" type="datetime4">
              <a:rPr lang="fr-FR" smtClean="0"/>
              <a:t>29 juin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981411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uverture B">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5807242" y="481580"/>
            <a:ext cx="5887895" cy="5842040"/>
          </a:xfrm>
          <a:solidFill>
            <a:schemeClr val="accent1">
              <a:lumMod val="40000"/>
              <a:lumOff val="60000"/>
            </a:schemeClr>
          </a:solidFill>
        </p:spPr>
        <p:txBody>
          <a:bodyPr vert="horz" lIns="720000" tIns="720000" rIns="720000" bIns="720000" rtlCol="0" anchor="t" anchorCtr="0">
            <a:normAutofit/>
          </a:bodyPr>
          <a:lstStyle>
            <a:lvl1pPr>
              <a:defRPr lang="fr-FR" sz="16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467937" y="2249715"/>
            <a:ext cx="7181091" cy="2180204"/>
          </a:xfrm>
          <a:noFill/>
        </p:spPr>
        <p:txBody>
          <a:bodyPr wrap="square" lIns="0" tIns="0" rIns="0" bIns="0" anchor="b">
            <a:noAutofit/>
          </a:bodyPr>
          <a:lstStyle>
            <a:lvl1pPr algn="l">
              <a:defRPr sz="48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467939" y="4438687"/>
            <a:ext cx="5050547" cy="761735"/>
          </a:xfrm>
          <a:noFill/>
        </p:spPr>
        <p:txBody>
          <a:bodyPr wrap="square" lIns="0" tIns="36000" rIns="0" bIns="36000">
            <a:spAutoFit/>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506684" y="6011295"/>
            <a:ext cx="2743200" cy="365125"/>
          </a:xfrm>
        </p:spPr>
        <p:txBody>
          <a:bodyPr lIns="0" tIns="0" rIns="0" bIns="0" anchor="b" anchorCtr="0"/>
          <a:lstStyle>
            <a:lvl1pPr>
              <a:defRPr sz="1867">
                <a:solidFill>
                  <a:schemeClr val="tx2"/>
                </a:solidFill>
              </a:defRPr>
            </a:lvl1pPr>
          </a:lstStyle>
          <a:p>
            <a:fld id="{53D4A07B-0F5E-0B4F-82A2-EC268DE920C0}" type="datetime4">
              <a:rPr lang="fr-FR" smtClean="0"/>
              <a:pPr/>
              <a:t>29 juin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5805536" y="6323620"/>
            <a:ext cx="58896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9" name="Image 8">
            <a:extLst>
              <a:ext uri="{FF2B5EF4-FFF2-40B4-BE49-F238E27FC236}">
                <a16:creationId xmlns:a16="http://schemas.microsoft.com/office/drawing/2014/main" id="{E73007E7-69A4-9144-B34E-099A2FAD5A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Tree>
    <p:extLst>
      <p:ext uri="{BB962C8B-B14F-4D97-AF65-F5344CB8AC3E}">
        <p14:creationId xmlns:p14="http://schemas.microsoft.com/office/powerpoint/2010/main" val="2270244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uverture C">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9897243-1DF7-2240-B51C-B1256AB15A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66547" y="2510589"/>
            <a:ext cx="5125452" cy="4347411"/>
          </a:xfrm>
          <a:prstGeom prst="rect">
            <a:avLst/>
          </a:prstGeom>
        </p:spPr>
      </p:pic>
      <p:sp>
        <p:nvSpPr>
          <p:cNvPr id="2" name="Title 1"/>
          <p:cNvSpPr>
            <a:spLocks noGrp="1"/>
          </p:cNvSpPr>
          <p:nvPr>
            <p:ph type="ctrTitle" hasCustomPrompt="1"/>
          </p:nvPr>
        </p:nvSpPr>
        <p:spPr>
          <a:xfrm>
            <a:off x="467937" y="2781108"/>
            <a:ext cx="6397655" cy="1648811"/>
          </a:xfrm>
          <a:noFill/>
        </p:spPr>
        <p:txBody>
          <a:bodyPr wrap="square" lIns="0" tIns="0" rIns="0" bIns="0" anchor="b">
            <a:noAutofit/>
          </a:bodyPr>
          <a:lstStyle>
            <a:lvl1pPr algn="l">
              <a:defRPr sz="48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467939" y="4438687"/>
            <a:ext cx="5050547" cy="761735"/>
          </a:xfrm>
          <a:noFill/>
        </p:spPr>
        <p:txBody>
          <a:bodyPr wrap="square" lIns="0" tIns="36000" rIns="0" bIns="36000">
            <a:spAutoFit/>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506684" y="6011295"/>
            <a:ext cx="2743200" cy="365125"/>
          </a:xfrm>
        </p:spPr>
        <p:txBody>
          <a:bodyPr lIns="0" tIns="0" rIns="0" bIns="0" anchor="b" anchorCtr="0"/>
          <a:lstStyle>
            <a:lvl1pPr>
              <a:defRPr sz="1867">
                <a:solidFill>
                  <a:schemeClr val="tx2"/>
                </a:solidFill>
              </a:defRPr>
            </a:lvl1pPr>
          </a:lstStyle>
          <a:p>
            <a:fld id="{53D4A07B-0F5E-0B4F-82A2-EC268DE920C0}" type="datetime4">
              <a:rPr lang="fr-FR" smtClean="0"/>
              <a:pPr/>
              <a:t>29 juin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1" name="Espace réservé pour une image  10">
            <a:extLst>
              <a:ext uri="{FF2B5EF4-FFF2-40B4-BE49-F238E27FC236}">
                <a16:creationId xmlns:a16="http://schemas.microsoft.com/office/drawing/2014/main" id="{69D9E800-B0F7-FD4C-BBB7-39F18B1096FE}"/>
              </a:ext>
            </a:extLst>
          </p:cNvPr>
          <p:cNvSpPr>
            <a:spLocks noGrp="1"/>
          </p:cNvSpPr>
          <p:nvPr>
            <p:ph type="pic" sz="quarter" idx="13" hasCustomPrompt="1"/>
          </p:nvPr>
        </p:nvSpPr>
        <p:spPr>
          <a:xfrm>
            <a:off x="8759992" y="458536"/>
            <a:ext cx="2961600" cy="2961600"/>
          </a:xfrm>
          <a:solidFill>
            <a:schemeClr val="accent2"/>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sp>
        <p:nvSpPr>
          <p:cNvPr id="15" name="Espace réservé pour une image  10">
            <a:extLst>
              <a:ext uri="{FF2B5EF4-FFF2-40B4-BE49-F238E27FC236}">
                <a16:creationId xmlns:a16="http://schemas.microsoft.com/office/drawing/2014/main" id="{418D0408-A125-774F-AB2C-55568F11F7E2}"/>
              </a:ext>
            </a:extLst>
          </p:cNvPr>
          <p:cNvSpPr>
            <a:spLocks noGrp="1"/>
          </p:cNvSpPr>
          <p:nvPr>
            <p:ph type="pic" sz="quarter" idx="14" hasCustomPrompt="1"/>
          </p:nvPr>
        </p:nvSpPr>
        <p:spPr>
          <a:xfrm>
            <a:off x="5795289" y="458536"/>
            <a:ext cx="2961600" cy="2961600"/>
          </a:xfrm>
          <a:solidFill>
            <a:schemeClr val="accent1"/>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sp>
        <p:nvSpPr>
          <p:cNvPr id="17" name="Espace réservé pour une image  10">
            <a:extLst>
              <a:ext uri="{FF2B5EF4-FFF2-40B4-BE49-F238E27FC236}">
                <a16:creationId xmlns:a16="http://schemas.microsoft.com/office/drawing/2014/main" id="{306211BE-EB2E-3249-98C9-DDAD583F2576}"/>
              </a:ext>
            </a:extLst>
          </p:cNvPr>
          <p:cNvSpPr>
            <a:spLocks noGrp="1"/>
          </p:cNvSpPr>
          <p:nvPr>
            <p:ph type="pic" sz="quarter" idx="15" hasCustomPrompt="1"/>
          </p:nvPr>
        </p:nvSpPr>
        <p:spPr>
          <a:xfrm>
            <a:off x="5795289" y="3414820"/>
            <a:ext cx="2961600" cy="2961600"/>
          </a:xfrm>
          <a:solidFill>
            <a:schemeClr val="accent4"/>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pic>
        <p:nvPicPr>
          <p:cNvPr id="12" name="Image 11">
            <a:extLst>
              <a:ext uri="{FF2B5EF4-FFF2-40B4-BE49-F238E27FC236}">
                <a16:creationId xmlns:a16="http://schemas.microsoft.com/office/drawing/2014/main" id="{E3850FDB-4CF9-3B49-8B7A-19E078CBBC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Tree>
    <p:extLst>
      <p:ext uri="{BB962C8B-B14F-4D97-AF65-F5344CB8AC3E}">
        <p14:creationId xmlns:p14="http://schemas.microsoft.com/office/powerpoint/2010/main" val="2578523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uverture D">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5807242" y="481580"/>
            <a:ext cx="5887895" cy="5842040"/>
          </a:xfrm>
          <a:solidFill>
            <a:schemeClr val="accent1">
              <a:lumMod val="40000"/>
              <a:lumOff val="60000"/>
            </a:schemeClr>
          </a:solidFill>
        </p:spPr>
        <p:txBody>
          <a:bodyPr vert="horz" lIns="720000" tIns="720000" rIns="720000" bIns="720000" rtlCol="0" anchor="t" anchorCtr="0">
            <a:normAutofit/>
          </a:bodyPr>
          <a:lstStyle>
            <a:lvl1pPr>
              <a:defRPr lang="fr-FR" sz="16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467937" y="2249715"/>
            <a:ext cx="7181091" cy="2180204"/>
          </a:xfrm>
          <a:noFill/>
        </p:spPr>
        <p:txBody>
          <a:bodyPr wrap="square" lIns="0" tIns="0" rIns="0" bIns="0" anchor="b">
            <a:noAutofit/>
          </a:bodyPr>
          <a:lstStyle>
            <a:lvl1pPr algn="l">
              <a:defRPr sz="4800" cap="all" baseline="0">
                <a:solidFill>
                  <a:schemeClr val="bg1"/>
                </a:solidFill>
                <a:highlight>
                  <a:srgbClr val="46724B"/>
                </a:highlight>
              </a:defRPr>
            </a:lvl1pPr>
          </a:lstStyle>
          <a:p>
            <a:r>
              <a:rPr lang="fr-FR" dirty="0"/>
              <a:t>Titre</a:t>
            </a:r>
            <a:endParaRPr lang="en-US" dirty="0"/>
          </a:p>
        </p:txBody>
      </p:sp>
      <p:sp>
        <p:nvSpPr>
          <p:cNvPr id="3" name="Subtitle 2"/>
          <p:cNvSpPr>
            <a:spLocks noGrp="1"/>
          </p:cNvSpPr>
          <p:nvPr>
            <p:ph type="subTitle" idx="1"/>
          </p:nvPr>
        </p:nvSpPr>
        <p:spPr>
          <a:xfrm>
            <a:off x="467939" y="4438687"/>
            <a:ext cx="5050547" cy="761735"/>
          </a:xfrm>
          <a:noFill/>
        </p:spPr>
        <p:txBody>
          <a:bodyPr wrap="square" lIns="0" tIns="36000" rIns="0" bIns="36000">
            <a:spAutoFit/>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5805536" y="6323620"/>
            <a:ext cx="58896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9" name="Image 8">
            <a:extLst>
              <a:ext uri="{FF2B5EF4-FFF2-40B4-BE49-F238E27FC236}">
                <a16:creationId xmlns:a16="http://schemas.microsoft.com/office/drawing/2014/main" id="{46F8F219-B147-CF4B-A690-B3B2F41C1B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7" name="Image 6">
            <a:extLst>
              <a:ext uri="{FF2B5EF4-FFF2-40B4-BE49-F238E27FC236}">
                <a16:creationId xmlns:a16="http://schemas.microsoft.com/office/drawing/2014/main" id="{D2C46C02-956D-073D-11D7-2E6B31DCA9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6684" y="5986966"/>
            <a:ext cx="1533763" cy="389455"/>
          </a:xfrm>
          <a:prstGeom prst="rect">
            <a:avLst/>
          </a:prstGeom>
        </p:spPr>
      </p:pic>
    </p:spTree>
    <p:extLst>
      <p:ext uri="{BB962C8B-B14F-4D97-AF65-F5344CB8AC3E}">
        <p14:creationId xmlns:p14="http://schemas.microsoft.com/office/powerpoint/2010/main" val="2771097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ommaire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938" y="1238701"/>
            <a:ext cx="6048977" cy="984412"/>
          </a:xfrm>
          <a:noFill/>
        </p:spPr>
        <p:txBody>
          <a:bodyPr wrap="square" lIns="0" tIns="0" rIns="0" bIns="0" anchor="b">
            <a:noAutofit/>
          </a:bodyPr>
          <a:lstStyle>
            <a:lvl1pPr algn="l">
              <a:defRPr sz="3733" cap="all" baseline="0">
                <a:solidFill>
                  <a:schemeClr val="bg1"/>
                </a:solidFill>
                <a:highlight>
                  <a:srgbClr val="99C221"/>
                </a:highlight>
              </a:defRPr>
            </a:lvl1pPr>
          </a:lstStyle>
          <a:p>
            <a:r>
              <a:rPr lang="fr-FR" dirty="0"/>
              <a:t>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1" name="Espace réservé pour une image  10">
            <a:extLst>
              <a:ext uri="{FF2B5EF4-FFF2-40B4-BE49-F238E27FC236}">
                <a16:creationId xmlns:a16="http://schemas.microsoft.com/office/drawing/2014/main" id="{69D9E800-B0F7-FD4C-BBB7-39F18B1096FE}"/>
              </a:ext>
            </a:extLst>
          </p:cNvPr>
          <p:cNvSpPr>
            <a:spLocks noGrp="1"/>
          </p:cNvSpPr>
          <p:nvPr>
            <p:ph type="pic" sz="quarter" idx="13" hasCustomPrompt="1"/>
          </p:nvPr>
        </p:nvSpPr>
        <p:spPr>
          <a:xfrm>
            <a:off x="8359740" y="3222056"/>
            <a:ext cx="1925565" cy="1925565"/>
          </a:xfrm>
          <a:solidFill>
            <a:schemeClr val="accent1"/>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sp>
        <p:nvSpPr>
          <p:cNvPr id="15" name="Espace réservé pour une image  10">
            <a:extLst>
              <a:ext uri="{FF2B5EF4-FFF2-40B4-BE49-F238E27FC236}">
                <a16:creationId xmlns:a16="http://schemas.microsoft.com/office/drawing/2014/main" id="{418D0408-A125-774F-AB2C-55568F11F7E2}"/>
              </a:ext>
            </a:extLst>
          </p:cNvPr>
          <p:cNvSpPr>
            <a:spLocks noGrp="1"/>
          </p:cNvSpPr>
          <p:nvPr>
            <p:ph type="pic" sz="quarter" idx="14" hasCustomPrompt="1"/>
          </p:nvPr>
        </p:nvSpPr>
        <p:spPr>
          <a:xfrm>
            <a:off x="4413839" y="3222056"/>
            <a:ext cx="1925565" cy="1925565"/>
          </a:xfrm>
          <a:solidFill>
            <a:schemeClr val="accent1">
              <a:lumMod val="20000"/>
              <a:lumOff val="80000"/>
            </a:schemeClr>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sp>
        <p:nvSpPr>
          <p:cNvPr id="17" name="Espace réservé pour une image  10">
            <a:extLst>
              <a:ext uri="{FF2B5EF4-FFF2-40B4-BE49-F238E27FC236}">
                <a16:creationId xmlns:a16="http://schemas.microsoft.com/office/drawing/2014/main" id="{306211BE-EB2E-3249-98C9-DDAD583F2576}"/>
              </a:ext>
            </a:extLst>
          </p:cNvPr>
          <p:cNvSpPr>
            <a:spLocks noGrp="1"/>
          </p:cNvSpPr>
          <p:nvPr>
            <p:ph type="pic" sz="quarter" idx="15" hasCustomPrompt="1"/>
          </p:nvPr>
        </p:nvSpPr>
        <p:spPr>
          <a:xfrm>
            <a:off x="467938" y="3222056"/>
            <a:ext cx="1925565" cy="1925565"/>
          </a:xfrm>
          <a:solidFill>
            <a:schemeClr val="accent1">
              <a:lumMod val="40000"/>
              <a:lumOff val="60000"/>
            </a:schemeClr>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sp>
        <p:nvSpPr>
          <p:cNvPr id="10" name="Espace réservé du texte 9">
            <a:extLst>
              <a:ext uri="{FF2B5EF4-FFF2-40B4-BE49-F238E27FC236}">
                <a16:creationId xmlns:a16="http://schemas.microsoft.com/office/drawing/2014/main" id="{FB32F0DD-FBE6-964A-91B7-CF865C250DF4}"/>
              </a:ext>
            </a:extLst>
          </p:cNvPr>
          <p:cNvSpPr>
            <a:spLocks noGrp="1"/>
          </p:cNvSpPr>
          <p:nvPr>
            <p:ph type="body" sz="quarter" idx="16" hasCustomPrompt="1"/>
          </p:nvPr>
        </p:nvSpPr>
        <p:spPr>
          <a:xfrm>
            <a:off x="467938" y="2309099"/>
            <a:ext cx="1761053" cy="1219200"/>
          </a:xfrm>
        </p:spPr>
        <p:txBody>
          <a:bodyPr/>
          <a:lstStyle>
            <a:lvl1pPr>
              <a:defRPr sz="12533" b="1" spc="-200" baseline="0">
                <a:solidFill>
                  <a:schemeClr val="bg2"/>
                </a:solidFill>
              </a:defRPr>
            </a:lvl1pPr>
          </a:lstStyle>
          <a:p>
            <a:pPr lvl="0"/>
            <a:r>
              <a:rPr lang="fr-FR"/>
              <a:t>##</a:t>
            </a:r>
          </a:p>
        </p:txBody>
      </p:sp>
      <p:sp>
        <p:nvSpPr>
          <p:cNvPr id="12" name="Rectangle 11">
            <a:extLst>
              <a:ext uri="{FF2B5EF4-FFF2-40B4-BE49-F238E27FC236}">
                <a16:creationId xmlns:a16="http://schemas.microsoft.com/office/drawing/2014/main" id="{0AA391BD-CD5D-4C43-A084-E69BF599C2B8}"/>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6" name="Espace réservé du texte 9">
            <a:extLst>
              <a:ext uri="{FF2B5EF4-FFF2-40B4-BE49-F238E27FC236}">
                <a16:creationId xmlns:a16="http://schemas.microsoft.com/office/drawing/2014/main" id="{62C4E867-AF2A-C44E-BF8F-BB3A7F0D074D}"/>
              </a:ext>
            </a:extLst>
          </p:cNvPr>
          <p:cNvSpPr>
            <a:spLocks noGrp="1"/>
          </p:cNvSpPr>
          <p:nvPr>
            <p:ph type="body" sz="quarter" idx="17" hasCustomPrompt="1"/>
          </p:nvPr>
        </p:nvSpPr>
        <p:spPr>
          <a:xfrm>
            <a:off x="4396471" y="2309099"/>
            <a:ext cx="1761053" cy="1219200"/>
          </a:xfrm>
        </p:spPr>
        <p:txBody>
          <a:bodyPr/>
          <a:lstStyle>
            <a:lvl1pPr>
              <a:defRPr sz="12533" b="1" spc="-200" baseline="0">
                <a:solidFill>
                  <a:schemeClr val="bg2"/>
                </a:solidFill>
              </a:defRPr>
            </a:lvl1pPr>
          </a:lstStyle>
          <a:p>
            <a:pPr lvl="0"/>
            <a:r>
              <a:rPr lang="fr-FR"/>
              <a:t>##</a:t>
            </a:r>
          </a:p>
        </p:txBody>
      </p:sp>
      <p:sp>
        <p:nvSpPr>
          <p:cNvPr id="19" name="Espace réservé du texte 9">
            <a:extLst>
              <a:ext uri="{FF2B5EF4-FFF2-40B4-BE49-F238E27FC236}">
                <a16:creationId xmlns:a16="http://schemas.microsoft.com/office/drawing/2014/main" id="{C9E90A77-3D1C-FE4A-9566-B820389B9F55}"/>
              </a:ext>
            </a:extLst>
          </p:cNvPr>
          <p:cNvSpPr>
            <a:spLocks noGrp="1"/>
          </p:cNvSpPr>
          <p:nvPr>
            <p:ph type="body" sz="quarter" idx="18" hasCustomPrompt="1"/>
          </p:nvPr>
        </p:nvSpPr>
        <p:spPr>
          <a:xfrm>
            <a:off x="8338551" y="2309099"/>
            <a:ext cx="1761053" cy="1219200"/>
          </a:xfrm>
        </p:spPr>
        <p:txBody>
          <a:bodyPr/>
          <a:lstStyle>
            <a:lvl1pPr>
              <a:defRPr sz="12533" b="1" spc="-200" baseline="0">
                <a:solidFill>
                  <a:schemeClr val="bg2"/>
                </a:solidFill>
              </a:defRPr>
            </a:lvl1pPr>
          </a:lstStyle>
          <a:p>
            <a:pPr lvl="0"/>
            <a:r>
              <a:rPr lang="fr-FR"/>
              <a:t>##</a:t>
            </a:r>
          </a:p>
        </p:txBody>
      </p:sp>
      <p:sp>
        <p:nvSpPr>
          <p:cNvPr id="14" name="Espace réservé du texte 13">
            <a:extLst>
              <a:ext uri="{FF2B5EF4-FFF2-40B4-BE49-F238E27FC236}">
                <a16:creationId xmlns:a16="http://schemas.microsoft.com/office/drawing/2014/main" id="{EF797634-7157-F242-BE1A-BFC1E293306D}"/>
              </a:ext>
            </a:extLst>
          </p:cNvPr>
          <p:cNvSpPr>
            <a:spLocks noGrp="1"/>
          </p:cNvSpPr>
          <p:nvPr>
            <p:ph type="body" sz="quarter" idx="19" hasCustomPrompt="1"/>
          </p:nvPr>
        </p:nvSpPr>
        <p:spPr>
          <a:xfrm>
            <a:off x="1110828" y="4762327"/>
            <a:ext cx="2762075" cy="1229784"/>
          </a:xfrm>
        </p:spPr>
        <p:txBody>
          <a:bodyPr/>
          <a:lstStyle>
            <a:lvl1pPr>
              <a:lnSpc>
                <a:spcPct val="80000"/>
              </a:lnSpc>
              <a:spcBef>
                <a:spcPts val="0"/>
              </a:spcBef>
              <a:defRPr sz="2400" b="1" cap="all" baseline="0">
                <a:solidFill>
                  <a:schemeClr val="bg1"/>
                </a:solidFill>
                <a:highlight>
                  <a:srgbClr val="99C221"/>
                </a:highlight>
              </a:defRPr>
            </a:lvl1pPr>
            <a:lvl2pPr marL="14817" indent="0">
              <a:spcBef>
                <a:spcPts val="267"/>
              </a:spcBef>
              <a:buFont typeface="Arial" panose="020B0604020202020204" pitchFamily="34" charset="0"/>
              <a:buNone/>
              <a:defRPr sz="1333" b="0">
                <a:solidFill>
                  <a:schemeClr val="tx2"/>
                </a:solidFill>
              </a:defRPr>
            </a:lvl2pPr>
          </a:lstStyle>
          <a:p>
            <a:pPr lvl="0"/>
            <a:r>
              <a:rPr lang="fr-FR"/>
              <a:t>sous-partie</a:t>
            </a:r>
          </a:p>
          <a:p>
            <a:pPr lvl="1"/>
            <a:r>
              <a:rPr lang="fr-FR"/>
              <a:t>Sous-titre</a:t>
            </a:r>
          </a:p>
        </p:txBody>
      </p:sp>
      <p:sp>
        <p:nvSpPr>
          <p:cNvPr id="20" name="Espace réservé du texte 13">
            <a:extLst>
              <a:ext uri="{FF2B5EF4-FFF2-40B4-BE49-F238E27FC236}">
                <a16:creationId xmlns:a16="http://schemas.microsoft.com/office/drawing/2014/main" id="{1D0535C6-0B8B-7B4B-BB48-6A52730671DB}"/>
              </a:ext>
            </a:extLst>
          </p:cNvPr>
          <p:cNvSpPr>
            <a:spLocks noGrp="1"/>
          </p:cNvSpPr>
          <p:nvPr>
            <p:ph type="body" sz="quarter" idx="20" hasCustomPrompt="1"/>
          </p:nvPr>
        </p:nvSpPr>
        <p:spPr>
          <a:xfrm>
            <a:off x="5039361" y="4762327"/>
            <a:ext cx="2762075" cy="1229784"/>
          </a:xfrm>
        </p:spPr>
        <p:txBody>
          <a:bodyPr/>
          <a:lstStyle>
            <a:lvl1pPr>
              <a:defRPr lang="fr-FR" sz="2400" b="1" kern="1200" cap="all" baseline="0">
                <a:solidFill>
                  <a:schemeClr val="bg1"/>
                </a:solidFill>
                <a:highlight>
                  <a:srgbClr val="99C221"/>
                </a:highlight>
                <a:latin typeface="+mn-lt"/>
                <a:ea typeface="+mn-ea"/>
                <a:cs typeface="+mn-cs"/>
              </a:defRPr>
            </a:lvl1pPr>
            <a:lvl2pPr marL="14817" indent="0">
              <a:spcBef>
                <a:spcPts val="267"/>
              </a:spcBef>
              <a:buFont typeface="Arial" panose="020B0604020202020204" pitchFamily="34" charset="0"/>
              <a:buNone/>
              <a:defRPr lang="fr-FR" sz="1333" b="0" kern="1200">
                <a:solidFill>
                  <a:schemeClr val="tx2"/>
                </a:solidFill>
                <a:latin typeface="+mn-lt"/>
                <a:ea typeface="+mn-ea"/>
                <a:cs typeface="+mn-cs"/>
              </a:defRPr>
            </a:lvl2pPr>
          </a:lstStyle>
          <a:p>
            <a:pPr marL="0" lvl="0" indent="0" algn="l" defTabSz="914377" rtl="0" eaLnBrk="1" latinLnBrk="0" hangingPunct="1">
              <a:lnSpc>
                <a:spcPct val="80000"/>
              </a:lnSpc>
              <a:spcBef>
                <a:spcPts val="0"/>
              </a:spcBef>
              <a:buFont typeface="Arial" panose="020B0604020202020204" pitchFamily="34" charset="0"/>
              <a:buNone/>
            </a:pPr>
            <a:r>
              <a:rPr lang="fr-FR"/>
              <a:t>sous-partie</a:t>
            </a:r>
          </a:p>
          <a:p>
            <a:pPr marL="14817" lvl="1" indent="0" algn="l" defTabSz="914377" rtl="0" eaLnBrk="1" latinLnBrk="0" hangingPunct="1">
              <a:lnSpc>
                <a:spcPct val="90000"/>
              </a:lnSpc>
              <a:spcBef>
                <a:spcPts val="267"/>
              </a:spcBef>
              <a:buSzPct val="120000"/>
              <a:buFont typeface="Arial" panose="020B0604020202020204" pitchFamily="34" charset="0"/>
              <a:buNone/>
              <a:tabLst/>
            </a:pPr>
            <a:r>
              <a:rPr lang="fr-FR"/>
              <a:t>Sous-titre</a:t>
            </a:r>
          </a:p>
        </p:txBody>
      </p:sp>
      <p:sp>
        <p:nvSpPr>
          <p:cNvPr id="21" name="Espace réservé du texte 13">
            <a:extLst>
              <a:ext uri="{FF2B5EF4-FFF2-40B4-BE49-F238E27FC236}">
                <a16:creationId xmlns:a16="http://schemas.microsoft.com/office/drawing/2014/main" id="{F353379E-7FE7-244E-94C4-D6DCACF4A223}"/>
              </a:ext>
            </a:extLst>
          </p:cNvPr>
          <p:cNvSpPr>
            <a:spLocks noGrp="1"/>
          </p:cNvSpPr>
          <p:nvPr>
            <p:ph type="body" sz="quarter" idx="21" hasCustomPrompt="1"/>
          </p:nvPr>
        </p:nvSpPr>
        <p:spPr>
          <a:xfrm>
            <a:off x="9022081" y="4762327"/>
            <a:ext cx="2762075" cy="1229784"/>
          </a:xfrm>
        </p:spPr>
        <p:txBody>
          <a:bodyPr/>
          <a:lstStyle>
            <a:lvl1pPr>
              <a:defRPr lang="fr-FR" sz="2400" b="1" kern="1200" cap="all" baseline="0">
                <a:solidFill>
                  <a:schemeClr val="bg1"/>
                </a:solidFill>
                <a:highlight>
                  <a:srgbClr val="99C221"/>
                </a:highlight>
                <a:latin typeface="+mn-lt"/>
                <a:ea typeface="+mn-ea"/>
                <a:cs typeface="+mn-cs"/>
              </a:defRPr>
            </a:lvl1pPr>
            <a:lvl2pPr marL="14817" indent="0">
              <a:spcBef>
                <a:spcPts val="267"/>
              </a:spcBef>
              <a:buFont typeface="Arial" panose="020B0604020202020204" pitchFamily="34" charset="0"/>
              <a:buNone/>
              <a:defRPr lang="fr-FR" sz="1333" b="0" kern="1200">
                <a:solidFill>
                  <a:schemeClr val="tx2"/>
                </a:solidFill>
                <a:latin typeface="+mn-lt"/>
                <a:ea typeface="+mn-ea"/>
                <a:cs typeface="+mn-cs"/>
              </a:defRPr>
            </a:lvl2pPr>
          </a:lstStyle>
          <a:p>
            <a:pPr marL="0" lvl="0" indent="0" algn="l" defTabSz="914377" rtl="0" eaLnBrk="1" latinLnBrk="0" hangingPunct="1">
              <a:lnSpc>
                <a:spcPct val="80000"/>
              </a:lnSpc>
              <a:spcBef>
                <a:spcPts val="0"/>
              </a:spcBef>
              <a:buFont typeface="Arial" panose="020B0604020202020204" pitchFamily="34" charset="0"/>
              <a:buNone/>
            </a:pPr>
            <a:r>
              <a:rPr lang="fr-FR"/>
              <a:t>Sous-partie</a:t>
            </a:r>
          </a:p>
          <a:p>
            <a:pPr marL="14817" lvl="1" indent="0" algn="l" defTabSz="914377" rtl="0" eaLnBrk="1" latinLnBrk="0" hangingPunct="1">
              <a:lnSpc>
                <a:spcPct val="90000"/>
              </a:lnSpc>
              <a:spcBef>
                <a:spcPts val="267"/>
              </a:spcBef>
              <a:buSzPct val="120000"/>
              <a:buFont typeface="Arial" panose="020B0604020202020204" pitchFamily="34" charset="0"/>
              <a:buNone/>
              <a:tabLst/>
            </a:pPr>
            <a:r>
              <a:rPr lang="fr-FR"/>
              <a:t>Sous-titre</a:t>
            </a:r>
          </a:p>
        </p:txBody>
      </p:sp>
      <p:pic>
        <p:nvPicPr>
          <p:cNvPr id="22" name="Image 21">
            <a:extLst>
              <a:ext uri="{FF2B5EF4-FFF2-40B4-BE49-F238E27FC236}">
                <a16:creationId xmlns:a16="http://schemas.microsoft.com/office/drawing/2014/main" id="{B10DDF77-ECC8-0347-9D6A-FCC553D807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Tree>
    <p:extLst>
      <p:ext uri="{BB962C8B-B14F-4D97-AF65-F5344CB8AC3E}">
        <p14:creationId xmlns:p14="http://schemas.microsoft.com/office/powerpoint/2010/main" val="4092387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ommaire B">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957533D2-6365-9841-B154-3480173046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3507873" cy="1679073"/>
          </a:xfrm>
          <a:prstGeom prst="rect">
            <a:avLst/>
          </a:prstGeom>
        </p:spPr>
      </p:pic>
      <p:sp>
        <p:nvSpPr>
          <p:cNvPr id="2" name="Title 1"/>
          <p:cNvSpPr>
            <a:spLocks noGrp="1"/>
          </p:cNvSpPr>
          <p:nvPr>
            <p:ph type="ctrTitle" hasCustomPrompt="1"/>
          </p:nvPr>
        </p:nvSpPr>
        <p:spPr>
          <a:xfrm>
            <a:off x="467938" y="2936795"/>
            <a:ext cx="3228063" cy="984412"/>
          </a:xfrm>
          <a:noFill/>
        </p:spPr>
        <p:txBody>
          <a:bodyPr wrap="square" lIns="0" tIns="0" rIns="0" bIns="0" anchor="ctr" anchorCtr="0">
            <a:noAutofit/>
          </a:bodyPr>
          <a:lstStyle>
            <a:lvl1pPr algn="l">
              <a:defRPr sz="3733" cap="all" baseline="0">
                <a:solidFill>
                  <a:schemeClr val="bg1"/>
                </a:solidFill>
                <a:highlight>
                  <a:srgbClr val="99C221"/>
                </a:highlight>
              </a:defRPr>
            </a:lvl1pPr>
          </a:lstStyle>
          <a:p>
            <a:r>
              <a:rPr lang="fr-FR" dirty="0"/>
              <a:t>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0" name="Espace réservé du texte 9">
            <a:extLst>
              <a:ext uri="{FF2B5EF4-FFF2-40B4-BE49-F238E27FC236}">
                <a16:creationId xmlns:a16="http://schemas.microsoft.com/office/drawing/2014/main" id="{FB32F0DD-FBE6-964A-91B7-CF865C250DF4}"/>
              </a:ext>
            </a:extLst>
          </p:cNvPr>
          <p:cNvSpPr>
            <a:spLocks noGrp="1"/>
          </p:cNvSpPr>
          <p:nvPr>
            <p:ph type="body" sz="quarter" idx="16" hasCustomPrompt="1"/>
          </p:nvPr>
        </p:nvSpPr>
        <p:spPr>
          <a:xfrm>
            <a:off x="3507873" y="989516"/>
            <a:ext cx="905488" cy="631497"/>
          </a:xfrm>
        </p:spPr>
        <p:txBody>
          <a:bodyPr lIns="0" tIns="0" rIns="108000"/>
          <a:lstStyle>
            <a:lvl1pPr algn="r">
              <a:defRPr sz="4000" b="1" spc="-200" baseline="0">
                <a:solidFill>
                  <a:schemeClr val="bg2"/>
                </a:solidFill>
              </a:defRPr>
            </a:lvl1pPr>
          </a:lstStyle>
          <a:p>
            <a:pPr lvl="0"/>
            <a:r>
              <a:rPr lang="fr-FR"/>
              <a:t>##</a:t>
            </a:r>
          </a:p>
        </p:txBody>
      </p:sp>
      <p:sp>
        <p:nvSpPr>
          <p:cNvPr id="12" name="Rectangle 11">
            <a:extLst>
              <a:ext uri="{FF2B5EF4-FFF2-40B4-BE49-F238E27FC236}">
                <a16:creationId xmlns:a16="http://schemas.microsoft.com/office/drawing/2014/main" id="{0AA391BD-CD5D-4C43-A084-E69BF599C2B8}"/>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4" name="Espace réservé du texte 13">
            <a:extLst>
              <a:ext uri="{FF2B5EF4-FFF2-40B4-BE49-F238E27FC236}">
                <a16:creationId xmlns:a16="http://schemas.microsoft.com/office/drawing/2014/main" id="{EF797634-7157-F242-BE1A-BFC1E293306D}"/>
              </a:ext>
            </a:extLst>
          </p:cNvPr>
          <p:cNvSpPr>
            <a:spLocks noGrp="1"/>
          </p:cNvSpPr>
          <p:nvPr>
            <p:ph type="body" sz="quarter" idx="19" hasCustomPrompt="1"/>
          </p:nvPr>
        </p:nvSpPr>
        <p:spPr>
          <a:xfrm>
            <a:off x="4413363" y="989515"/>
            <a:ext cx="3078541" cy="631500"/>
          </a:xfrm>
        </p:spPr>
        <p:txBody>
          <a:bodyPr tIns="72000"/>
          <a:lstStyle>
            <a:lvl1pPr>
              <a:lnSpc>
                <a:spcPct val="90000"/>
              </a:lnSpc>
              <a:spcBef>
                <a:spcPts val="0"/>
              </a:spcBef>
              <a:defRPr sz="1600" b="1" cap="all" baseline="0">
                <a:solidFill>
                  <a:schemeClr val="bg2"/>
                </a:solidFill>
              </a:defRPr>
            </a:lvl1pPr>
            <a:lvl2pPr marL="14817" indent="0">
              <a:spcBef>
                <a:spcPts val="267"/>
              </a:spcBef>
              <a:buFont typeface="Arial" panose="020B0604020202020204" pitchFamily="34" charset="0"/>
              <a:buNone/>
              <a:defRPr sz="933" b="0">
                <a:solidFill>
                  <a:schemeClr val="tx2"/>
                </a:solidFill>
              </a:defRPr>
            </a:lvl2pPr>
          </a:lstStyle>
          <a:p>
            <a:pPr lvl="0"/>
            <a:r>
              <a:rPr lang="fr-FR"/>
              <a:t>sous-partie</a:t>
            </a:r>
          </a:p>
          <a:p>
            <a:pPr lvl="1"/>
            <a:r>
              <a:rPr lang="fr-FR"/>
              <a:t>Sous-titre</a:t>
            </a:r>
          </a:p>
        </p:txBody>
      </p:sp>
      <p:sp>
        <p:nvSpPr>
          <p:cNvPr id="45" name="Espace réservé du texte 9">
            <a:extLst>
              <a:ext uri="{FF2B5EF4-FFF2-40B4-BE49-F238E27FC236}">
                <a16:creationId xmlns:a16="http://schemas.microsoft.com/office/drawing/2014/main" id="{89138A5F-9084-A34F-98A5-21B44D34863D}"/>
              </a:ext>
            </a:extLst>
          </p:cNvPr>
          <p:cNvSpPr>
            <a:spLocks noGrp="1"/>
          </p:cNvSpPr>
          <p:nvPr>
            <p:ph type="body" sz="quarter" idx="20" hasCustomPrompt="1"/>
          </p:nvPr>
        </p:nvSpPr>
        <p:spPr>
          <a:xfrm>
            <a:off x="3507873" y="2067644"/>
            <a:ext cx="905488" cy="631497"/>
          </a:xfrm>
        </p:spPr>
        <p:txBody>
          <a:bodyPr lIns="0" tIns="0" rIns="108000"/>
          <a:lstStyle>
            <a:lvl1pPr algn="r">
              <a:defRPr sz="4000" b="1" spc="-200" baseline="0">
                <a:solidFill>
                  <a:schemeClr val="bg2"/>
                </a:solidFill>
              </a:defRPr>
            </a:lvl1pPr>
          </a:lstStyle>
          <a:p>
            <a:pPr lvl="0"/>
            <a:r>
              <a:rPr lang="fr-FR"/>
              <a:t>##</a:t>
            </a:r>
          </a:p>
        </p:txBody>
      </p:sp>
      <p:sp>
        <p:nvSpPr>
          <p:cNvPr id="46" name="Espace réservé du texte 13">
            <a:extLst>
              <a:ext uri="{FF2B5EF4-FFF2-40B4-BE49-F238E27FC236}">
                <a16:creationId xmlns:a16="http://schemas.microsoft.com/office/drawing/2014/main" id="{AF6C4CD2-B91B-524F-BA2F-38F90CBCD37E}"/>
              </a:ext>
            </a:extLst>
          </p:cNvPr>
          <p:cNvSpPr>
            <a:spLocks noGrp="1"/>
          </p:cNvSpPr>
          <p:nvPr>
            <p:ph type="body" sz="quarter" idx="21" hasCustomPrompt="1"/>
          </p:nvPr>
        </p:nvSpPr>
        <p:spPr>
          <a:xfrm>
            <a:off x="4413363" y="2067643"/>
            <a:ext cx="3078541"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49" name="Espace réservé du texte 9">
            <a:extLst>
              <a:ext uri="{FF2B5EF4-FFF2-40B4-BE49-F238E27FC236}">
                <a16:creationId xmlns:a16="http://schemas.microsoft.com/office/drawing/2014/main" id="{17F81E46-BF7C-C644-A9F8-F36BA40E900D}"/>
              </a:ext>
            </a:extLst>
          </p:cNvPr>
          <p:cNvSpPr>
            <a:spLocks noGrp="1"/>
          </p:cNvSpPr>
          <p:nvPr>
            <p:ph type="body" sz="quarter" idx="22" hasCustomPrompt="1"/>
          </p:nvPr>
        </p:nvSpPr>
        <p:spPr>
          <a:xfrm>
            <a:off x="3507873" y="3141702"/>
            <a:ext cx="905488" cy="631497"/>
          </a:xfrm>
        </p:spPr>
        <p:txBody>
          <a:bodyPr lIns="0" tIns="0" rIns="108000"/>
          <a:lstStyle>
            <a:lvl1pPr algn="r">
              <a:defRPr sz="4000" b="1" spc="-200" baseline="0">
                <a:solidFill>
                  <a:schemeClr val="bg2"/>
                </a:solidFill>
              </a:defRPr>
            </a:lvl1pPr>
          </a:lstStyle>
          <a:p>
            <a:pPr lvl="0"/>
            <a:r>
              <a:rPr lang="fr-FR"/>
              <a:t>##</a:t>
            </a:r>
          </a:p>
        </p:txBody>
      </p:sp>
      <p:sp>
        <p:nvSpPr>
          <p:cNvPr id="50" name="Espace réservé du texte 13">
            <a:extLst>
              <a:ext uri="{FF2B5EF4-FFF2-40B4-BE49-F238E27FC236}">
                <a16:creationId xmlns:a16="http://schemas.microsoft.com/office/drawing/2014/main" id="{0393EADC-7D43-8549-888B-31DB2E350485}"/>
              </a:ext>
            </a:extLst>
          </p:cNvPr>
          <p:cNvSpPr>
            <a:spLocks noGrp="1"/>
          </p:cNvSpPr>
          <p:nvPr>
            <p:ph type="body" sz="quarter" idx="23" hasCustomPrompt="1"/>
          </p:nvPr>
        </p:nvSpPr>
        <p:spPr>
          <a:xfrm>
            <a:off x="4413363" y="3141702"/>
            <a:ext cx="3078541"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53" name="Espace réservé du texte 9">
            <a:extLst>
              <a:ext uri="{FF2B5EF4-FFF2-40B4-BE49-F238E27FC236}">
                <a16:creationId xmlns:a16="http://schemas.microsoft.com/office/drawing/2014/main" id="{4E0F53FF-C859-3B4D-89DD-329849F4ECE5}"/>
              </a:ext>
            </a:extLst>
          </p:cNvPr>
          <p:cNvSpPr>
            <a:spLocks noGrp="1"/>
          </p:cNvSpPr>
          <p:nvPr>
            <p:ph type="body" sz="quarter" idx="24" hasCustomPrompt="1"/>
          </p:nvPr>
        </p:nvSpPr>
        <p:spPr>
          <a:xfrm>
            <a:off x="3507873" y="4214405"/>
            <a:ext cx="905488" cy="631497"/>
          </a:xfrm>
        </p:spPr>
        <p:txBody>
          <a:bodyPr lIns="0" tIns="0" rIns="108000"/>
          <a:lstStyle>
            <a:lvl1pPr algn="r">
              <a:defRPr sz="4000" b="1" spc="-200" baseline="0">
                <a:solidFill>
                  <a:schemeClr val="bg2"/>
                </a:solidFill>
              </a:defRPr>
            </a:lvl1pPr>
          </a:lstStyle>
          <a:p>
            <a:pPr lvl="0"/>
            <a:r>
              <a:rPr lang="fr-FR"/>
              <a:t>##</a:t>
            </a:r>
          </a:p>
        </p:txBody>
      </p:sp>
      <p:sp>
        <p:nvSpPr>
          <p:cNvPr id="54" name="Espace réservé du texte 13">
            <a:extLst>
              <a:ext uri="{FF2B5EF4-FFF2-40B4-BE49-F238E27FC236}">
                <a16:creationId xmlns:a16="http://schemas.microsoft.com/office/drawing/2014/main" id="{6D5CA5EB-0769-2C41-AA44-DDF68EA7DBEA}"/>
              </a:ext>
            </a:extLst>
          </p:cNvPr>
          <p:cNvSpPr>
            <a:spLocks noGrp="1"/>
          </p:cNvSpPr>
          <p:nvPr>
            <p:ph type="body" sz="quarter" idx="25" hasCustomPrompt="1"/>
          </p:nvPr>
        </p:nvSpPr>
        <p:spPr>
          <a:xfrm>
            <a:off x="4413363" y="4214405"/>
            <a:ext cx="3078541"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57" name="Espace réservé du texte 9">
            <a:extLst>
              <a:ext uri="{FF2B5EF4-FFF2-40B4-BE49-F238E27FC236}">
                <a16:creationId xmlns:a16="http://schemas.microsoft.com/office/drawing/2014/main" id="{F5E9A924-A282-CE4F-8069-128EBBE6196B}"/>
              </a:ext>
            </a:extLst>
          </p:cNvPr>
          <p:cNvSpPr>
            <a:spLocks noGrp="1"/>
          </p:cNvSpPr>
          <p:nvPr>
            <p:ph type="body" sz="quarter" idx="26" hasCustomPrompt="1"/>
          </p:nvPr>
        </p:nvSpPr>
        <p:spPr>
          <a:xfrm>
            <a:off x="3507873" y="5273949"/>
            <a:ext cx="905488" cy="631497"/>
          </a:xfrm>
        </p:spPr>
        <p:txBody>
          <a:bodyPr lIns="0" tIns="0" rIns="108000"/>
          <a:lstStyle>
            <a:lvl1pPr algn="r">
              <a:defRPr sz="4000" b="1" spc="-200" baseline="0">
                <a:solidFill>
                  <a:schemeClr val="bg2"/>
                </a:solidFill>
              </a:defRPr>
            </a:lvl1pPr>
          </a:lstStyle>
          <a:p>
            <a:pPr lvl="0"/>
            <a:r>
              <a:rPr lang="fr-FR"/>
              <a:t>##</a:t>
            </a:r>
          </a:p>
        </p:txBody>
      </p:sp>
      <p:sp>
        <p:nvSpPr>
          <p:cNvPr id="58" name="Espace réservé du texte 13">
            <a:extLst>
              <a:ext uri="{FF2B5EF4-FFF2-40B4-BE49-F238E27FC236}">
                <a16:creationId xmlns:a16="http://schemas.microsoft.com/office/drawing/2014/main" id="{FF54D909-4018-B34D-AD07-A35BF158914E}"/>
              </a:ext>
            </a:extLst>
          </p:cNvPr>
          <p:cNvSpPr>
            <a:spLocks noGrp="1"/>
          </p:cNvSpPr>
          <p:nvPr>
            <p:ph type="body" sz="quarter" idx="27" hasCustomPrompt="1"/>
          </p:nvPr>
        </p:nvSpPr>
        <p:spPr>
          <a:xfrm>
            <a:off x="4413363" y="5273949"/>
            <a:ext cx="3078541"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1" name="Espace réservé du texte 9">
            <a:extLst>
              <a:ext uri="{FF2B5EF4-FFF2-40B4-BE49-F238E27FC236}">
                <a16:creationId xmlns:a16="http://schemas.microsoft.com/office/drawing/2014/main" id="{86CC0286-56DB-FB48-95CB-57AF974F1F1D}"/>
              </a:ext>
            </a:extLst>
          </p:cNvPr>
          <p:cNvSpPr>
            <a:spLocks noGrp="1"/>
          </p:cNvSpPr>
          <p:nvPr>
            <p:ph type="body" sz="quarter" idx="28" hasCustomPrompt="1"/>
          </p:nvPr>
        </p:nvSpPr>
        <p:spPr>
          <a:xfrm>
            <a:off x="7736116" y="989516"/>
            <a:ext cx="929933" cy="631497"/>
          </a:xfrm>
        </p:spPr>
        <p:txBody>
          <a:bodyPr lIns="0" tIns="0" rIns="108000"/>
          <a:lstStyle>
            <a:lvl1pPr algn="r">
              <a:defRPr sz="4000" b="1" spc="-200" baseline="0">
                <a:solidFill>
                  <a:schemeClr val="bg2"/>
                </a:solidFill>
              </a:defRPr>
            </a:lvl1pPr>
          </a:lstStyle>
          <a:p>
            <a:pPr lvl="0"/>
            <a:r>
              <a:rPr lang="fr-FR"/>
              <a:t>##</a:t>
            </a:r>
          </a:p>
        </p:txBody>
      </p:sp>
      <p:sp>
        <p:nvSpPr>
          <p:cNvPr id="62" name="Espace réservé du texte 13">
            <a:extLst>
              <a:ext uri="{FF2B5EF4-FFF2-40B4-BE49-F238E27FC236}">
                <a16:creationId xmlns:a16="http://schemas.microsoft.com/office/drawing/2014/main" id="{2A6712F5-BC47-3642-A814-B31B363588DF}"/>
              </a:ext>
            </a:extLst>
          </p:cNvPr>
          <p:cNvSpPr>
            <a:spLocks noGrp="1"/>
          </p:cNvSpPr>
          <p:nvPr>
            <p:ph type="body" sz="quarter" idx="29" hasCustomPrompt="1"/>
          </p:nvPr>
        </p:nvSpPr>
        <p:spPr>
          <a:xfrm>
            <a:off x="8666049" y="989515"/>
            <a:ext cx="3034996"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4" name="Espace réservé du texte 9">
            <a:extLst>
              <a:ext uri="{FF2B5EF4-FFF2-40B4-BE49-F238E27FC236}">
                <a16:creationId xmlns:a16="http://schemas.microsoft.com/office/drawing/2014/main" id="{0CDD63B6-ABF2-784D-96F4-6244B14ED69D}"/>
              </a:ext>
            </a:extLst>
          </p:cNvPr>
          <p:cNvSpPr>
            <a:spLocks noGrp="1"/>
          </p:cNvSpPr>
          <p:nvPr>
            <p:ph type="body" sz="quarter" idx="30" hasCustomPrompt="1"/>
          </p:nvPr>
        </p:nvSpPr>
        <p:spPr>
          <a:xfrm>
            <a:off x="7736116" y="2067644"/>
            <a:ext cx="929933" cy="631497"/>
          </a:xfrm>
        </p:spPr>
        <p:txBody>
          <a:bodyPr lIns="0" tIns="0" rIns="108000"/>
          <a:lstStyle>
            <a:lvl1pPr algn="r">
              <a:defRPr sz="4000" b="1" spc="-200" baseline="0">
                <a:solidFill>
                  <a:schemeClr val="bg2"/>
                </a:solidFill>
              </a:defRPr>
            </a:lvl1pPr>
          </a:lstStyle>
          <a:p>
            <a:pPr lvl="0"/>
            <a:r>
              <a:rPr lang="fr-FR"/>
              <a:t>##</a:t>
            </a:r>
          </a:p>
        </p:txBody>
      </p:sp>
      <p:sp>
        <p:nvSpPr>
          <p:cNvPr id="65" name="Espace réservé du texte 13">
            <a:extLst>
              <a:ext uri="{FF2B5EF4-FFF2-40B4-BE49-F238E27FC236}">
                <a16:creationId xmlns:a16="http://schemas.microsoft.com/office/drawing/2014/main" id="{C5405F2E-FA47-4E43-B059-D01E9E2056A6}"/>
              </a:ext>
            </a:extLst>
          </p:cNvPr>
          <p:cNvSpPr>
            <a:spLocks noGrp="1"/>
          </p:cNvSpPr>
          <p:nvPr>
            <p:ph type="body" sz="quarter" idx="31" hasCustomPrompt="1"/>
          </p:nvPr>
        </p:nvSpPr>
        <p:spPr>
          <a:xfrm>
            <a:off x="8666049" y="2067643"/>
            <a:ext cx="3034996"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7" name="Espace réservé du texte 9">
            <a:extLst>
              <a:ext uri="{FF2B5EF4-FFF2-40B4-BE49-F238E27FC236}">
                <a16:creationId xmlns:a16="http://schemas.microsoft.com/office/drawing/2014/main" id="{66054F70-E896-6D4B-81DE-B75FEA904700}"/>
              </a:ext>
            </a:extLst>
          </p:cNvPr>
          <p:cNvSpPr>
            <a:spLocks noGrp="1"/>
          </p:cNvSpPr>
          <p:nvPr>
            <p:ph type="body" sz="quarter" idx="32" hasCustomPrompt="1"/>
          </p:nvPr>
        </p:nvSpPr>
        <p:spPr>
          <a:xfrm>
            <a:off x="7736116" y="3141702"/>
            <a:ext cx="929933" cy="631497"/>
          </a:xfrm>
        </p:spPr>
        <p:txBody>
          <a:bodyPr lIns="0" tIns="0" rIns="108000"/>
          <a:lstStyle>
            <a:lvl1pPr algn="r">
              <a:defRPr sz="4000" b="1" spc="-200" baseline="0">
                <a:solidFill>
                  <a:schemeClr val="bg2"/>
                </a:solidFill>
              </a:defRPr>
            </a:lvl1pPr>
          </a:lstStyle>
          <a:p>
            <a:pPr lvl="0"/>
            <a:r>
              <a:rPr lang="fr-FR"/>
              <a:t>##</a:t>
            </a:r>
          </a:p>
        </p:txBody>
      </p:sp>
      <p:sp>
        <p:nvSpPr>
          <p:cNvPr id="68" name="Espace réservé du texte 13">
            <a:extLst>
              <a:ext uri="{FF2B5EF4-FFF2-40B4-BE49-F238E27FC236}">
                <a16:creationId xmlns:a16="http://schemas.microsoft.com/office/drawing/2014/main" id="{ACFF4B66-0E17-5F41-B34C-505857C9AC32}"/>
              </a:ext>
            </a:extLst>
          </p:cNvPr>
          <p:cNvSpPr>
            <a:spLocks noGrp="1"/>
          </p:cNvSpPr>
          <p:nvPr>
            <p:ph type="body" sz="quarter" idx="33" hasCustomPrompt="1"/>
          </p:nvPr>
        </p:nvSpPr>
        <p:spPr>
          <a:xfrm>
            <a:off x="8666049" y="3141702"/>
            <a:ext cx="3034996"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0" name="Espace réservé du texte 9">
            <a:extLst>
              <a:ext uri="{FF2B5EF4-FFF2-40B4-BE49-F238E27FC236}">
                <a16:creationId xmlns:a16="http://schemas.microsoft.com/office/drawing/2014/main" id="{1FA3F005-7D2B-2F42-A0B0-75950C61FCC4}"/>
              </a:ext>
            </a:extLst>
          </p:cNvPr>
          <p:cNvSpPr>
            <a:spLocks noGrp="1"/>
          </p:cNvSpPr>
          <p:nvPr>
            <p:ph type="body" sz="quarter" idx="34" hasCustomPrompt="1"/>
          </p:nvPr>
        </p:nvSpPr>
        <p:spPr>
          <a:xfrm>
            <a:off x="7736116" y="4214405"/>
            <a:ext cx="929933" cy="631497"/>
          </a:xfrm>
        </p:spPr>
        <p:txBody>
          <a:bodyPr lIns="0" tIns="0" rIns="108000"/>
          <a:lstStyle>
            <a:lvl1pPr algn="r">
              <a:defRPr sz="4000" b="1" spc="-200" baseline="0">
                <a:solidFill>
                  <a:schemeClr val="bg2"/>
                </a:solidFill>
              </a:defRPr>
            </a:lvl1pPr>
          </a:lstStyle>
          <a:p>
            <a:pPr lvl="0"/>
            <a:r>
              <a:rPr lang="fr-FR"/>
              <a:t>##</a:t>
            </a:r>
          </a:p>
        </p:txBody>
      </p:sp>
      <p:sp>
        <p:nvSpPr>
          <p:cNvPr id="71" name="Espace réservé du texte 13">
            <a:extLst>
              <a:ext uri="{FF2B5EF4-FFF2-40B4-BE49-F238E27FC236}">
                <a16:creationId xmlns:a16="http://schemas.microsoft.com/office/drawing/2014/main" id="{28313375-77B9-DE42-89F7-A46FECE26BF4}"/>
              </a:ext>
            </a:extLst>
          </p:cNvPr>
          <p:cNvSpPr>
            <a:spLocks noGrp="1"/>
          </p:cNvSpPr>
          <p:nvPr>
            <p:ph type="body" sz="quarter" idx="35" hasCustomPrompt="1"/>
          </p:nvPr>
        </p:nvSpPr>
        <p:spPr>
          <a:xfrm>
            <a:off x="8666049" y="4214405"/>
            <a:ext cx="3034996"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3" name="Espace réservé du texte 9">
            <a:extLst>
              <a:ext uri="{FF2B5EF4-FFF2-40B4-BE49-F238E27FC236}">
                <a16:creationId xmlns:a16="http://schemas.microsoft.com/office/drawing/2014/main" id="{3A9F209E-FAC5-404E-A781-9C3C1AE6B805}"/>
              </a:ext>
            </a:extLst>
          </p:cNvPr>
          <p:cNvSpPr>
            <a:spLocks noGrp="1"/>
          </p:cNvSpPr>
          <p:nvPr>
            <p:ph type="body" sz="quarter" idx="36" hasCustomPrompt="1"/>
          </p:nvPr>
        </p:nvSpPr>
        <p:spPr>
          <a:xfrm>
            <a:off x="7736116" y="5273949"/>
            <a:ext cx="929933" cy="631497"/>
          </a:xfrm>
        </p:spPr>
        <p:txBody>
          <a:bodyPr lIns="0" tIns="0" rIns="108000"/>
          <a:lstStyle>
            <a:lvl1pPr algn="r">
              <a:defRPr sz="4000" b="1" spc="-200" baseline="0">
                <a:solidFill>
                  <a:schemeClr val="bg2"/>
                </a:solidFill>
              </a:defRPr>
            </a:lvl1pPr>
          </a:lstStyle>
          <a:p>
            <a:pPr lvl="0"/>
            <a:r>
              <a:rPr lang="fr-FR"/>
              <a:t>##</a:t>
            </a:r>
          </a:p>
        </p:txBody>
      </p:sp>
      <p:sp>
        <p:nvSpPr>
          <p:cNvPr id="74" name="Espace réservé du texte 13">
            <a:extLst>
              <a:ext uri="{FF2B5EF4-FFF2-40B4-BE49-F238E27FC236}">
                <a16:creationId xmlns:a16="http://schemas.microsoft.com/office/drawing/2014/main" id="{55D2A0A4-9038-0C40-98A0-28F8A1710730}"/>
              </a:ext>
            </a:extLst>
          </p:cNvPr>
          <p:cNvSpPr>
            <a:spLocks noGrp="1"/>
          </p:cNvSpPr>
          <p:nvPr>
            <p:ph type="body" sz="quarter" idx="37" hasCustomPrompt="1"/>
          </p:nvPr>
        </p:nvSpPr>
        <p:spPr>
          <a:xfrm>
            <a:off x="8666049" y="5273949"/>
            <a:ext cx="3034996"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5" name="Date Placeholder 3">
            <a:extLst>
              <a:ext uri="{FF2B5EF4-FFF2-40B4-BE49-F238E27FC236}">
                <a16:creationId xmlns:a16="http://schemas.microsoft.com/office/drawing/2014/main" id="{68D7C676-051D-3E4B-9508-397F7DCB43E5}"/>
              </a:ext>
            </a:extLst>
          </p:cNvPr>
          <p:cNvSpPr>
            <a:spLocks noGrp="1"/>
          </p:cNvSpPr>
          <p:nvPr>
            <p:ph type="dt" sz="half" idx="10"/>
          </p:nvPr>
        </p:nvSpPr>
        <p:spPr>
          <a:xfrm>
            <a:off x="506684" y="5834152"/>
            <a:ext cx="2743200" cy="365125"/>
          </a:xfrm>
        </p:spPr>
        <p:txBody>
          <a:bodyPr lIns="0" tIns="0" rIns="0" bIns="0" anchor="b" anchorCtr="0"/>
          <a:lstStyle>
            <a:lvl1pPr>
              <a:defRPr sz="1867">
                <a:solidFill>
                  <a:schemeClr val="tx2"/>
                </a:solidFill>
              </a:defRPr>
            </a:lvl1pPr>
          </a:lstStyle>
          <a:p>
            <a:fld id="{53D4A07B-0F5E-0B4F-82A2-EC268DE920C0}" type="datetime4">
              <a:rPr lang="fr-FR" smtClean="0"/>
              <a:pPr/>
              <a:t>29 juin 2023</a:t>
            </a:fld>
            <a:endParaRPr lang="fr-FR" dirty="0"/>
          </a:p>
        </p:txBody>
      </p:sp>
      <p:pic>
        <p:nvPicPr>
          <p:cNvPr id="3" name="Image 2">
            <a:extLst>
              <a:ext uri="{FF2B5EF4-FFF2-40B4-BE49-F238E27FC236}">
                <a16:creationId xmlns:a16="http://schemas.microsoft.com/office/drawing/2014/main" id="{E53ABD69-0EEB-3117-75C5-5EA8A9096E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Tree>
    <p:extLst>
      <p:ext uri="{BB962C8B-B14F-4D97-AF65-F5344CB8AC3E}">
        <p14:creationId xmlns:p14="http://schemas.microsoft.com/office/powerpoint/2010/main" val="3429457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re partie A">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B82D4AF-AD0E-8E41-97C0-9E52579DC0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67937" y="1411705"/>
            <a:ext cx="11227200" cy="4911915"/>
          </a:xfrm>
          <a:solidFill>
            <a:schemeClr val="accent1">
              <a:lumMod val="40000"/>
              <a:lumOff val="60000"/>
            </a:schemeClr>
          </a:solidFill>
        </p:spPr>
        <p:txBody>
          <a:bodyPr lIns="720000" tIns="720000" rIns="720000" bIns="720000" anchor="t" anchorCtr="0">
            <a:normAutofit/>
          </a:bodyPr>
          <a:lstStyle>
            <a:lvl1pPr marL="0" indent="0" algn="r">
              <a:buNone/>
              <a:defRPr sz="1600" i="1">
                <a:solidFill>
                  <a:schemeClr val="tx1"/>
                </a:solidFill>
              </a:defRPr>
            </a:lvl1pPr>
          </a:lstStyle>
          <a:p>
            <a:r>
              <a:rPr lang="fr-FR" dirty="0"/>
              <a:t>Insérez votre image ici</a:t>
            </a:r>
          </a:p>
        </p:txBody>
      </p:sp>
      <p:sp>
        <p:nvSpPr>
          <p:cNvPr id="2" name="Title 1"/>
          <p:cNvSpPr>
            <a:spLocks noGrp="1"/>
          </p:cNvSpPr>
          <p:nvPr>
            <p:ph type="ctrTitle" hasCustomPrompt="1"/>
          </p:nvPr>
        </p:nvSpPr>
        <p:spPr>
          <a:xfrm>
            <a:off x="2617580" y="2627086"/>
            <a:ext cx="7344568" cy="1802833"/>
          </a:xfrm>
          <a:noFill/>
        </p:spPr>
        <p:txBody>
          <a:bodyPr lIns="0" tIns="0" rIns="0" bIns="0" anchor="b">
            <a:noAutofit/>
          </a:bodyPr>
          <a:lstStyle>
            <a:lvl1pPr algn="l">
              <a:defRPr sz="48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2617580" y="4430666"/>
            <a:ext cx="7344568" cy="1015629"/>
          </a:xfrm>
          <a:noFill/>
        </p:spPr>
        <p:txBody>
          <a:bodyPr wrap="square" lIns="0" tIns="0" rIns="0" bIns="0">
            <a:noAutofit/>
          </a:bodyPr>
          <a:lstStyle>
            <a:lvl1pPr marL="0" indent="0" algn="l">
              <a:spcBef>
                <a:spcPts val="0"/>
              </a:spcBef>
              <a:buNone/>
              <a:defRPr sz="2400">
                <a:solidFill>
                  <a:schemeClr val="tx2"/>
                </a:solidFill>
                <a:highlight>
                  <a:srgbClr val="FFFFFF"/>
                </a:highligh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0" name="Espace réservé du texte 9">
            <a:extLst>
              <a:ext uri="{FF2B5EF4-FFF2-40B4-BE49-F238E27FC236}">
                <a16:creationId xmlns:a16="http://schemas.microsoft.com/office/drawing/2014/main" id="{8D350E48-BD5F-EB41-B6D7-A6BBFD37E9E5}"/>
              </a:ext>
            </a:extLst>
          </p:cNvPr>
          <p:cNvSpPr>
            <a:spLocks noGrp="1"/>
          </p:cNvSpPr>
          <p:nvPr>
            <p:ph type="body" sz="quarter" idx="14" hasCustomPrompt="1"/>
          </p:nvPr>
        </p:nvSpPr>
        <p:spPr>
          <a:xfrm>
            <a:off x="-328396" y="2301708"/>
            <a:ext cx="2712007" cy="2366433"/>
          </a:xfrm>
        </p:spPr>
        <p:txBody>
          <a:bodyPr lIns="0" tIns="0" rIns="0" bIns="0" anchor="b" anchorCtr="0">
            <a:noAutofit/>
          </a:bodyPr>
          <a:lstStyle>
            <a:lvl1pPr marL="0" indent="0" algn="r">
              <a:buNone/>
              <a:defRPr sz="12533" b="1" spc="-200" baseline="0">
                <a:solidFill>
                  <a:schemeClr val="bg1"/>
                </a:solidFill>
              </a:defRPr>
            </a:lvl1pPr>
          </a:lstStyle>
          <a:p>
            <a:pPr lvl="0"/>
            <a:r>
              <a:rPr lang="fr-FR" dirty="0"/>
              <a:t>##</a:t>
            </a:r>
          </a:p>
        </p:txBody>
      </p:sp>
      <p:pic>
        <p:nvPicPr>
          <p:cNvPr id="5" name="Image 4">
            <a:extLst>
              <a:ext uri="{FF2B5EF4-FFF2-40B4-BE49-F238E27FC236}">
                <a16:creationId xmlns:a16="http://schemas.microsoft.com/office/drawing/2014/main" id="{FD963913-94B1-DAE3-AC3B-BDD0F9EFB8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Tree>
    <p:extLst>
      <p:ext uri="{BB962C8B-B14F-4D97-AF65-F5344CB8AC3E}">
        <p14:creationId xmlns:p14="http://schemas.microsoft.com/office/powerpoint/2010/main" val="858310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re partie B">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67937" y="1411705"/>
            <a:ext cx="11227200" cy="4911915"/>
          </a:xfrm>
          <a:solidFill>
            <a:schemeClr val="accent1">
              <a:lumMod val="40000"/>
              <a:lumOff val="60000"/>
            </a:schemeClr>
          </a:solidFill>
        </p:spPr>
        <p:txBody>
          <a:bodyPr lIns="720000" tIns="720000" rIns="720000" bIns="720000" anchor="t" anchorCtr="0">
            <a:normAutofit/>
          </a:bodyPr>
          <a:lstStyle>
            <a:lvl1pPr marL="0" indent="0" algn="r">
              <a:buNone/>
              <a:defRPr sz="1600" i="1">
                <a:solidFill>
                  <a:schemeClr val="tx1"/>
                </a:solidFill>
              </a:defRPr>
            </a:lvl1pPr>
          </a:lstStyle>
          <a:p>
            <a:r>
              <a:rPr lang="fr-FR" dirty="0"/>
              <a:t>Insérez votre image ici</a:t>
            </a:r>
          </a:p>
        </p:txBody>
      </p:sp>
      <p:sp>
        <p:nvSpPr>
          <p:cNvPr id="2" name="Title 1"/>
          <p:cNvSpPr>
            <a:spLocks noGrp="1"/>
          </p:cNvSpPr>
          <p:nvPr>
            <p:ph type="ctrTitle" hasCustomPrompt="1"/>
          </p:nvPr>
        </p:nvSpPr>
        <p:spPr>
          <a:xfrm>
            <a:off x="2617580" y="2627086"/>
            <a:ext cx="7344568" cy="1802833"/>
          </a:xfrm>
          <a:noFill/>
        </p:spPr>
        <p:txBody>
          <a:bodyPr lIns="0" tIns="0" rIns="0" bIns="0" anchor="b">
            <a:noAutofit/>
          </a:bodyPr>
          <a:lstStyle>
            <a:lvl1pPr algn="l">
              <a:defRPr sz="4800" cap="all" baseline="0">
                <a:solidFill>
                  <a:schemeClr val="bg1"/>
                </a:solidFill>
                <a:highlight>
                  <a:srgbClr val="46724B"/>
                </a:highlight>
              </a:defRPr>
            </a:lvl1pPr>
          </a:lstStyle>
          <a:p>
            <a:r>
              <a:rPr lang="fr-FR" dirty="0"/>
              <a:t>titre</a:t>
            </a:r>
            <a:endParaRPr lang="en-US" dirty="0"/>
          </a:p>
        </p:txBody>
      </p:sp>
      <p:sp>
        <p:nvSpPr>
          <p:cNvPr id="3" name="Subtitle 2"/>
          <p:cNvSpPr>
            <a:spLocks noGrp="1"/>
          </p:cNvSpPr>
          <p:nvPr>
            <p:ph type="subTitle" idx="1"/>
          </p:nvPr>
        </p:nvSpPr>
        <p:spPr>
          <a:xfrm>
            <a:off x="2617580" y="4430666"/>
            <a:ext cx="7344568" cy="1015629"/>
          </a:xfrm>
          <a:noFill/>
        </p:spPr>
        <p:txBody>
          <a:bodyPr wrap="square" lIns="0" tIns="0" rIns="0" bIns="0">
            <a:noAutofit/>
          </a:bodyPr>
          <a:lstStyle>
            <a:lvl1pPr marL="0" indent="0" algn="l">
              <a:spcBef>
                <a:spcPts val="0"/>
              </a:spcBef>
              <a:buNone/>
              <a:defRPr sz="2400">
                <a:solidFill>
                  <a:schemeClr val="bg2"/>
                </a:solidFill>
                <a:highlight>
                  <a:srgbClr val="FFFFFF"/>
                </a:highligh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0" name="Espace réservé du texte 9">
            <a:extLst>
              <a:ext uri="{FF2B5EF4-FFF2-40B4-BE49-F238E27FC236}">
                <a16:creationId xmlns:a16="http://schemas.microsoft.com/office/drawing/2014/main" id="{8D350E48-BD5F-EB41-B6D7-A6BBFD37E9E5}"/>
              </a:ext>
            </a:extLst>
          </p:cNvPr>
          <p:cNvSpPr>
            <a:spLocks noGrp="1"/>
          </p:cNvSpPr>
          <p:nvPr>
            <p:ph type="body" sz="quarter" idx="14" hasCustomPrompt="1"/>
          </p:nvPr>
        </p:nvSpPr>
        <p:spPr>
          <a:xfrm>
            <a:off x="-328396" y="2301708"/>
            <a:ext cx="2712007" cy="2366433"/>
          </a:xfrm>
        </p:spPr>
        <p:txBody>
          <a:bodyPr lIns="0" tIns="0" rIns="0" bIns="0" anchor="b" anchorCtr="0">
            <a:noAutofit/>
          </a:bodyPr>
          <a:lstStyle>
            <a:lvl1pPr marL="0" indent="0" algn="r">
              <a:buNone/>
              <a:defRPr sz="12533" b="1" spc="-200" baseline="0">
                <a:solidFill>
                  <a:schemeClr val="bg1"/>
                </a:solidFill>
              </a:defRPr>
            </a:lvl1pPr>
          </a:lstStyle>
          <a:p>
            <a:pPr lvl="0"/>
            <a:r>
              <a:rPr lang="fr-FR" dirty="0"/>
              <a:t>##</a:t>
            </a:r>
          </a:p>
        </p:txBody>
      </p:sp>
      <p:pic>
        <p:nvPicPr>
          <p:cNvPr id="11" name="Image 10">
            <a:extLst>
              <a:ext uri="{FF2B5EF4-FFF2-40B4-BE49-F238E27FC236}">
                <a16:creationId xmlns:a16="http://schemas.microsoft.com/office/drawing/2014/main" id="{A6B7BC93-6776-9D4E-983F-BC51AED1E9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5" name="Image 4">
            <a:extLst>
              <a:ext uri="{FF2B5EF4-FFF2-40B4-BE49-F238E27FC236}">
                <a16:creationId xmlns:a16="http://schemas.microsoft.com/office/drawing/2014/main" id="{0E00D9A8-E4DC-4AEF-4442-29AE2B8F1D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Tree>
    <p:extLst>
      <p:ext uri="{BB962C8B-B14F-4D97-AF65-F5344CB8AC3E}">
        <p14:creationId xmlns:p14="http://schemas.microsoft.com/office/powerpoint/2010/main" val="3080778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u + mosaïque">
    <p:spTree>
      <p:nvGrpSpPr>
        <p:cNvPr id="1" name=""/>
        <p:cNvGrpSpPr/>
        <p:nvPr/>
      </p:nvGrpSpPr>
      <p:grpSpPr>
        <a:xfrm>
          <a:off x="0" y="0"/>
          <a:ext cx="0" cy="0"/>
          <a:chOff x="0" y="0"/>
          <a:chExt cx="0" cy="0"/>
        </a:xfrm>
      </p:grpSpPr>
      <p:sp>
        <p:nvSpPr>
          <p:cNvPr id="2" name="Title 1"/>
          <p:cNvSpPr>
            <a:spLocks noGrp="1"/>
          </p:cNvSpPr>
          <p:nvPr>
            <p:ph type="title"/>
          </p:nvPr>
        </p:nvSpPr>
        <p:spPr>
          <a:xfrm>
            <a:off x="474602" y="1258395"/>
            <a:ext cx="6935669" cy="1325563"/>
          </a:xfrm>
        </p:spPr>
        <p:txBody>
          <a:bodyPr/>
          <a:lstStyle/>
          <a:p>
            <a:r>
              <a:rPr lang="fr-FR" dirty="0"/>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490200" y="2703095"/>
            <a:ext cx="12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474245" y="2880785"/>
            <a:ext cx="6935889" cy="2803545"/>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474133" y="5711549"/>
            <a:ext cx="6936000" cy="400049"/>
          </a:xfrm>
        </p:spPr>
        <p:txBody>
          <a:bodyPr anchor="b" anchorCtr="0"/>
          <a:lstStyle>
            <a:lvl1pPr>
              <a:defRPr sz="933">
                <a:solidFill>
                  <a:schemeClr val="tx1"/>
                </a:solidFill>
              </a:defRPr>
            </a:lvl1pPr>
            <a:lvl2pPr marL="14817" indent="0">
              <a:buNone/>
              <a:defRPr/>
            </a:lvl2pPr>
          </a:lstStyle>
          <a:p>
            <a:pPr lvl="0"/>
            <a:r>
              <a:rPr lang="fr-FR" dirty="0"/>
              <a:t>Précision, légende ou note de bas de page.</a:t>
            </a:r>
          </a:p>
        </p:txBody>
      </p:sp>
      <p:sp>
        <p:nvSpPr>
          <p:cNvPr id="9" name="Espace réservé pour une image  8">
            <a:extLst>
              <a:ext uri="{FF2B5EF4-FFF2-40B4-BE49-F238E27FC236}">
                <a16:creationId xmlns:a16="http://schemas.microsoft.com/office/drawing/2014/main" id="{01685218-1635-A445-8A25-24A11425593E}"/>
              </a:ext>
            </a:extLst>
          </p:cNvPr>
          <p:cNvSpPr>
            <a:spLocks noGrp="1"/>
          </p:cNvSpPr>
          <p:nvPr>
            <p:ph type="pic" sz="quarter" idx="15" hasCustomPrompt="1"/>
          </p:nvPr>
        </p:nvSpPr>
        <p:spPr>
          <a:xfrm>
            <a:off x="7579339" y="1941654"/>
            <a:ext cx="2070100" cy="2084916"/>
          </a:xfrm>
          <a:solidFill>
            <a:schemeClr val="accent1"/>
          </a:solidFill>
          <a:ln>
            <a:noFill/>
          </a:ln>
        </p:spPr>
        <p:txBody>
          <a:bodyPr anchor="ctr" anchorCtr="0"/>
          <a:lstStyle>
            <a:lvl1pPr algn="ctr">
              <a:defRPr sz="1200">
                <a:solidFill>
                  <a:schemeClr val="tx1"/>
                </a:solidFill>
              </a:defRPr>
            </a:lvl1pPr>
          </a:lstStyle>
          <a:p>
            <a:r>
              <a:rPr lang="fr-FR" dirty="0"/>
              <a:t>Insérez une image ici</a:t>
            </a:r>
          </a:p>
        </p:txBody>
      </p:sp>
      <p:sp>
        <p:nvSpPr>
          <p:cNvPr id="14" name="Espace réservé pour une image  8">
            <a:extLst>
              <a:ext uri="{FF2B5EF4-FFF2-40B4-BE49-F238E27FC236}">
                <a16:creationId xmlns:a16="http://schemas.microsoft.com/office/drawing/2014/main" id="{4A677ABE-8895-5543-878E-29D1DAEE0C52}"/>
              </a:ext>
            </a:extLst>
          </p:cNvPr>
          <p:cNvSpPr>
            <a:spLocks noGrp="1"/>
          </p:cNvSpPr>
          <p:nvPr>
            <p:ph type="pic" sz="quarter" idx="16" hasCustomPrompt="1"/>
          </p:nvPr>
        </p:nvSpPr>
        <p:spPr>
          <a:xfrm>
            <a:off x="9648326" y="1941654"/>
            <a:ext cx="2070100" cy="2084916"/>
          </a:xfrm>
          <a:solidFill>
            <a:schemeClr val="tx2"/>
          </a:solidFill>
          <a:ln>
            <a:noFill/>
          </a:ln>
        </p:spPr>
        <p:txBody>
          <a:bodyPr anchor="ctr" anchorCtr="0"/>
          <a:lstStyle>
            <a:lvl1pPr algn="ctr">
              <a:defRPr sz="1200">
                <a:solidFill>
                  <a:schemeClr val="tx1"/>
                </a:solidFill>
              </a:defRPr>
            </a:lvl1pPr>
          </a:lstStyle>
          <a:p>
            <a:r>
              <a:rPr lang="fr-FR" dirty="0"/>
              <a:t>Insérez une image ici</a:t>
            </a:r>
          </a:p>
        </p:txBody>
      </p:sp>
      <p:sp>
        <p:nvSpPr>
          <p:cNvPr id="15" name="Espace réservé pour une image  8">
            <a:extLst>
              <a:ext uri="{FF2B5EF4-FFF2-40B4-BE49-F238E27FC236}">
                <a16:creationId xmlns:a16="http://schemas.microsoft.com/office/drawing/2014/main" id="{C0375785-3AE8-4F47-BFD2-B29EE75935A1}"/>
              </a:ext>
            </a:extLst>
          </p:cNvPr>
          <p:cNvSpPr>
            <a:spLocks noGrp="1"/>
          </p:cNvSpPr>
          <p:nvPr>
            <p:ph type="pic" sz="quarter" idx="17" hasCustomPrompt="1"/>
          </p:nvPr>
        </p:nvSpPr>
        <p:spPr>
          <a:xfrm>
            <a:off x="7579339" y="4026682"/>
            <a:ext cx="2070100" cy="2084916"/>
          </a:xfrm>
          <a:solidFill>
            <a:schemeClr val="accent4"/>
          </a:solidFill>
          <a:ln>
            <a:noFill/>
          </a:ln>
        </p:spPr>
        <p:txBody>
          <a:bodyPr anchor="ctr" anchorCtr="0"/>
          <a:lstStyle>
            <a:lvl1pPr algn="ctr">
              <a:defRPr sz="1200">
                <a:solidFill>
                  <a:schemeClr val="tx1"/>
                </a:solidFill>
              </a:defRPr>
            </a:lvl1pPr>
          </a:lstStyle>
          <a:p>
            <a:r>
              <a:rPr lang="fr-FR" dirty="0"/>
              <a:t>Insérez une image ici</a:t>
            </a:r>
          </a:p>
        </p:txBody>
      </p:sp>
      <p:sp>
        <p:nvSpPr>
          <p:cNvPr id="16" name="Espace réservé pour une image  8">
            <a:extLst>
              <a:ext uri="{FF2B5EF4-FFF2-40B4-BE49-F238E27FC236}">
                <a16:creationId xmlns:a16="http://schemas.microsoft.com/office/drawing/2014/main" id="{93EC84B3-269D-4E42-A533-A83AD4A03D1C}"/>
              </a:ext>
            </a:extLst>
          </p:cNvPr>
          <p:cNvSpPr>
            <a:spLocks noGrp="1"/>
          </p:cNvSpPr>
          <p:nvPr>
            <p:ph type="pic" sz="quarter" idx="18" hasCustomPrompt="1"/>
          </p:nvPr>
        </p:nvSpPr>
        <p:spPr>
          <a:xfrm>
            <a:off x="9648326" y="4026682"/>
            <a:ext cx="2070100" cy="2084916"/>
          </a:xfrm>
          <a:solidFill>
            <a:schemeClr val="accent2"/>
          </a:solidFill>
          <a:ln>
            <a:noFill/>
          </a:ln>
        </p:spPr>
        <p:txBody>
          <a:bodyPr anchor="ctr" anchorCtr="0"/>
          <a:lstStyle>
            <a:lvl1pPr algn="ctr">
              <a:defRPr sz="1200">
                <a:solidFill>
                  <a:schemeClr val="tx1"/>
                </a:solidFill>
              </a:defRPr>
            </a:lvl1pPr>
          </a:lstStyle>
          <a:p>
            <a:r>
              <a:rPr lang="fr-FR" dirty="0"/>
              <a:t>Insérez une image ici</a:t>
            </a:r>
          </a:p>
        </p:txBody>
      </p:sp>
      <p:pic>
        <p:nvPicPr>
          <p:cNvPr id="19" name="Image 18">
            <a:extLst>
              <a:ext uri="{FF2B5EF4-FFF2-40B4-BE49-F238E27FC236}">
                <a16:creationId xmlns:a16="http://schemas.microsoft.com/office/drawing/2014/main" id="{E14855E2-6ADA-ED42-AC2C-71C1BA5B72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7" name="Image 6">
            <a:extLst>
              <a:ext uri="{FF2B5EF4-FFF2-40B4-BE49-F238E27FC236}">
                <a16:creationId xmlns:a16="http://schemas.microsoft.com/office/drawing/2014/main" id="{81BAB4BF-D6C6-02EF-C477-F90A2FA9FF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4" name="ZoneTexte 3">
            <a:extLst>
              <a:ext uri="{FF2B5EF4-FFF2-40B4-BE49-F238E27FC236}">
                <a16:creationId xmlns:a16="http://schemas.microsoft.com/office/drawing/2014/main" id="{0476714F-2ECD-0F8B-8D91-D16643E24ACF}"/>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2733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C">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9897243-1DF7-2240-B51C-B1256AB15A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66547" y="2510589"/>
            <a:ext cx="5125452" cy="4347411"/>
          </a:xfrm>
          <a:prstGeom prst="rect">
            <a:avLst/>
          </a:prstGeom>
        </p:spPr>
      </p:pic>
      <p:sp>
        <p:nvSpPr>
          <p:cNvPr id="2" name="Title 1"/>
          <p:cNvSpPr>
            <a:spLocks noGrp="1"/>
          </p:cNvSpPr>
          <p:nvPr>
            <p:ph type="ctrTitle" hasCustomPrompt="1"/>
          </p:nvPr>
        </p:nvSpPr>
        <p:spPr>
          <a:xfrm>
            <a:off x="467937" y="2781108"/>
            <a:ext cx="6397655" cy="1648811"/>
          </a:xfrm>
          <a:noFill/>
        </p:spPr>
        <p:txBody>
          <a:bodyPr wrap="square" lIns="0" tIns="0" rIns="0" bIns="0" anchor="b">
            <a:noAutofit/>
          </a:bodyPr>
          <a:lstStyle>
            <a:lvl1pPr algn="l">
              <a:defRPr sz="48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467939" y="4438687"/>
            <a:ext cx="5050547" cy="761735"/>
          </a:xfrm>
          <a:noFill/>
        </p:spPr>
        <p:txBody>
          <a:bodyPr wrap="square" lIns="0" tIns="36000" rIns="0" bIns="36000">
            <a:spAutoFit/>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506684" y="6011295"/>
            <a:ext cx="2743200" cy="365125"/>
          </a:xfrm>
        </p:spPr>
        <p:txBody>
          <a:bodyPr lIns="0" tIns="0" rIns="0" bIns="0" anchor="b" anchorCtr="0"/>
          <a:lstStyle>
            <a:lvl1pPr>
              <a:defRPr sz="1867">
                <a:solidFill>
                  <a:schemeClr val="tx2"/>
                </a:solidFill>
              </a:defRPr>
            </a:lvl1pPr>
          </a:lstStyle>
          <a:p>
            <a:fld id="{53D4A07B-0F5E-0B4F-82A2-EC268DE920C0}" type="datetime4">
              <a:rPr lang="fr-FR" smtClean="0"/>
              <a:pPr/>
              <a:t>29 juin 2023</a:t>
            </a:fld>
            <a:endParaRPr lang="fr-FR"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1" name="Espace réservé pour une image  10">
            <a:extLst>
              <a:ext uri="{FF2B5EF4-FFF2-40B4-BE49-F238E27FC236}">
                <a16:creationId xmlns:a16="http://schemas.microsoft.com/office/drawing/2014/main" id="{69D9E800-B0F7-FD4C-BBB7-39F18B1096FE}"/>
              </a:ext>
            </a:extLst>
          </p:cNvPr>
          <p:cNvSpPr>
            <a:spLocks noGrp="1"/>
          </p:cNvSpPr>
          <p:nvPr>
            <p:ph type="pic" sz="quarter" idx="13" hasCustomPrompt="1"/>
          </p:nvPr>
        </p:nvSpPr>
        <p:spPr>
          <a:xfrm>
            <a:off x="8759992" y="458536"/>
            <a:ext cx="2961600" cy="2961600"/>
          </a:xfrm>
          <a:solidFill>
            <a:schemeClr val="accent2"/>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sp>
        <p:nvSpPr>
          <p:cNvPr id="15" name="Espace réservé pour une image  10">
            <a:extLst>
              <a:ext uri="{FF2B5EF4-FFF2-40B4-BE49-F238E27FC236}">
                <a16:creationId xmlns:a16="http://schemas.microsoft.com/office/drawing/2014/main" id="{418D0408-A125-774F-AB2C-55568F11F7E2}"/>
              </a:ext>
            </a:extLst>
          </p:cNvPr>
          <p:cNvSpPr>
            <a:spLocks noGrp="1"/>
          </p:cNvSpPr>
          <p:nvPr>
            <p:ph type="pic" sz="quarter" idx="14" hasCustomPrompt="1"/>
          </p:nvPr>
        </p:nvSpPr>
        <p:spPr>
          <a:xfrm>
            <a:off x="5795289" y="458536"/>
            <a:ext cx="2961600" cy="2961600"/>
          </a:xfrm>
          <a:solidFill>
            <a:schemeClr val="accent1"/>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sp>
        <p:nvSpPr>
          <p:cNvPr id="17" name="Espace réservé pour une image  10">
            <a:extLst>
              <a:ext uri="{FF2B5EF4-FFF2-40B4-BE49-F238E27FC236}">
                <a16:creationId xmlns:a16="http://schemas.microsoft.com/office/drawing/2014/main" id="{306211BE-EB2E-3249-98C9-DDAD583F2576}"/>
              </a:ext>
            </a:extLst>
          </p:cNvPr>
          <p:cNvSpPr>
            <a:spLocks noGrp="1"/>
          </p:cNvSpPr>
          <p:nvPr>
            <p:ph type="pic" sz="quarter" idx="15" hasCustomPrompt="1"/>
          </p:nvPr>
        </p:nvSpPr>
        <p:spPr>
          <a:xfrm>
            <a:off x="5795289" y="3414820"/>
            <a:ext cx="2961600" cy="2961600"/>
          </a:xfrm>
          <a:solidFill>
            <a:schemeClr val="accent4"/>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pic>
        <p:nvPicPr>
          <p:cNvPr id="12" name="Image 11">
            <a:extLst>
              <a:ext uri="{FF2B5EF4-FFF2-40B4-BE49-F238E27FC236}">
                <a16:creationId xmlns:a16="http://schemas.microsoft.com/office/drawing/2014/main" id="{E3850FDB-4CF9-3B49-8B7A-19E078CBBC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Tree>
    <p:extLst>
      <p:ext uri="{BB962C8B-B14F-4D97-AF65-F5344CB8AC3E}">
        <p14:creationId xmlns:p14="http://schemas.microsoft.com/office/powerpoint/2010/main" val="1113271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u + encadré à droite">
    <p:spTree>
      <p:nvGrpSpPr>
        <p:cNvPr id="1" name=""/>
        <p:cNvGrpSpPr/>
        <p:nvPr/>
      </p:nvGrpSpPr>
      <p:grpSpPr>
        <a:xfrm>
          <a:off x="0" y="0"/>
          <a:ext cx="0" cy="0"/>
          <a:chOff x="0" y="0"/>
          <a:chExt cx="0" cy="0"/>
        </a:xfrm>
      </p:grpSpPr>
      <p:sp>
        <p:nvSpPr>
          <p:cNvPr id="2" name="Title 1"/>
          <p:cNvSpPr>
            <a:spLocks noGrp="1"/>
          </p:cNvSpPr>
          <p:nvPr>
            <p:ph type="title"/>
          </p:nvPr>
        </p:nvSpPr>
        <p:spPr>
          <a:xfrm>
            <a:off x="474602" y="1258395"/>
            <a:ext cx="6935669" cy="1325563"/>
          </a:xfrm>
        </p:spPr>
        <p:txBody>
          <a:bodyPr/>
          <a:lstStyle/>
          <a:p>
            <a:r>
              <a:rPr lang="fr-FR" dirty="0"/>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490200" y="2703095"/>
            <a:ext cx="12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474245" y="2880785"/>
            <a:ext cx="6935889" cy="2803545"/>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474133" y="5711549"/>
            <a:ext cx="6936000" cy="400049"/>
          </a:xfrm>
        </p:spPr>
        <p:txBody>
          <a:bodyPr anchor="b" anchorCtr="0"/>
          <a:lstStyle>
            <a:lvl1pPr>
              <a:defRPr sz="933">
                <a:solidFill>
                  <a:schemeClr val="tx1"/>
                </a:solidFill>
              </a:defRPr>
            </a:lvl1pPr>
            <a:lvl2pPr marL="14817" indent="0">
              <a:buNone/>
              <a:defRPr/>
            </a:lvl2pPr>
          </a:lstStyle>
          <a:p>
            <a:pPr lvl="0"/>
            <a:r>
              <a:rPr lang="fr-FR" dirty="0"/>
              <a:t>Précision, légende ou note de bas de page.</a:t>
            </a:r>
          </a:p>
        </p:txBody>
      </p:sp>
      <p:sp>
        <p:nvSpPr>
          <p:cNvPr id="10" name="Espace réservé du contenu 9">
            <a:extLst>
              <a:ext uri="{FF2B5EF4-FFF2-40B4-BE49-F238E27FC236}">
                <a16:creationId xmlns:a16="http://schemas.microsoft.com/office/drawing/2014/main" id="{4BF4C12A-8D9F-B141-B3CC-5EFF4C965D1F}"/>
              </a:ext>
            </a:extLst>
          </p:cNvPr>
          <p:cNvSpPr>
            <a:spLocks noGrp="1"/>
          </p:cNvSpPr>
          <p:nvPr>
            <p:ph sz="quarter" idx="17"/>
          </p:nvPr>
        </p:nvSpPr>
        <p:spPr>
          <a:xfrm>
            <a:off x="7586133" y="482601"/>
            <a:ext cx="4114800" cy="5628993"/>
          </a:xfrm>
          <a:solidFill>
            <a:schemeClr val="bg1">
              <a:lumMod val="85000"/>
            </a:schemeClr>
          </a:solidFill>
        </p:spPr>
        <p:txBody>
          <a:bodyPr lIns="180000" tIns="180000" rIns="180000" bIns="180000" anchor="ctr"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1" name="Image 10">
            <a:extLst>
              <a:ext uri="{FF2B5EF4-FFF2-40B4-BE49-F238E27FC236}">
                <a16:creationId xmlns:a16="http://schemas.microsoft.com/office/drawing/2014/main" id="{4D868637-F0E0-074B-9821-992A40519B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4" name="ZoneTexte 3">
            <a:extLst>
              <a:ext uri="{FF2B5EF4-FFF2-40B4-BE49-F238E27FC236}">
                <a16:creationId xmlns:a16="http://schemas.microsoft.com/office/drawing/2014/main" id="{D661D9A7-F0D3-3175-DF96-EADAA42A7803}"/>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5570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u + encadré à gauche">
    <p:spTree>
      <p:nvGrpSpPr>
        <p:cNvPr id="1" name=""/>
        <p:cNvGrpSpPr/>
        <p:nvPr/>
      </p:nvGrpSpPr>
      <p:grpSpPr>
        <a:xfrm>
          <a:off x="0" y="0"/>
          <a:ext cx="0" cy="0"/>
          <a:chOff x="0" y="0"/>
          <a:chExt cx="0" cy="0"/>
        </a:xfrm>
      </p:grpSpPr>
      <p:sp>
        <p:nvSpPr>
          <p:cNvPr id="2" name="Title 1"/>
          <p:cNvSpPr>
            <a:spLocks noGrp="1"/>
          </p:cNvSpPr>
          <p:nvPr>
            <p:ph type="title"/>
          </p:nvPr>
        </p:nvSpPr>
        <p:spPr>
          <a:xfrm>
            <a:off x="5022156" y="1258395"/>
            <a:ext cx="6678889" cy="1325563"/>
          </a:xfrm>
        </p:spPr>
        <p:txBody>
          <a:bodyPr/>
          <a:lstStyle/>
          <a:p>
            <a:r>
              <a:rPr lang="fr-FR"/>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5021943" y="2703095"/>
            <a:ext cx="12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5021943" y="2880785"/>
            <a:ext cx="6679101" cy="2803545"/>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5021943" y="5711549"/>
            <a:ext cx="6679101" cy="400049"/>
          </a:xfrm>
        </p:spPr>
        <p:txBody>
          <a:bodyPr anchor="b" anchorCtr="0"/>
          <a:lstStyle>
            <a:lvl1pPr>
              <a:defRPr sz="933">
                <a:solidFill>
                  <a:schemeClr val="tx1"/>
                </a:solidFill>
              </a:defRPr>
            </a:lvl1pPr>
            <a:lvl2pPr marL="14817" indent="0">
              <a:buNone/>
              <a:defRPr/>
            </a:lvl2pPr>
          </a:lstStyle>
          <a:p>
            <a:pPr lvl="0"/>
            <a:r>
              <a:rPr lang="fr-FR" dirty="0"/>
              <a:t>Précision, légende ou note de bas de page.</a:t>
            </a:r>
          </a:p>
        </p:txBody>
      </p:sp>
      <p:sp>
        <p:nvSpPr>
          <p:cNvPr id="14" name="Espace réservé du contenu 13">
            <a:extLst>
              <a:ext uri="{FF2B5EF4-FFF2-40B4-BE49-F238E27FC236}">
                <a16:creationId xmlns:a16="http://schemas.microsoft.com/office/drawing/2014/main" id="{D4412526-C4D2-9945-B7DE-4A481BC19509}"/>
              </a:ext>
            </a:extLst>
          </p:cNvPr>
          <p:cNvSpPr>
            <a:spLocks noGrp="1"/>
          </p:cNvSpPr>
          <p:nvPr>
            <p:ph sz="quarter" idx="17"/>
          </p:nvPr>
        </p:nvSpPr>
        <p:spPr>
          <a:xfrm>
            <a:off x="474134" y="1975631"/>
            <a:ext cx="4142317" cy="4135967"/>
          </a:xfrm>
          <a:solidFill>
            <a:schemeClr val="bg2"/>
          </a:solidFill>
        </p:spPr>
        <p:txBody>
          <a:bodyPr lIns="180000" tIns="180000" rIns="180000" bIns="180000" anchor="ctr" anchorCtr="0"/>
          <a:lstStyle>
            <a:lvl1pPr algn="r">
              <a:defRPr sz="2800">
                <a:solidFill>
                  <a:schemeClr val="bg1"/>
                </a:solidFill>
              </a:defRPr>
            </a:lvl1pPr>
            <a:lvl2pPr marL="14817" indent="0" algn="r">
              <a:buFont typeface="Arial" panose="020B0604020202020204" pitchFamily="34" charset="0"/>
              <a:buNone/>
              <a:defRPr sz="2000">
                <a:solidFill>
                  <a:schemeClr val="bg1"/>
                </a:solidFill>
              </a:defRPr>
            </a:lvl2pPr>
            <a:lvl3pPr algn="r">
              <a:defRPr>
                <a:solidFill>
                  <a:schemeClr val="bg1"/>
                </a:solidFill>
              </a:defRPr>
            </a:lvl3pPr>
            <a:lvl4pPr algn="r">
              <a:buClrTx/>
              <a:defRPr>
                <a:solidFill>
                  <a:schemeClr val="bg1"/>
                </a:solidFill>
              </a:defRPr>
            </a:lvl4pPr>
            <a:lvl5pPr algn="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0" name="Image 9">
            <a:extLst>
              <a:ext uri="{FF2B5EF4-FFF2-40B4-BE49-F238E27FC236}">
                <a16:creationId xmlns:a16="http://schemas.microsoft.com/office/drawing/2014/main" id="{D020F4DC-63F1-D144-9351-40DB1D8E58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4" name="Image 3">
            <a:extLst>
              <a:ext uri="{FF2B5EF4-FFF2-40B4-BE49-F238E27FC236}">
                <a16:creationId xmlns:a16="http://schemas.microsoft.com/office/drawing/2014/main" id="{8CC76A59-6305-197D-4DBB-DAAB73D7AA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7" name="ZoneTexte 6">
            <a:extLst>
              <a:ext uri="{FF2B5EF4-FFF2-40B4-BE49-F238E27FC236}">
                <a16:creationId xmlns:a16="http://schemas.microsoft.com/office/drawing/2014/main" id="{78335FB9-B527-4130-EEA9-A8464D030B4E}"/>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1529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hiffres">
    <p:spTree>
      <p:nvGrpSpPr>
        <p:cNvPr id="1" name=""/>
        <p:cNvGrpSpPr/>
        <p:nvPr/>
      </p:nvGrpSpPr>
      <p:grpSpPr>
        <a:xfrm>
          <a:off x="0" y="0"/>
          <a:ext cx="0" cy="0"/>
          <a:chOff x="0" y="0"/>
          <a:chExt cx="0" cy="0"/>
        </a:xfrm>
      </p:grpSpPr>
      <p:sp>
        <p:nvSpPr>
          <p:cNvPr id="2" name="Title 1"/>
          <p:cNvSpPr>
            <a:spLocks noGrp="1"/>
          </p:cNvSpPr>
          <p:nvPr>
            <p:ph type="title"/>
          </p:nvPr>
        </p:nvSpPr>
        <p:spPr>
          <a:xfrm>
            <a:off x="474601" y="1258395"/>
            <a:ext cx="11226444" cy="1325563"/>
          </a:xfrm>
        </p:spPr>
        <p:txBody>
          <a:bodyPr/>
          <a:lstStyle/>
          <a:p>
            <a:r>
              <a:rPr lang="fr-FR"/>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490200" y="2703095"/>
            <a:ext cx="12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474133" y="2880785"/>
            <a:ext cx="11226800" cy="40005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10">
            <a:extLst>
              <a:ext uri="{FF2B5EF4-FFF2-40B4-BE49-F238E27FC236}">
                <a16:creationId xmlns:a16="http://schemas.microsoft.com/office/drawing/2014/main" id="{90E07264-E818-6749-8579-7DA9007C4F84}"/>
              </a:ext>
            </a:extLst>
          </p:cNvPr>
          <p:cNvSpPr>
            <a:spLocks noGrp="1"/>
          </p:cNvSpPr>
          <p:nvPr>
            <p:ph sz="quarter" idx="28" hasCustomPrompt="1"/>
          </p:nvPr>
        </p:nvSpPr>
        <p:spPr>
          <a:xfrm>
            <a:off x="488649" y="3812381"/>
            <a:ext cx="2233084" cy="2233083"/>
          </a:xfrm>
          <a:solidFill>
            <a:schemeClr val="accent2"/>
          </a:solidFill>
        </p:spPr>
        <p:txBody>
          <a:bodyPr lIns="72000" tIns="72000" rIns="72000" bIns="72000" anchor="ctr" anchorCtr="0"/>
          <a:lstStyle>
            <a:lvl1pPr algn="ctr">
              <a:lnSpc>
                <a:spcPct val="80000"/>
              </a:lnSpc>
              <a:spcBef>
                <a:spcPts val="2000"/>
              </a:spcBef>
              <a:defRPr sz="3733" b="1">
                <a:solidFill>
                  <a:schemeClr val="bg1"/>
                </a:solidFill>
              </a:defRPr>
            </a:lvl1pPr>
            <a:lvl2pPr marL="0" indent="0" algn="ctr">
              <a:spcBef>
                <a:spcPts val="0"/>
              </a:spcBef>
              <a:buFont typeface="Arial" panose="020B0604020202020204" pitchFamily="34" charset="0"/>
              <a:buNone/>
              <a:defRPr sz="1200" b="0">
                <a:solidFill>
                  <a:schemeClr val="tx1"/>
                </a:solidFill>
              </a:defRPr>
            </a:lvl2pPr>
            <a:lvl3pPr algn="ctr">
              <a:defRPr>
                <a:solidFill>
                  <a:schemeClr val="tx1"/>
                </a:solidFill>
              </a:defRPr>
            </a:lvl3pPr>
            <a:lvl4pPr marL="114297" indent="-114297" algn="ctr">
              <a:buClrTx/>
              <a:tabLst/>
              <a:defRPr>
                <a:solidFill>
                  <a:schemeClr val="tx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4" name="Espace réservé du contenu 10">
            <a:extLst>
              <a:ext uri="{FF2B5EF4-FFF2-40B4-BE49-F238E27FC236}">
                <a16:creationId xmlns:a16="http://schemas.microsoft.com/office/drawing/2014/main" id="{0940F409-5808-3648-89B9-D332B98A270B}"/>
              </a:ext>
            </a:extLst>
          </p:cNvPr>
          <p:cNvSpPr>
            <a:spLocks noGrp="1"/>
          </p:cNvSpPr>
          <p:nvPr>
            <p:ph sz="quarter" idx="29" hasCustomPrompt="1"/>
          </p:nvPr>
        </p:nvSpPr>
        <p:spPr>
          <a:xfrm>
            <a:off x="2722591" y="3812381"/>
            <a:ext cx="2233084" cy="2233083"/>
          </a:xfrm>
          <a:solidFill>
            <a:schemeClr val="tx2"/>
          </a:solidFill>
        </p:spPr>
        <p:txBody>
          <a:bodyPr lIns="72000" tIns="72000" rIns="72000" bIns="72000" anchor="ctr" anchorCtr="0"/>
          <a:lstStyle>
            <a:lvl1pPr algn="ctr">
              <a:lnSpc>
                <a:spcPct val="80000"/>
              </a:lnSpc>
              <a:spcBef>
                <a:spcPts val="2000"/>
              </a:spcBef>
              <a:defRPr sz="3733" b="1">
                <a:solidFill>
                  <a:schemeClr val="bg1"/>
                </a:solidFill>
              </a:defRPr>
            </a:lvl1pPr>
            <a:lvl2pPr marL="0" indent="0" algn="ctr">
              <a:spcBef>
                <a:spcPts val="0"/>
              </a:spcBef>
              <a:buFont typeface="Arial" panose="020B0604020202020204" pitchFamily="34" charset="0"/>
              <a:buNone/>
              <a:defRPr sz="1200" b="0">
                <a:solidFill>
                  <a:schemeClr val="bg1"/>
                </a:solidFill>
              </a:defRPr>
            </a:lvl2pPr>
            <a:lvl3pPr algn="ctr">
              <a:defRPr>
                <a:solidFill>
                  <a:schemeClr val="bg1"/>
                </a:solidFill>
              </a:defRPr>
            </a:lvl3pPr>
            <a:lvl4pPr marL="114297" indent="-114297"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5" name="Espace réservé du contenu 10">
            <a:extLst>
              <a:ext uri="{FF2B5EF4-FFF2-40B4-BE49-F238E27FC236}">
                <a16:creationId xmlns:a16="http://schemas.microsoft.com/office/drawing/2014/main" id="{F391F8FB-007D-EC49-9FA4-A5901F717C4B}"/>
              </a:ext>
            </a:extLst>
          </p:cNvPr>
          <p:cNvSpPr>
            <a:spLocks noGrp="1"/>
          </p:cNvSpPr>
          <p:nvPr>
            <p:ph sz="quarter" idx="30" hasCustomPrompt="1"/>
          </p:nvPr>
        </p:nvSpPr>
        <p:spPr>
          <a:xfrm>
            <a:off x="4956534" y="3812381"/>
            <a:ext cx="2233084" cy="2233083"/>
          </a:xfrm>
          <a:solidFill>
            <a:schemeClr val="bg2"/>
          </a:solidFill>
        </p:spPr>
        <p:txBody>
          <a:bodyPr lIns="72000" tIns="72000" rIns="72000" bIns="72000" anchor="ctr" anchorCtr="0"/>
          <a:lstStyle>
            <a:lvl1pPr algn="ctr">
              <a:lnSpc>
                <a:spcPct val="80000"/>
              </a:lnSpc>
              <a:spcBef>
                <a:spcPts val="2000"/>
              </a:spcBef>
              <a:defRPr sz="3733" b="1">
                <a:solidFill>
                  <a:schemeClr val="bg1"/>
                </a:solidFill>
              </a:defRPr>
            </a:lvl1pPr>
            <a:lvl2pPr marL="0" indent="0" algn="ctr">
              <a:spcBef>
                <a:spcPts val="0"/>
              </a:spcBef>
              <a:buFont typeface="Arial" panose="020B0604020202020204" pitchFamily="34" charset="0"/>
              <a:buNone/>
              <a:defRPr sz="1200" b="0">
                <a:solidFill>
                  <a:schemeClr val="bg1"/>
                </a:solidFill>
              </a:defRPr>
            </a:lvl2pPr>
            <a:lvl3pPr algn="ctr">
              <a:defRPr>
                <a:solidFill>
                  <a:schemeClr val="bg1"/>
                </a:solidFill>
              </a:defRPr>
            </a:lvl3pPr>
            <a:lvl4pPr marL="114297" indent="-114297"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6" name="Espace réservé du contenu 10">
            <a:extLst>
              <a:ext uri="{FF2B5EF4-FFF2-40B4-BE49-F238E27FC236}">
                <a16:creationId xmlns:a16="http://schemas.microsoft.com/office/drawing/2014/main" id="{F6020076-D3C7-FB4D-A62C-667F8AFE02AF}"/>
              </a:ext>
            </a:extLst>
          </p:cNvPr>
          <p:cNvSpPr>
            <a:spLocks noGrp="1"/>
          </p:cNvSpPr>
          <p:nvPr>
            <p:ph sz="quarter" idx="31" hasCustomPrompt="1"/>
          </p:nvPr>
        </p:nvSpPr>
        <p:spPr>
          <a:xfrm>
            <a:off x="7190477" y="3812381"/>
            <a:ext cx="2233084" cy="2233083"/>
          </a:xfrm>
          <a:solidFill>
            <a:schemeClr val="accent1"/>
          </a:solidFill>
        </p:spPr>
        <p:txBody>
          <a:bodyPr lIns="72000" tIns="72000" rIns="72000" bIns="72000" anchor="ctr" anchorCtr="0"/>
          <a:lstStyle>
            <a:lvl1pPr algn="ctr">
              <a:lnSpc>
                <a:spcPct val="80000"/>
              </a:lnSpc>
              <a:spcBef>
                <a:spcPts val="2000"/>
              </a:spcBef>
              <a:defRPr sz="3733" b="1">
                <a:solidFill>
                  <a:schemeClr val="bg1"/>
                </a:solidFill>
              </a:defRPr>
            </a:lvl1pPr>
            <a:lvl2pPr marL="0" indent="0" algn="ctr">
              <a:spcBef>
                <a:spcPts val="0"/>
              </a:spcBef>
              <a:buFont typeface="Arial" panose="020B0604020202020204" pitchFamily="34" charset="0"/>
              <a:buNone/>
              <a:defRPr sz="1200" b="0">
                <a:solidFill>
                  <a:schemeClr val="tx1"/>
                </a:solidFill>
              </a:defRPr>
            </a:lvl2pPr>
            <a:lvl3pPr algn="ctr">
              <a:defRPr>
                <a:solidFill>
                  <a:schemeClr val="tx1"/>
                </a:solidFill>
              </a:defRPr>
            </a:lvl3pPr>
            <a:lvl4pPr marL="114297" indent="-114297" algn="ctr">
              <a:buClrTx/>
              <a:tabLst/>
              <a:defRPr>
                <a:solidFill>
                  <a:schemeClr val="tx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sp>
        <p:nvSpPr>
          <p:cNvPr id="37" name="Espace réservé du contenu 10">
            <a:extLst>
              <a:ext uri="{FF2B5EF4-FFF2-40B4-BE49-F238E27FC236}">
                <a16:creationId xmlns:a16="http://schemas.microsoft.com/office/drawing/2014/main" id="{0C61AA95-6A6A-DC4E-86BA-56D9EE4FF0D9}"/>
              </a:ext>
            </a:extLst>
          </p:cNvPr>
          <p:cNvSpPr>
            <a:spLocks noGrp="1"/>
          </p:cNvSpPr>
          <p:nvPr>
            <p:ph sz="quarter" idx="32" hasCustomPrompt="1"/>
          </p:nvPr>
        </p:nvSpPr>
        <p:spPr>
          <a:xfrm>
            <a:off x="9424417" y="3812381"/>
            <a:ext cx="2233084" cy="2233083"/>
          </a:xfrm>
          <a:solidFill>
            <a:schemeClr val="accent4"/>
          </a:solidFill>
        </p:spPr>
        <p:txBody>
          <a:bodyPr lIns="72000" tIns="72000" rIns="72000" bIns="72000" anchor="ctr" anchorCtr="0"/>
          <a:lstStyle>
            <a:lvl1pPr algn="ctr">
              <a:lnSpc>
                <a:spcPct val="80000"/>
              </a:lnSpc>
              <a:spcBef>
                <a:spcPts val="2000"/>
              </a:spcBef>
              <a:defRPr sz="3733" b="1">
                <a:solidFill>
                  <a:schemeClr val="bg1"/>
                </a:solidFill>
              </a:defRPr>
            </a:lvl1pPr>
            <a:lvl2pPr marL="0" indent="0" algn="ctr">
              <a:spcBef>
                <a:spcPts val="0"/>
              </a:spcBef>
              <a:buFont typeface="Arial" panose="020B0604020202020204" pitchFamily="34" charset="0"/>
              <a:buNone/>
              <a:defRPr sz="1200" b="0">
                <a:solidFill>
                  <a:schemeClr val="bg1"/>
                </a:solidFill>
              </a:defRPr>
            </a:lvl2pPr>
            <a:lvl3pPr algn="ctr">
              <a:defRPr>
                <a:solidFill>
                  <a:schemeClr val="bg1"/>
                </a:solidFill>
              </a:defRPr>
            </a:lvl3pPr>
            <a:lvl4pPr marL="114297" indent="-114297" algn="ctr">
              <a:buClrTx/>
              <a:tabLst/>
              <a:defRPr>
                <a:solidFill>
                  <a:schemeClr val="bg1"/>
                </a:solidFill>
              </a:defRPr>
            </a:lvl4pPr>
            <a:lvl5pPr algn="ctr">
              <a:defRPr>
                <a:solidFill>
                  <a:schemeClr val="bg1"/>
                </a:solidFill>
              </a:defRPr>
            </a:lvl5pPr>
          </a:lstStyle>
          <a:p>
            <a:pPr lvl="0"/>
            <a:r>
              <a:rPr lang="fr-FR"/>
              <a:t>Chiffre</a:t>
            </a:r>
          </a:p>
          <a:p>
            <a:pPr lvl="1"/>
            <a:r>
              <a:rPr lang="fr-FR"/>
              <a:t>Deuxième niveau</a:t>
            </a:r>
          </a:p>
          <a:p>
            <a:pPr lvl="2"/>
            <a:r>
              <a:rPr lang="fr-FR"/>
              <a:t>Troisième niveau</a:t>
            </a:r>
          </a:p>
          <a:p>
            <a:pPr lvl="3"/>
            <a:r>
              <a:rPr lang="fr-FR"/>
              <a:t>Quatrième niveau</a:t>
            </a:r>
          </a:p>
        </p:txBody>
      </p:sp>
      <p:pic>
        <p:nvPicPr>
          <p:cNvPr id="13" name="Image 12">
            <a:extLst>
              <a:ext uri="{FF2B5EF4-FFF2-40B4-BE49-F238E27FC236}">
                <a16:creationId xmlns:a16="http://schemas.microsoft.com/office/drawing/2014/main" id="{FA5CEF23-CE86-9849-B6FA-355B75B4A4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4" name="Image 3">
            <a:extLst>
              <a:ext uri="{FF2B5EF4-FFF2-40B4-BE49-F238E27FC236}">
                <a16:creationId xmlns:a16="http://schemas.microsoft.com/office/drawing/2014/main" id="{6D8239DF-326C-A230-F8E3-BDF8B04546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7" name="ZoneTexte 6">
            <a:extLst>
              <a:ext uri="{FF2B5EF4-FFF2-40B4-BE49-F238E27FC236}">
                <a16:creationId xmlns:a16="http://schemas.microsoft.com/office/drawing/2014/main" id="{CD51E418-0609-542C-8EBF-482AD47E4A53}"/>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4501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u plein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490200" y="2703095"/>
            <a:ext cx="12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474244" y="2880785"/>
            <a:ext cx="11226800" cy="2803545"/>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474133" y="5711549"/>
            <a:ext cx="6936000" cy="400049"/>
          </a:xfrm>
        </p:spPr>
        <p:txBody>
          <a:bodyPr anchor="b" anchorCtr="0"/>
          <a:lstStyle>
            <a:lvl1pPr>
              <a:defRPr sz="933">
                <a:solidFill>
                  <a:schemeClr val="tx1"/>
                </a:solidFill>
              </a:defRPr>
            </a:lvl1pPr>
            <a:lvl2pPr marL="14817" indent="0">
              <a:buNone/>
              <a:defRPr/>
            </a:lvl2pPr>
          </a:lstStyle>
          <a:p>
            <a:pPr lvl="0"/>
            <a:r>
              <a:rPr lang="fr-FR" dirty="0"/>
              <a:t>Précision, légende ou note de bas de page.</a:t>
            </a:r>
          </a:p>
        </p:txBody>
      </p:sp>
      <p:pic>
        <p:nvPicPr>
          <p:cNvPr id="10" name="Image 9">
            <a:extLst>
              <a:ext uri="{FF2B5EF4-FFF2-40B4-BE49-F238E27FC236}">
                <a16:creationId xmlns:a16="http://schemas.microsoft.com/office/drawing/2014/main" id="{8DA2D5DC-5565-584D-AD3F-E889F314DB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4" name="Image 3">
            <a:extLst>
              <a:ext uri="{FF2B5EF4-FFF2-40B4-BE49-F238E27FC236}">
                <a16:creationId xmlns:a16="http://schemas.microsoft.com/office/drawing/2014/main" id="{BB23C496-C59A-9A21-AC9E-A46E8D07C4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7" name="ZoneTexte 6">
            <a:extLst>
              <a:ext uri="{FF2B5EF4-FFF2-40B4-BE49-F238E27FC236}">
                <a16:creationId xmlns:a16="http://schemas.microsoft.com/office/drawing/2014/main" id="{4ECADFE4-22CB-CA24-143D-F7181913F458}"/>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6018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rci A">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67937" y="1411706"/>
            <a:ext cx="11227200" cy="4722591"/>
          </a:xfrm>
          <a:solidFill>
            <a:schemeClr val="accent1">
              <a:lumMod val="40000"/>
              <a:lumOff val="60000"/>
            </a:schemeClr>
          </a:solidFill>
        </p:spPr>
        <p:txBody>
          <a:bodyPr lIns="720000" tIns="720000" rIns="720000" bIns="720000" anchor="t" anchorCtr="0">
            <a:normAutofit/>
          </a:bodyPr>
          <a:lstStyle>
            <a:lvl1pPr marL="0" indent="0" algn="r">
              <a:buNone/>
              <a:defRPr sz="1600" i="1">
                <a:solidFill>
                  <a:schemeClr val="tx1"/>
                </a:solidFill>
              </a:defRPr>
            </a:lvl1pPr>
          </a:lstStyle>
          <a:p>
            <a:r>
              <a:rPr lang="fr-FR" dirty="0"/>
              <a:t>Insérez votre image ici</a:t>
            </a:r>
          </a:p>
        </p:txBody>
      </p:sp>
      <p:sp>
        <p:nvSpPr>
          <p:cNvPr id="3" name="Subtitle 2"/>
          <p:cNvSpPr>
            <a:spLocks noGrp="1"/>
          </p:cNvSpPr>
          <p:nvPr>
            <p:ph type="subTitle" idx="1"/>
          </p:nvPr>
        </p:nvSpPr>
        <p:spPr>
          <a:xfrm>
            <a:off x="5979885" y="4198438"/>
            <a:ext cx="4722491" cy="1015629"/>
          </a:xfrm>
          <a:noFill/>
        </p:spPr>
        <p:txBody>
          <a:bodyPr wrap="square" lIns="0" tIns="0" rIns="0" bIns="0">
            <a:noAutofit/>
          </a:bodyPr>
          <a:lstStyle>
            <a:lvl1pPr marL="0" indent="0" algn="ctr">
              <a:spcBef>
                <a:spcPts val="0"/>
              </a:spcBef>
              <a:buNone/>
              <a:defRPr sz="2667">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5129FFF4-EBF8-A145-A440-6D221FD4E9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13" name="Title 1">
            <a:extLst>
              <a:ext uri="{FF2B5EF4-FFF2-40B4-BE49-F238E27FC236}">
                <a16:creationId xmlns:a16="http://schemas.microsoft.com/office/drawing/2014/main" id="{B2EBE334-18A1-3B41-B9F5-B7F6BF8FB098}"/>
              </a:ext>
            </a:extLst>
          </p:cNvPr>
          <p:cNvSpPr>
            <a:spLocks noGrp="1"/>
          </p:cNvSpPr>
          <p:nvPr>
            <p:ph type="ctrTitle" hasCustomPrompt="1"/>
          </p:nvPr>
        </p:nvSpPr>
        <p:spPr>
          <a:xfrm>
            <a:off x="5979884" y="2239235"/>
            <a:ext cx="4722491" cy="1614147"/>
          </a:xfrm>
          <a:noFill/>
        </p:spPr>
        <p:txBody>
          <a:bodyPr lIns="0" tIns="0" rIns="0" bIns="0" anchor="b">
            <a:noAutofit/>
          </a:bodyPr>
          <a:lstStyle>
            <a:lvl1pPr algn="ctr">
              <a:defRPr sz="9600" u="sng" cap="none" spc="-120" baseline="0">
                <a:solidFill>
                  <a:schemeClr val="bg1"/>
                </a:solidFill>
              </a:defRPr>
            </a:lvl1pPr>
          </a:lstStyle>
          <a:p>
            <a:r>
              <a:rPr lang="fr-FR" dirty="0"/>
              <a:t>titre</a:t>
            </a:r>
            <a:endParaRPr lang="en-US" dirty="0"/>
          </a:p>
        </p:txBody>
      </p:sp>
    </p:spTree>
    <p:extLst>
      <p:ext uri="{BB962C8B-B14F-4D97-AF65-F5344CB8AC3E}">
        <p14:creationId xmlns:p14="http://schemas.microsoft.com/office/powerpoint/2010/main" val="1526251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erci B">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94858" y="4198438"/>
            <a:ext cx="7010389" cy="1015629"/>
          </a:xfrm>
          <a:noFill/>
        </p:spPr>
        <p:txBody>
          <a:bodyPr wrap="square" lIns="0" tIns="0" rIns="0" bIns="0">
            <a:noAutofit/>
          </a:bodyPr>
          <a:lstStyle>
            <a:lvl1pPr marL="0" indent="0" algn="ctr">
              <a:spcBef>
                <a:spcPts val="0"/>
              </a:spcBef>
              <a:buNone/>
              <a:defRPr sz="2667">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5129FFF4-EBF8-A145-A440-6D221FD4E9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8" name="Image 7">
            <a:extLst>
              <a:ext uri="{FF2B5EF4-FFF2-40B4-BE49-F238E27FC236}">
                <a16:creationId xmlns:a16="http://schemas.microsoft.com/office/drawing/2014/main" id="{F1EA5E00-762F-FF40-968B-E32D165C74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16424" y="1791478"/>
            <a:ext cx="5822301" cy="2289111"/>
          </a:xfrm>
          <a:prstGeom prst="rect">
            <a:avLst/>
          </a:prstGeom>
        </p:spPr>
      </p:pic>
    </p:spTree>
    <p:extLst>
      <p:ext uri="{BB962C8B-B14F-4D97-AF65-F5344CB8AC3E}">
        <p14:creationId xmlns:p14="http://schemas.microsoft.com/office/powerpoint/2010/main" val="1088697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age v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3" name="Image 2">
            <a:extLst>
              <a:ext uri="{FF2B5EF4-FFF2-40B4-BE49-F238E27FC236}">
                <a16:creationId xmlns:a16="http://schemas.microsoft.com/office/drawing/2014/main" id="{6D7830C6-3C8E-BF9A-6767-75BB0DE51B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pic>
        <p:nvPicPr>
          <p:cNvPr id="7" name="Image 6">
            <a:extLst>
              <a:ext uri="{FF2B5EF4-FFF2-40B4-BE49-F238E27FC236}">
                <a16:creationId xmlns:a16="http://schemas.microsoft.com/office/drawing/2014/main" id="{D29FC92B-FCF9-3BAF-EFDC-7AF9956A3AC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5" name="ZoneTexte 4">
            <a:extLst>
              <a:ext uri="{FF2B5EF4-FFF2-40B4-BE49-F238E27FC236}">
                <a16:creationId xmlns:a16="http://schemas.microsoft.com/office/drawing/2014/main" id="{D972BF6D-FA9B-A05A-57AC-EA32275B05BC}"/>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6065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RAPPORT_graph">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D5709EF-E40E-1959-7AA7-69225538EE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9" name="Rectangle 8">
            <a:extLst>
              <a:ext uri="{FF2B5EF4-FFF2-40B4-BE49-F238E27FC236}">
                <a16:creationId xmlns:a16="http://schemas.microsoft.com/office/drawing/2014/main" id="{76EA3013-D90C-3948-B633-3D72F418EC8A}"/>
              </a:ext>
            </a:extLst>
          </p:cNvPr>
          <p:cNvSpPr/>
          <p:nvPr/>
        </p:nvSpPr>
        <p:spPr>
          <a:xfrm>
            <a:off x="-1" y="1492981"/>
            <a:ext cx="10897985" cy="7583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noProof="0"/>
          </a:p>
        </p:txBody>
      </p:sp>
      <p:sp>
        <p:nvSpPr>
          <p:cNvPr id="22" name="Text Placeholder 35">
            <a:extLst>
              <a:ext uri="{FF2B5EF4-FFF2-40B4-BE49-F238E27FC236}">
                <a16:creationId xmlns:a16="http://schemas.microsoft.com/office/drawing/2014/main" id="{20DE09FC-D7C8-5447-A490-0A0BE7E2EECD}"/>
              </a:ext>
            </a:extLst>
          </p:cNvPr>
          <p:cNvSpPr>
            <a:spLocks noGrp="1"/>
          </p:cNvSpPr>
          <p:nvPr>
            <p:ph type="body" sz="quarter" idx="17" hasCustomPrompt="1"/>
          </p:nvPr>
        </p:nvSpPr>
        <p:spPr>
          <a:xfrm>
            <a:off x="276517" y="1492982"/>
            <a:ext cx="10621467" cy="529829"/>
          </a:xfrm>
          <a:prstGeom prst="rect">
            <a:avLst/>
          </a:prstGeom>
          <a:noFill/>
        </p:spPr>
        <p:txBody>
          <a:bodyPr wrap="square" rtlCol="0" anchor="ctr">
            <a:noAutofit/>
          </a:bodyPr>
          <a:lstStyle>
            <a:lvl1pPr marL="0" indent="0">
              <a:buNone/>
              <a:defRPr lang="en-GB" sz="1600" b="0" i="0" spc="100" baseline="0" dirty="0" smtClean="0">
                <a:solidFill>
                  <a:schemeClr val="bg1"/>
                </a:solidFill>
                <a:latin typeface="+mj-lt"/>
              </a:defRPr>
            </a:lvl1pPr>
          </a:lstStyle>
          <a:p>
            <a:pPr marL="0" lvl="0"/>
            <a:r>
              <a:rPr lang="fr-FR" noProof="0" dirty="0"/>
              <a:t>“Insérer la question Insérer la question Insérer la question Insérer la question Insérer la question Insérer la question Insérer la question”) </a:t>
            </a:r>
          </a:p>
        </p:txBody>
      </p:sp>
      <p:sp>
        <p:nvSpPr>
          <p:cNvPr id="3" name="Espace réservé du texte 2">
            <a:extLst>
              <a:ext uri="{FF2B5EF4-FFF2-40B4-BE49-F238E27FC236}">
                <a16:creationId xmlns:a16="http://schemas.microsoft.com/office/drawing/2014/main" id="{1A18B8CE-F147-58E6-F441-FBC966DCDC31}"/>
              </a:ext>
            </a:extLst>
          </p:cNvPr>
          <p:cNvSpPr>
            <a:spLocks noGrp="1"/>
          </p:cNvSpPr>
          <p:nvPr>
            <p:ph type="body" sz="quarter" idx="21" hasCustomPrompt="1"/>
          </p:nvPr>
        </p:nvSpPr>
        <p:spPr>
          <a:xfrm>
            <a:off x="276225" y="2037415"/>
            <a:ext cx="10621963" cy="187325"/>
          </a:xfrm>
          <a:prstGeom prst="rect">
            <a:avLst/>
          </a:prstGeom>
        </p:spPr>
        <p:txBody>
          <a:bodyPr anchor="ctr"/>
          <a:lstStyle>
            <a:lvl1pPr marL="0" indent="0">
              <a:buNone/>
              <a:defRPr sz="1067" i="1">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fr-FR" dirty="0"/>
              <a:t>base</a:t>
            </a:r>
          </a:p>
        </p:txBody>
      </p:sp>
      <p:sp>
        <p:nvSpPr>
          <p:cNvPr id="2" name="Title Placeholder 1">
            <a:extLst>
              <a:ext uri="{FF2B5EF4-FFF2-40B4-BE49-F238E27FC236}">
                <a16:creationId xmlns:a16="http://schemas.microsoft.com/office/drawing/2014/main" id="{E3ADF293-3726-9254-6B71-59DB552D28D2}"/>
              </a:ext>
            </a:extLst>
          </p:cNvPr>
          <p:cNvSpPr>
            <a:spLocks noGrp="1"/>
          </p:cNvSpPr>
          <p:nvPr>
            <p:ph type="title"/>
          </p:nvPr>
        </p:nvSpPr>
        <p:spPr>
          <a:xfrm>
            <a:off x="2303137" y="349908"/>
            <a:ext cx="8595051" cy="870857"/>
          </a:xfrm>
          <a:prstGeom prst="rect">
            <a:avLst/>
          </a:prstGeom>
        </p:spPr>
        <p:txBody>
          <a:bodyPr vert="horz" lIns="0" tIns="0" rIns="0" bIns="0" rtlCol="0" anchor="ctr" anchorCtr="0">
            <a:normAutofit/>
          </a:bodyPr>
          <a:lstStyle>
            <a:lvl1pPr>
              <a:defRPr sz="2400"/>
            </a:lvl1pPr>
          </a:lstStyle>
          <a:p>
            <a:r>
              <a:rPr lang="fr-FR" dirty="0"/>
              <a:t>Modifiez le style du titre</a:t>
            </a:r>
            <a:endParaRPr lang="en-US" dirty="0"/>
          </a:p>
        </p:txBody>
      </p:sp>
      <p:sp>
        <p:nvSpPr>
          <p:cNvPr id="4" name="Slide Number Placeholder 5">
            <a:extLst>
              <a:ext uri="{FF2B5EF4-FFF2-40B4-BE49-F238E27FC236}">
                <a16:creationId xmlns:a16="http://schemas.microsoft.com/office/drawing/2014/main" id="{7BF74CE3-0234-5675-0E57-E9483007F5B3}"/>
              </a:ext>
            </a:extLst>
          </p:cNvPr>
          <p:cNvSpPr>
            <a:spLocks noGrp="1"/>
          </p:cNvSpPr>
          <p:nvPr>
            <p:ph type="sldNum" sz="quarter" idx="12"/>
          </p:nvPr>
        </p:nvSpPr>
        <p:spPr>
          <a:xfrm>
            <a:off x="8957844" y="6356351"/>
            <a:ext cx="2743200" cy="365125"/>
          </a:xfrm>
        </p:spPr>
        <p:txBody>
          <a:bodyPr/>
          <a:lstStyle/>
          <a:p>
            <a:fld id="{D57CD980-A213-AB4B-BFA8-636C1B75133C}" type="slidenum">
              <a:rPr lang="fr-FR" smtClean="0"/>
              <a:t>‹N°›</a:t>
            </a:fld>
            <a:endParaRPr lang="fr-FR"/>
          </a:p>
        </p:txBody>
      </p:sp>
      <p:sp>
        <p:nvSpPr>
          <p:cNvPr id="5" name="Rectangle 4">
            <a:extLst>
              <a:ext uri="{FF2B5EF4-FFF2-40B4-BE49-F238E27FC236}">
                <a16:creationId xmlns:a16="http://schemas.microsoft.com/office/drawing/2014/main" id="{9F0D1911-DE2E-1410-4B14-D2BF19C372CC}"/>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1B6E351C-C98E-C655-4A1D-005CCE7E39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10" name="ZoneTexte 9">
            <a:extLst>
              <a:ext uri="{FF2B5EF4-FFF2-40B4-BE49-F238E27FC236}">
                <a16:creationId xmlns:a16="http://schemas.microsoft.com/office/drawing/2014/main" id="{41CF9031-5047-CC9A-03EA-6BE367B4972F}"/>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76736588"/>
      </p:ext>
    </p:extLst>
  </p:cSld>
  <p:clrMapOvr>
    <a:masterClrMapping/>
  </p:clrMapOvr>
  <p:extLst>
    <p:ext uri="{DCECCB84-F9BA-43D5-87BE-67443E8EF086}">
      <p15:sldGuideLst xmlns:p15="http://schemas.microsoft.com/office/powerpoint/2012/main">
        <p15:guide id="1" orient="horz" pos="159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RAPPORT_Tris croisés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BAB309-DDD1-6589-4BF9-56B6C0E4E48F}"/>
              </a:ext>
            </a:extLst>
          </p:cNvPr>
          <p:cNvSpPr/>
          <p:nvPr userDrawn="1"/>
        </p:nvSpPr>
        <p:spPr>
          <a:xfrm>
            <a:off x="0" y="2147337"/>
            <a:ext cx="6096000" cy="4176283"/>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6" name="Image 5">
            <a:extLst>
              <a:ext uri="{FF2B5EF4-FFF2-40B4-BE49-F238E27FC236}">
                <a16:creationId xmlns:a16="http://schemas.microsoft.com/office/drawing/2014/main" id="{AD5709EF-E40E-1959-7AA7-69225538EE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9" name="Rectangle 8">
            <a:extLst>
              <a:ext uri="{FF2B5EF4-FFF2-40B4-BE49-F238E27FC236}">
                <a16:creationId xmlns:a16="http://schemas.microsoft.com/office/drawing/2014/main" id="{76EA3013-D90C-3948-B633-3D72F418EC8A}"/>
              </a:ext>
            </a:extLst>
          </p:cNvPr>
          <p:cNvSpPr/>
          <p:nvPr/>
        </p:nvSpPr>
        <p:spPr>
          <a:xfrm>
            <a:off x="-1" y="1492981"/>
            <a:ext cx="10897985" cy="7583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noProof="0"/>
          </a:p>
        </p:txBody>
      </p:sp>
      <p:sp>
        <p:nvSpPr>
          <p:cNvPr id="22" name="Text Placeholder 35">
            <a:extLst>
              <a:ext uri="{FF2B5EF4-FFF2-40B4-BE49-F238E27FC236}">
                <a16:creationId xmlns:a16="http://schemas.microsoft.com/office/drawing/2014/main" id="{20DE09FC-D7C8-5447-A490-0A0BE7E2EECD}"/>
              </a:ext>
            </a:extLst>
          </p:cNvPr>
          <p:cNvSpPr>
            <a:spLocks noGrp="1"/>
          </p:cNvSpPr>
          <p:nvPr>
            <p:ph type="body" sz="quarter" idx="17" hasCustomPrompt="1"/>
          </p:nvPr>
        </p:nvSpPr>
        <p:spPr>
          <a:xfrm>
            <a:off x="276517" y="1492982"/>
            <a:ext cx="10621467" cy="529829"/>
          </a:xfrm>
          <a:prstGeom prst="rect">
            <a:avLst/>
          </a:prstGeom>
          <a:noFill/>
        </p:spPr>
        <p:txBody>
          <a:bodyPr wrap="square" rtlCol="0" anchor="ctr">
            <a:noAutofit/>
          </a:bodyPr>
          <a:lstStyle>
            <a:lvl1pPr marL="0" indent="0">
              <a:buNone/>
              <a:defRPr lang="en-GB" sz="1600" b="0" i="0" spc="100" baseline="0" dirty="0" smtClean="0">
                <a:solidFill>
                  <a:schemeClr val="bg1"/>
                </a:solidFill>
                <a:latin typeface="+mj-lt"/>
              </a:defRPr>
            </a:lvl1pPr>
          </a:lstStyle>
          <a:p>
            <a:pPr marL="0" lvl="0"/>
            <a:r>
              <a:rPr lang="fr-FR" noProof="0" dirty="0"/>
              <a:t>“Insérer la question Insérer la question Insérer la question Insérer la question Insérer la question Insérer la question Insérer la question”) </a:t>
            </a:r>
          </a:p>
        </p:txBody>
      </p:sp>
      <p:sp>
        <p:nvSpPr>
          <p:cNvPr id="3" name="Espace réservé du texte 2">
            <a:extLst>
              <a:ext uri="{FF2B5EF4-FFF2-40B4-BE49-F238E27FC236}">
                <a16:creationId xmlns:a16="http://schemas.microsoft.com/office/drawing/2014/main" id="{1A18B8CE-F147-58E6-F441-FBC966DCDC31}"/>
              </a:ext>
            </a:extLst>
          </p:cNvPr>
          <p:cNvSpPr>
            <a:spLocks noGrp="1"/>
          </p:cNvSpPr>
          <p:nvPr>
            <p:ph type="body" sz="quarter" idx="21" hasCustomPrompt="1"/>
          </p:nvPr>
        </p:nvSpPr>
        <p:spPr>
          <a:xfrm>
            <a:off x="276225" y="2037415"/>
            <a:ext cx="10621963" cy="187325"/>
          </a:xfrm>
          <a:prstGeom prst="rect">
            <a:avLst/>
          </a:prstGeom>
        </p:spPr>
        <p:txBody>
          <a:bodyPr anchor="ctr"/>
          <a:lstStyle>
            <a:lvl1pPr marL="0" indent="0">
              <a:buNone/>
              <a:defRPr sz="1067" i="1">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fr-FR" dirty="0"/>
              <a:t>base</a:t>
            </a:r>
          </a:p>
        </p:txBody>
      </p:sp>
      <p:sp>
        <p:nvSpPr>
          <p:cNvPr id="2" name="Title Placeholder 1">
            <a:extLst>
              <a:ext uri="{FF2B5EF4-FFF2-40B4-BE49-F238E27FC236}">
                <a16:creationId xmlns:a16="http://schemas.microsoft.com/office/drawing/2014/main" id="{E3ADF293-3726-9254-6B71-59DB552D28D2}"/>
              </a:ext>
            </a:extLst>
          </p:cNvPr>
          <p:cNvSpPr>
            <a:spLocks noGrp="1"/>
          </p:cNvSpPr>
          <p:nvPr>
            <p:ph type="title"/>
          </p:nvPr>
        </p:nvSpPr>
        <p:spPr>
          <a:xfrm>
            <a:off x="2303137" y="349908"/>
            <a:ext cx="8595051" cy="870857"/>
          </a:xfrm>
          <a:prstGeom prst="rect">
            <a:avLst/>
          </a:prstGeom>
        </p:spPr>
        <p:txBody>
          <a:bodyPr vert="horz" lIns="0" tIns="0" rIns="0" bIns="0" rtlCol="0" anchor="ctr" anchorCtr="0">
            <a:normAutofit/>
          </a:bodyPr>
          <a:lstStyle>
            <a:lvl1pPr>
              <a:defRPr sz="2400"/>
            </a:lvl1pPr>
          </a:lstStyle>
          <a:p>
            <a:r>
              <a:rPr lang="fr-FR" dirty="0"/>
              <a:t>Modifiez le style du titre</a:t>
            </a:r>
            <a:endParaRPr lang="en-US" dirty="0"/>
          </a:p>
        </p:txBody>
      </p:sp>
      <p:sp>
        <p:nvSpPr>
          <p:cNvPr id="4" name="Slide Number Placeholder 5">
            <a:extLst>
              <a:ext uri="{FF2B5EF4-FFF2-40B4-BE49-F238E27FC236}">
                <a16:creationId xmlns:a16="http://schemas.microsoft.com/office/drawing/2014/main" id="{7BF74CE3-0234-5675-0E57-E9483007F5B3}"/>
              </a:ext>
            </a:extLst>
          </p:cNvPr>
          <p:cNvSpPr>
            <a:spLocks noGrp="1"/>
          </p:cNvSpPr>
          <p:nvPr>
            <p:ph type="sldNum" sz="quarter" idx="12"/>
          </p:nvPr>
        </p:nvSpPr>
        <p:spPr>
          <a:xfrm>
            <a:off x="8957844" y="6356351"/>
            <a:ext cx="2743200" cy="365125"/>
          </a:xfrm>
        </p:spPr>
        <p:txBody>
          <a:bodyPr/>
          <a:lstStyle/>
          <a:p>
            <a:fld id="{D57CD980-A213-AB4B-BFA8-636C1B75133C}" type="slidenum">
              <a:rPr lang="fr-FR" smtClean="0"/>
              <a:t>‹N°›</a:t>
            </a:fld>
            <a:endParaRPr lang="fr-FR"/>
          </a:p>
        </p:txBody>
      </p:sp>
      <p:sp>
        <p:nvSpPr>
          <p:cNvPr id="5" name="Rectangle 4">
            <a:extLst>
              <a:ext uri="{FF2B5EF4-FFF2-40B4-BE49-F238E27FC236}">
                <a16:creationId xmlns:a16="http://schemas.microsoft.com/office/drawing/2014/main" id="{9F0D1911-DE2E-1410-4B14-D2BF19C372CC}"/>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1B6E351C-C98E-C655-4A1D-005CCE7E39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7" name="Rectangle 6">
            <a:extLst>
              <a:ext uri="{FF2B5EF4-FFF2-40B4-BE49-F238E27FC236}">
                <a16:creationId xmlns:a16="http://schemas.microsoft.com/office/drawing/2014/main" id="{EC89AC5A-41AB-8C97-249E-7C2ABB342A7D}"/>
              </a:ext>
            </a:extLst>
          </p:cNvPr>
          <p:cNvSpPr/>
          <p:nvPr userDrawn="1"/>
        </p:nvSpPr>
        <p:spPr>
          <a:xfrm>
            <a:off x="0" y="4261884"/>
            <a:ext cx="12192000" cy="2078101"/>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3" name="ZoneTexte 12">
            <a:extLst>
              <a:ext uri="{FF2B5EF4-FFF2-40B4-BE49-F238E27FC236}">
                <a16:creationId xmlns:a16="http://schemas.microsoft.com/office/drawing/2014/main" id="{35AF1A9F-3154-193F-C123-756E3CE62F76}"/>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7479553"/>
      </p:ext>
    </p:extLst>
  </p:cSld>
  <p:clrMapOvr>
    <a:masterClrMapping/>
  </p:clrMapOvr>
  <p:extLst>
    <p:ext uri="{DCECCB84-F9BA-43D5-87BE-67443E8EF086}">
      <p15:sldGuideLst xmlns:p15="http://schemas.microsoft.com/office/powerpoint/2012/main">
        <p15:guide id="1" orient="horz" pos="159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RAPPORT_Tris croisés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BAB309-DDD1-6589-4BF9-56B6C0E4E48F}"/>
              </a:ext>
            </a:extLst>
          </p:cNvPr>
          <p:cNvSpPr/>
          <p:nvPr userDrawn="1"/>
        </p:nvSpPr>
        <p:spPr>
          <a:xfrm>
            <a:off x="0" y="2147337"/>
            <a:ext cx="6096000" cy="4176283"/>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6" name="Image 5">
            <a:extLst>
              <a:ext uri="{FF2B5EF4-FFF2-40B4-BE49-F238E27FC236}">
                <a16:creationId xmlns:a16="http://schemas.microsoft.com/office/drawing/2014/main" id="{AD5709EF-E40E-1959-7AA7-69225538EE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9" name="Rectangle 8">
            <a:extLst>
              <a:ext uri="{FF2B5EF4-FFF2-40B4-BE49-F238E27FC236}">
                <a16:creationId xmlns:a16="http://schemas.microsoft.com/office/drawing/2014/main" id="{76EA3013-D90C-3948-B633-3D72F418EC8A}"/>
              </a:ext>
            </a:extLst>
          </p:cNvPr>
          <p:cNvSpPr/>
          <p:nvPr/>
        </p:nvSpPr>
        <p:spPr>
          <a:xfrm>
            <a:off x="-1" y="1492981"/>
            <a:ext cx="10897985" cy="7583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noProof="0"/>
          </a:p>
        </p:txBody>
      </p:sp>
      <p:sp>
        <p:nvSpPr>
          <p:cNvPr id="22" name="Text Placeholder 35">
            <a:extLst>
              <a:ext uri="{FF2B5EF4-FFF2-40B4-BE49-F238E27FC236}">
                <a16:creationId xmlns:a16="http://schemas.microsoft.com/office/drawing/2014/main" id="{20DE09FC-D7C8-5447-A490-0A0BE7E2EECD}"/>
              </a:ext>
            </a:extLst>
          </p:cNvPr>
          <p:cNvSpPr>
            <a:spLocks noGrp="1"/>
          </p:cNvSpPr>
          <p:nvPr>
            <p:ph type="body" sz="quarter" idx="17" hasCustomPrompt="1"/>
          </p:nvPr>
        </p:nvSpPr>
        <p:spPr>
          <a:xfrm>
            <a:off x="276517" y="1492982"/>
            <a:ext cx="10621467" cy="529829"/>
          </a:xfrm>
          <a:prstGeom prst="rect">
            <a:avLst/>
          </a:prstGeom>
          <a:noFill/>
        </p:spPr>
        <p:txBody>
          <a:bodyPr wrap="square" rtlCol="0" anchor="ctr">
            <a:noAutofit/>
          </a:bodyPr>
          <a:lstStyle>
            <a:lvl1pPr marL="0" indent="0">
              <a:buNone/>
              <a:defRPr lang="en-GB" sz="1600" b="0" i="0" spc="100" baseline="0" dirty="0" smtClean="0">
                <a:solidFill>
                  <a:schemeClr val="bg1"/>
                </a:solidFill>
                <a:latin typeface="+mj-lt"/>
              </a:defRPr>
            </a:lvl1pPr>
          </a:lstStyle>
          <a:p>
            <a:pPr marL="0" lvl="0"/>
            <a:r>
              <a:rPr lang="fr-FR" noProof="0" dirty="0"/>
              <a:t>“Insérer la question Insérer la question Insérer la question Insérer la question Insérer la question Insérer la question Insérer la question”) </a:t>
            </a:r>
          </a:p>
        </p:txBody>
      </p:sp>
      <p:sp>
        <p:nvSpPr>
          <p:cNvPr id="3" name="Espace réservé du texte 2">
            <a:extLst>
              <a:ext uri="{FF2B5EF4-FFF2-40B4-BE49-F238E27FC236}">
                <a16:creationId xmlns:a16="http://schemas.microsoft.com/office/drawing/2014/main" id="{1A18B8CE-F147-58E6-F441-FBC966DCDC31}"/>
              </a:ext>
            </a:extLst>
          </p:cNvPr>
          <p:cNvSpPr>
            <a:spLocks noGrp="1"/>
          </p:cNvSpPr>
          <p:nvPr>
            <p:ph type="body" sz="quarter" idx="21" hasCustomPrompt="1"/>
          </p:nvPr>
        </p:nvSpPr>
        <p:spPr>
          <a:xfrm>
            <a:off x="276225" y="2037415"/>
            <a:ext cx="10621963" cy="187325"/>
          </a:xfrm>
          <a:prstGeom prst="rect">
            <a:avLst/>
          </a:prstGeom>
        </p:spPr>
        <p:txBody>
          <a:bodyPr anchor="ctr"/>
          <a:lstStyle>
            <a:lvl1pPr marL="0" indent="0">
              <a:buNone/>
              <a:defRPr sz="1067" i="1">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fr-FR" dirty="0"/>
              <a:t>base</a:t>
            </a:r>
          </a:p>
        </p:txBody>
      </p:sp>
      <p:sp>
        <p:nvSpPr>
          <p:cNvPr id="2" name="Title Placeholder 1">
            <a:extLst>
              <a:ext uri="{FF2B5EF4-FFF2-40B4-BE49-F238E27FC236}">
                <a16:creationId xmlns:a16="http://schemas.microsoft.com/office/drawing/2014/main" id="{E3ADF293-3726-9254-6B71-59DB552D28D2}"/>
              </a:ext>
            </a:extLst>
          </p:cNvPr>
          <p:cNvSpPr>
            <a:spLocks noGrp="1"/>
          </p:cNvSpPr>
          <p:nvPr>
            <p:ph type="title"/>
          </p:nvPr>
        </p:nvSpPr>
        <p:spPr>
          <a:xfrm>
            <a:off x="2303137" y="349908"/>
            <a:ext cx="8595051" cy="870857"/>
          </a:xfrm>
          <a:prstGeom prst="rect">
            <a:avLst/>
          </a:prstGeom>
        </p:spPr>
        <p:txBody>
          <a:bodyPr vert="horz" lIns="0" tIns="0" rIns="0" bIns="0" rtlCol="0" anchor="ctr" anchorCtr="0">
            <a:normAutofit/>
          </a:bodyPr>
          <a:lstStyle>
            <a:lvl1pPr>
              <a:defRPr sz="2400"/>
            </a:lvl1pPr>
          </a:lstStyle>
          <a:p>
            <a:r>
              <a:rPr lang="fr-FR" dirty="0"/>
              <a:t>Modifiez le style du titre</a:t>
            </a:r>
            <a:endParaRPr lang="en-US" dirty="0"/>
          </a:p>
        </p:txBody>
      </p:sp>
      <p:sp>
        <p:nvSpPr>
          <p:cNvPr id="4" name="Slide Number Placeholder 5">
            <a:extLst>
              <a:ext uri="{FF2B5EF4-FFF2-40B4-BE49-F238E27FC236}">
                <a16:creationId xmlns:a16="http://schemas.microsoft.com/office/drawing/2014/main" id="{7BF74CE3-0234-5675-0E57-E9483007F5B3}"/>
              </a:ext>
            </a:extLst>
          </p:cNvPr>
          <p:cNvSpPr>
            <a:spLocks noGrp="1"/>
          </p:cNvSpPr>
          <p:nvPr>
            <p:ph type="sldNum" sz="quarter" idx="12"/>
          </p:nvPr>
        </p:nvSpPr>
        <p:spPr>
          <a:xfrm>
            <a:off x="8957844" y="6356351"/>
            <a:ext cx="2743200" cy="365125"/>
          </a:xfrm>
        </p:spPr>
        <p:txBody>
          <a:bodyPr/>
          <a:lstStyle/>
          <a:p>
            <a:fld id="{D57CD980-A213-AB4B-BFA8-636C1B75133C}" type="slidenum">
              <a:rPr lang="fr-FR" smtClean="0"/>
              <a:t>‹N°›</a:t>
            </a:fld>
            <a:endParaRPr lang="fr-FR"/>
          </a:p>
        </p:txBody>
      </p:sp>
      <p:sp>
        <p:nvSpPr>
          <p:cNvPr id="5" name="Rectangle 4">
            <a:extLst>
              <a:ext uri="{FF2B5EF4-FFF2-40B4-BE49-F238E27FC236}">
                <a16:creationId xmlns:a16="http://schemas.microsoft.com/office/drawing/2014/main" id="{9F0D1911-DE2E-1410-4B14-D2BF19C372CC}"/>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1B6E351C-C98E-C655-4A1D-005CCE7E39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7" name="Rectangle 6">
            <a:extLst>
              <a:ext uri="{FF2B5EF4-FFF2-40B4-BE49-F238E27FC236}">
                <a16:creationId xmlns:a16="http://schemas.microsoft.com/office/drawing/2014/main" id="{EC89AC5A-41AB-8C97-249E-7C2ABB342A7D}"/>
              </a:ext>
            </a:extLst>
          </p:cNvPr>
          <p:cNvSpPr/>
          <p:nvPr userDrawn="1"/>
        </p:nvSpPr>
        <p:spPr>
          <a:xfrm>
            <a:off x="0" y="4261884"/>
            <a:ext cx="12192000" cy="2078101"/>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3" name="ZoneTexte 12">
            <a:extLst>
              <a:ext uri="{FF2B5EF4-FFF2-40B4-BE49-F238E27FC236}">
                <a16:creationId xmlns:a16="http://schemas.microsoft.com/office/drawing/2014/main" id="{1E9EC9A2-A379-48CA-25A3-BB90FC1CEBD2}"/>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6878353"/>
      </p:ext>
    </p:extLst>
  </p:cSld>
  <p:clrMapOvr>
    <a:masterClrMapping/>
  </p:clrMapOvr>
  <p:extLst>
    <p:ext uri="{DCECCB84-F9BA-43D5-87BE-67443E8EF086}">
      <p15:sldGuideLst xmlns:p15="http://schemas.microsoft.com/office/powerpoint/2012/main">
        <p15:guide id="1" orient="horz" pos="159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verture D">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5807242" y="481580"/>
            <a:ext cx="5887895" cy="5842040"/>
          </a:xfrm>
          <a:solidFill>
            <a:schemeClr val="accent1">
              <a:lumMod val="40000"/>
              <a:lumOff val="60000"/>
            </a:schemeClr>
          </a:solidFill>
        </p:spPr>
        <p:txBody>
          <a:bodyPr vert="horz" lIns="720000" tIns="720000" rIns="720000" bIns="720000" rtlCol="0" anchor="t" anchorCtr="0">
            <a:normAutofit/>
          </a:bodyPr>
          <a:lstStyle>
            <a:lvl1pPr>
              <a:defRPr lang="fr-FR" sz="1600" i="1" dirty="0">
                <a:solidFill>
                  <a:schemeClr val="tx1"/>
                </a:solidFill>
              </a:defRPr>
            </a:lvl1pPr>
          </a:lstStyle>
          <a:p>
            <a:pPr lvl="0" algn="r"/>
            <a:r>
              <a:rPr lang="fr-FR" dirty="0"/>
              <a:t>Insérez votre image ici</a:t>
            </a:r>
          </a:p>
        </p:txBody>
      </p:sp>
      <p:sp>
        <p:nvSpPr>
          <p:cNvPr id="2" name="Title 1"/>
          <p:cNvSpPr>
            <a:spLocks noGrp="1"/>
          </p:cNvSpPr>
          <p:nvPr>
            <p:ph type="ctrTitle" hasCustomPrompt="1"/>
          </p:nvPr>
        </p:nvSpPr>
        <p:spPr>
          <a:xfrm>
            <a:off x="467937" y="2249715"/>
            <a:ext cx="7181091" cy="2180204"/>
          </a:xfrm>
          <a:noFill/>
        </p:spPr>
        <p:txBody>
          <a:bodyPr wrap="square" lIns="0" tIns="0" rIns="0" bIns="0" anchor="b">
            <a:noAutofit/>
          </a:bodyPr>
          <a:lstStyle>
            <a:lvl1pPr algn="l">
              <a:defRPr sz="4800" cap="all" baseline="0">
                <a:solidFill>
                  <a:schemeClr val="bg1"/>
                </a:solidFill>
                <a:highlight>
                  <a:srgbClr val="46724B"/>
                </a:highlight>
              </a:defRPr>
            </a:lvl1pPr>
          </a:lstStyle>
          <a:p>
            <a:r>
              <a:rPr lang="fr-FR" dirty="0"/>
              <a:t>Titre</a:t>
            </a:r>
            <a:endParaRPr lang="en-US" dirty="0"/>
          </a:p>
        </p:txBody>
      </p:sp>
      <p:sp>
        <p:nvSpPr>
          <p:cNvPr id="3" name="Subtitle 2"/>
          <p:cNvSpPr>
            <a:spLocks noGrp="1"/>
          </p:cNvSpPr>
          <p:nvPr>
            <p:ph type="subTitle" idx="1"/>
          </p:nvPr>
        </p:nvSpPr>
        <p:spPr>
          <a:xfrm>
            <a:off x="467939" y="4438687"/>
            <a:ext cx="5050547" cy="761735"/>
          </a:xfrm>
          <a:noFill/>
        </p:spPr>
        <p:txBody>
          <a:bodyPr wrap="square" lIns="0" tIns="36000" rIns="0" bIns="36000">
            <a:spAutoFit/>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5805536" y="6323620"/>
            <a:ext cx="58896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9" name="Image 8">
            <a:extLst>
              <a:ext uri="{FF2B5EF4-FFF2-40B4-BE49-F238E27FC236}">
                <a16:creationId xmlns:a16="http://schemas.microsoft.com/office/drawing/2014/main" id="{46F8F219-B147-CF4B-A690-B3B2F41C1B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7" name="Image 6">
            <a:extLst>
              <a:ext uri="{FF2B5EF4-FFF2-40B4-BE49-F238E27FC236}">
                <a16:creationId xmlns:a16="http://schemas.microsoft.com/office/drawing/2014/main" id="{D2C46C02-956D-073D-11D7-2E6B31DCA9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6684" y="5986966"/>
            <a:ext cx="1533763" cy="389455"/>
          </a:xfrm>
          <a:prstGeom prst="rect">
            <a:avLst/>
          </a:prstGeom>
        </p:spPr>
      </p:pic>
    </p:spTree>
    <p:extLst>
      <p:ext uri="{BB962C8B-B14F-4D97-AF65-F5344CB8AC3E}">
        <p14:creationId xmlns:p14="http://schemas.microsoft.com/office/powerpoint/2010/main" val="1499732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RAPPORT_Tris croisé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BAB309-DDD1-6589-4BF9-56B6C0E4E48F}"/>
              </a:ext>
            </a:extLst>
          </p:cNvPr>
          <p:cNvSpPr/>
          <p:nvPr userDrawn="1"/>
        </p:nvSpPr>
        <p:spPr>
          <a:xfrm>
            <a:off x="6096000" y="2239343"/>
            <a:ext cx="6096000" cy="4084276"/>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6" name="Image 5">
            <a:extLst>
              <a:ext uri="{FF2B5EF4-FFF2-40B4-BE49-F238E27FC236}">
                <a16:creationId xmlns:a16="http://schemas.microsoft.com/office/drawing/2014/main" id="{AD5709EF-E40E-1959-7AA7-69225538EE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9" name="Rectangle 8">
            <a:extLst>
              <a:ext uri="{FF2B5EF4-FFF2-40B4-BE49-F238E27FC236}">
                <a16:creationId xmlns:a16="http://schemas.microsoft.com/office/drawing/2014/main" id="{76EA3013-D90C-3948-B633-3D72F418EC8A}"/>
              </a:ext>
            </a:extLst>
          </p:cNvPr>
          <p:cNvSpPr/>
          <p:nvPr/>
        </p:nvSpPr>
        <p:spPr>
          <a:xfrm>
            <a:off x="-1" y="1492981"/>
            <a:ext cx="10897985" cy="7583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noProof="0"/>
          </a:p>
        </p:txBody>
      </p:sp>
      <p:sp>
        <p:nvSpPr>
          <p:cNvPr id="22" name="Text Placeholder 35">
            <a:extLst>
              <a:ext uri="{FF2B5EF4-FFF2-40B4-BE49-F238E27FC236}">
                <a16:creationId xmlns:a16="http://schemas.microsoft.com/office/drawing/2014/main" id="{20DE09FC-D7C8-5447-A490-0A0BE7E2EECD}"/>
              </a:ext>
            </a:extLst>
          </p:cNvPr>
          <p:cNvSpPr>
            <a:spLocks noGrp="1"/>
          </p:cNvSpPr>
          <p:nvPr>
            <p:ph type="body" sz="quarter" idx="17" hasCustomPrompt="1"/>
          </p:nvPr>
        </p:nvSpPr>
        <p:spPr>
          <a:xfrm>
            <a:off x="276517" y="1492982"/>
            <a:ext cx="10621467" cy="529829"/>
          </a:xfrm>
          <a:prstGeom prst="rect">
            <a:avLst/>
          </a:prstGeom>
          <a:noFill/>
        </p:spPr>
        <p:txBody>
          <a:bodyPr wrap="square" rtlCol="0" anchor="ctr">
            <a:noAutofit/>
          </a:bodyPr>
          <a:lstStyle>
            <a:lvl1pPr marL="0" indent="0">
              <a:buNone/>
              <a:defRPr lang="en-GB" sz="1600" b="0" i="0" spc="100" baseline="0" dirty="0" smtClean="0">
                <a:solidFill>
                  <a:schemeClr val="bg1"/>
                </a:solidFill>
                <a:latin typeface="+mj-lt"/>
              </a:defRPr>
            </a:lvl1pPr>
          </a:lstStyle>
          <a:p>
            <a:pPr marL="0" lvl="0"/>
            <a:r>
              <a:rPr lang="fr-FR" noProof="0" dirty="0"/>
              <a:t>“Insérer la question Insérer la question Insérer la question Insérer la question Insérer la question Insérer la question Insérer la question”) </a:t>
            </a:r>
          </a:p>
        </p:txBody>
      </p:sp>
      <p:sp>
        <p:nvSpPr>
          <p:cNvPr id="3" name="Espace réservé du texte 2">
            <a:extLst>
              <a:ext uri="{FF2B5EF4-FFF2-40B4-BE49-F238E27FC236}">
                <a16:creationId xmlns:a16="http://schemas.microsoft.com/office/drawing/2014/main" id="{1A18B8CE-F147-58E6-F441-FBC966DCDC31}"/>
              </a:ext>
            </a:extLst>
          </p:cNvPr>
          <p:cNvSpPr>
            <a:spLocks noGrp="1"/>
          </p:cNvSpPr>
          <p:nvPr>
            <p:ph type="body" sz="quarter" idx="21" hasCustomPrompt="1"/>
          </p:nvPr>
        </p:nvSpPr>
        <p:spPr>
          <a:xfrm>
            <a:off x="276225" y="2037415"/>
            <a:ext cx="10621963" cy="187325"/>
          </a:xfrm>
          <a:prstGeom prst="rect">
            <a:avLst/>
          </a:prstGeom>
        </p:spPr>
        <p:txBody>
          <a:bodyPr anchor="ctr"/>
          <a:lstStyle>
            <a:lvl1pPr marL="0" indent="0">
              <a:buNone/>
              <a:defRPr sz="1067" i="1">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fr-FR" dirty="0"/>
              <a:t>base</a:t>
            </a:r>
          </a:p>
        </p:txBody>
      </p:sp>
      <p:sp>
        <p:nvSpPr>
          <p:cNvPr id="2" name="Title Placeholder 1">
            <a:extLst>
              <a:ext uri="{FF2B5EF4-FFF2-40B4-BE49-F238E27FC236}">
                <a16:creationId xmlns:a16="http://schemas.microsoft.com/office/drawing/2014/main" id="{E3ADF293-3726-9254-6B71-59DB552D28D2}"/>
              </a:ext>
            </a:extLst>
          </p:cNvPr>
          <p:cNvSpPr>
            <a:spLocks noGrp="1"/>
          </p:cNvSpPr>
          <p:nvPr>
            <p:ph type="title"/>
          </p:nvPr>
        </p:nvSpPr>
        <p:spPr>
          <a:xfrm>
            <a:off x="2303137" y="349908"/>
            <a:ext cx="8595051" cy="870857"/>
          </a:xfrm>
          <a:prstGeom prst="rect">
            <a:avLst/>
          </a:prstGeom>
        </p:spPr>
        <p:txBody>
          <a:bodyPr vert="horz" lIns="0" tIns="0" rIns="0" bIns="0" rtlCol="0" anchor="ctr" anchorCtr="0">
            <a:normAutofit/>
          </a:bodyPr>
          <a:lstStyle>
            <a:lvl1pPr>
              <a:defRPr sz="2400"/>
            </a:lvl1pPr>
          </a:lstStyle>
          <a:p>
            <a:r>
              <a:rPr lang="fr-FR" dirty="0"/>
              <a:t>Modifiez le style du titre</a:t>
            </a:r>
            <a:endParaRPr lang="en-US" dirty="0"/>
          </a:p>
        </p:txBody>
      </p:sp>
      <p:sp>
        <p:nvSpPr>
          <p:cNvPr id="4" name="Slide Number Placeholder 5">
            <a:extLst>
              <a:ext uri="{FF2B5EF4-FFF2-40B4-BE49-F238E27FC236}">
                <a16:creationId xmlns:a16="http://schemas.microsoft.com/office/drawing/2014/main" id="{7BF74CE3-0234-5675-0E57-E9483007F5B3}"/>
              </a:ext>
            </a:extLst>
          </p:cNvPr>
          <p:cNvSpPr>
            <a:spLocks noGrp="1"/>
          </p:cNvSpPr>
          <p:nvPr>
            <p:ph type="sldNum" sz="quarter" idx="12"/>
          </p:nvPr>
        </p:nvSpPr>
        <p:spPr>
          <a:xfrm>
            <a:off x="8957844" y="6356351"/>
            <a:ext cx="2743200" cy="365125"/>
          </a:xfrm>
        </p:spPr>
        <p:txBody>
          <a:bodyPr/>
          <a:lstStyle/>
          <a:p>
            <a:fld id="{D57CD980-A213-AB4B-BFA8-636C1B75133C}" type="slidenum">
              <a:rPr lang="fr-FR" smtClean="0"/>
              <a:t>‹N°›</a:t>
            </a:fld>
            <a:endParaRPr lang="fr-FR"/>
          </a:p>
        </p:txBody>
      </p:sp>
      <p:sp>
        <p:nvSpPr>
          <p:cNvPr id="5" name="Rectangle 4">
            <a:extLst>
              <a:ext uri="{FF2B5EF4-FFF2-40B4-BE49-F238E27FC236}">
                <a16:creationId xmlns:a16="http://schemas.microsoft.com/office/drawing/2014/main" id="{9F0D1911-DE2E-1410-4B14-D2BF19C372CC}"/>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1" name="Image 10">
            <a:extLst>
              <a:ext uri="{FF2B5EF4-FFF2-40B4-BE49-F238E27FC236}">
                <a16:creationId xmlns:a16="http://schemas.microsoft.com/office/drawing/2014/main" id="{1B6E351C-C98E-C655-4A1D-005CCE7E39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7" name="Rectangle 6">
            <a:extLst>
              <a:ext uri="{FF2B5EF4-FFF2-40B4-BE49-F238E27FC236}">
                <a16:creationId xmlns:a16="http://schemas.microsoft.com/office/drawing/2014/main" id="{EC89AC5A-41AB-8C97-249E-7C2ABB342A7D}"/>
              </a:ext>
            </a:extLst>
          </p:cNvPr>
          <p:cNvSpPr/>
          <p:nvPr userDrawn="1"/>
        </p:nvSpPr>
        <p:spPr>
          <a:xfrm>
            <a:off x="6096000" y="4292120"/>
            <a:ext cx="6096000" cy="2047865"/>
          </a:xfrm>
          <a:prstGeom prst="rect">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3" name="ZoneTexte 12">
            <a:extLst>
              <a:ext uri="{FF2B5EF4-FFF2-40B4-BE49-F238E27FC236}">
                <a16:creationId xmlns:a16="http://schemas.microsoft.com/office/drawing/2014/main" id="{04157E0F-3BF3-63F0-3E4A-7A8D4CB91D0E}"/>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0192485"/>
      </p:ext>
    </p:extLst>
  </p:cSld>
  <p:clrMapOvr>
    <a:masterClrMapping/>
  </p:clrMapOvr>
  <p:extLst>
    <p:ext uri="{DCECCB84-F9BA-43D5-87BE-67443E8EF086}">
      <p15:sldGuideLst xmlns:p15="http://schemas.microsoft.com/office/powerpoint/2012/main">
        <p15:guide id="1" orient="horz" pos="159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938" y="1238701"/>
            <a:ext cx="6048977" cy="984412"/>
          </a:xfrm>
          <a:noFill/>
        </p:spPr>
        <p:txBody>
          <a:bodyPr wrap="square" lIns="0" tIns="0" rIns="0" bIns="0" anchor="b">
            <a:noAutofit/>
          </a:bodyPr>
          <a:lstStyle>
            <a:lvl1pPr algn="l">
              <a:defRPr sz="3733" cap="all" baseline="0">
                <a:solidFill>
                  <a:schemeClr val="bg1"/>
                </a:solidFill>
                <a:highlight>
                  <a:srgbClr val="99C221"/>
                </a:highlight>
              </a:defRPr>
            </a:lvl1pPr>
          </a:lstStyle>
          <a:p>
            <a:r>
              <a:rPr lang="fr-FR" dirty="0"/>
              <a:t>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1" name="Espace réservé pour une image  10">
            <a:extLst>
              <a:ext uri="{FF2B5EF4-FFF2-40B4-BE49-F238E27FC236}">
                <a16:creationId xmlns:a16="http://schemas.microsoft.com/office/drawing/2014/main" id="{69D9E800-B0F7-FD4C-BBB7-39F18B1096FE}"/>
              </a:ext>
            </a:extLst>
          </p:cNvPr>
          <p:cNvSpPr>
            <a:spLocks noGrp="1"/>
          </p:cNvSpPr>
          <p:nvPr>
            <p:ph type="pic" sz="quarter" idx="13" hasCustomPrompt="1"/>
          </p:nvPr>
        </p:nvSpPr>
        <p:spPr>
          <a:xfrm>
            <a:off x="8359740" y="3222056"/>
            <a:ext cx="1925565" cy="1925565"/>
          </a:xfrm>
          <a:solidFill>
            <a:schemeClr val="accent1"/>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sp>
        <p:nvSpPr>
          <p:cNvPr id="15" name="Espace réservé pour une image  10">
            <a:extLst>
              <a:ext uri="{FF2B5EF4-FFF2-40B4-BE49-F238E27FC236}">
                <a16:creationId xmlns:a16="http://schemas.microsoft.com/office/drawing/2014/main" id="{418D0408-A125-774F-AB2C-55568F11F7E2}"/>
              </a:ext>
            </a:extLst>
          </p:cNvPr>
          <p:cNvSpPr>
            <a:spLocks noGrp="1"/>
          </p:cNvSpPr>
          <p:nvPr>
            <p:ph type="pic" sz="quarter" idx="14" hasCustomPrompt="1"/>
          </p:nvPr>
        </p:nvSpPr>
        <p:spPr>
          <a:xfrm>
            <a:off x="4413839" y="3222056"/>
            <a:ext cx="1925565" cy="1925565"/>
          </a:xfrm>
          <a:solidFill>
            <a:schemeClr val="accent1">
              <a:lumMod val="20000"/>
              <a:lumOff val="80000"/>
            </a:schemeClr>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sp>
        <p:nvSpPr>
          <p:cNvPr id="17" name="Espace réservé pour une image  10">
            <a:extLst>
              <a:ext uri="{FF2B5EF4-FFF2-40B4-BE49-F238E27FC236}">
                <a16:creationId xmlns:a16="http://schemas.microsoft.com/office/drawing/2014/main" id="{306211BE-EB2E-3249-98C9-DDAD583F2576}"/>
              </a:ext>
            </a:extLst>
          </p:cNvPr>
          <p:cNvSpPr>
            <a:spLocks noGrp="1"/>
          </p:cNvSpPr>
          <p:nvPr>
            <p:ph type="pic" sz="quarter" idx="15" hasCustomPrompt="1"/>
          </p:nvPr>
        </p:nvSpPr>
        <p:spPr>
          <a:xfrm>
            <a:off x="467938" y="3222056"/>
            <a:ext cx="1925565" cy="1925565"/>
          </a:xfrm>
          <a:solidFill>
            <a:schemeClr val="accent1">
              <a:lumMod val="40000"/>
              <a:lumOff val="60000"/>
            </a:schemeClr>
          </a:solidFill>
        </p:spPr>
        <p:txBody>
          <a:bodyPr anchor="ctr" anchorCtr="0">
            <a:normAutofit/>
          </a:bodyPr>
          <a:lstStyle>
            <a:lvl1pPr marL="0" indent="0" algn="ctr">
              <a:buNone/>
              <a:defRPr sz="1200" i="1">
                <a:solidFill>
                  <a:schemeClr val="tx1"/>
                </a:solidFill>
              </a:defRPr>
            </a:lvl1pPr>
          </a:lstStyle>
          <a:p>
            <a:r>
              <a:rPr lang="fr-FR" dirty="0"/>
              <a:t>Insérez une image ici</a:t>
            </a:r>
          </a:p>
        </p:txBody>
      </p:sp>
      <p:sp>
        <p:nvSpPr>
          <p:cNvPr id="10" name="Espace réservé du texte 9">
            <a:extLst>
              <a:ext uri="{FF2B5EF4-FFF2-40B4-BE49-F238E27FC236}">
                <a16:creationId xmlns:a16="http://schemas.microsoft.com/office/drawing/2014/main" id="{FB32F0DD-FBE6-964A-91B7-CF865C250DF4}"/>
              </a:ext>
            </a:extLst>
          </p:cNvPr>
          <p:cNvSpPr>
            <a:spLocks noGrp="1"/>
          </p:cNvSpPr>
          <p:nvPr>
            <p:ph type="body" sz="quarter" idx="16" hasCustomPrompt="1"/>
          </p:nvPr>
        </p:nvSpPr>
        <p:spPr>
          <a:xfrm>
            <a:off x="467938" y="2309099"/>
            <a:ext cx="1761053" cy="1219200"/>
          </a:xfrm>
        </p:spPr>
        <p:txBody>
          <a:bodyPr/>
          <a:lstStyle>
            <a:lvl1pPr>
              <a:defRPr sz="12533" b="1" spc="-200" baseline="0">
                <a:solidFill>
                  <a:schemeClr val="bg2"/>
                </a:solidFill>
              </a:defRPr>
            </a:lvl1pPr>
          </a:lstStyle>
          <a:p>
            <a:pPr lvl="0"/>
            <a:r>
              <a:rPr lang="fr-FR"/>
              <a:t>##</a:t>
            </a:r>
          </a:p>
        </p:txBody>
      </p:sp>
      <p:sp>
        <p:nvSpPr>
          <p:cNvPr id="12" name="Rectangle 11">
            <a:extLst>
              <a:ext uri="{FF2B5EF4-FFF2-40B4-BE49-F238E27FC236}">
                <a16:creationId xmlns:a16="http://schemas.microsoft.com/office/drawing/2014/main" id="{0AA391BD-CD5D-4C43-A084-E69BF599C2B8}"/>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6" name="Espace réservé du texte 9">
            <a:extLst>
              <a:ext uri="{FF2B5EF4-FFF2-40B4-BE49-F238E27FC236}">
                <a16:creationId xmlns:a16="http://schemas.microsoft.com/office/drawing/2014/main" id="{62C4E867-AF2A-C44E-BF8F-BB3A7F0D074D}"/>
              </a:ext>
            </a:extLst>
          </p:cNvPr>
          <p:cNvSpPr>
            <a:spLocks noGrp="1"/>
          </p:cNvSpPr>
          <p:nvPr>
            <p:ph type="body" sz="quarter" idx="17" hasCustomPrompt="1"/>
          </p:nvPr>
        </p:nvSpPr>
        <p:spPr>
          <a:xfrm>
            <a:off x="4396471" y="2309099"/>
            <a:ext cx="1761053" cy="1219200"/>
          </a:xfrm>
        </p:spPr>
        <p:txBody>
          <a:bodyPr/>
          <a:lstStyle>
            <a:lvl1pPr>
              <a:defRPr sz="12533" b="1" spc="-200" baseline="0">
                <a:solidFill>
                  <a:schemeClr val="bg2"/>
                </a:solidFill>
              </a:defRPr>
            </a:lvl1pPr>
          </a:lstStyle>
          <a:p>
            <a:pPr lvl="0"/>
            <a:r>
              <a:rPr lang="fr-FR"/>
              <a:t>##</a:t>
            </a:r>
          </a:p>
        </p:txBody>
      </p:sp>
      <p:sp>
        <p:nvSpPr>
          <p:cNvPr id="19" name="Espace réservé du texte 9">
            <a:extLst>
              <a:ext uri="{FF2B5EF4-FFF2-40B4-BE49-F238E27FC236}">
                <a16:creationId xmlns:a16="http://schemas.microsoft.com/office/drawing/2014/main" id="{C9E90A77-3D1C-FE4A-9566-B820389B9F55}"/>
              </a:ext>
            </a:extLst>
          </p:cNvPr>
          <p:cNvSpPr>
            <a:spLocks noGrp="1"/>
          </p:cNvSpPr>
          <p:nvPr>
            <p:ph type="body" sz="quarter" idx="18" hasCustomPrompt="1"/>
          </p:nvPr>
        </p:nvSpPr>
        <p:spPr>
          <a:xfrm>
            <a:off x="8338551" y="2309099"/>
            <a:ext cx="1761053" cy="1219200"/>
          </a:xfrm>
        </p:spPr>
        <p:txBody>
          <a:bodyPr/>
          <a:lstStyle>
            <a:lvl1pPr>
              <a:defRPr sz="12533" b="1" spc="-200" baseline="0">
                <a:solidFill>
                  <a:schemeClr val="bg2"/>
                </a:solidFill>
              </a:defRPr>
            </a:lvl1pPr>
          </a:lstStyle>
          <a:p>
            <a:pPr lvl="0"/>
            <a:r>
              <a:rPr lang="fr-FR"/>
              <a:t>##</a:t>
            </a:r>
          </a:p>
        </p:txBody>
      </p:sp>
      <p:sp>
        <p:nvSpPr>
          <p:cNvPr id="14" name="Espace réservé du texte 13">
            <a:extLst>
              <a:ext uri="{FF2B5EF4-FFF2-40B4-BE49-F238E27FC236}">
                <a16:creationId xmlns:a16="http://schemas.microsoft.com/office/drawing/2014/main" id="{EF797634-7157-F242-BE1A-BFC1E293306D}"/>
              </a:ext>
            </a:extLst>
          </p:cNvPr>
          <p:cNvSpPr>
            <a:spLocks noGrp="1"/>
          </p:cNvSpPr>
          <p:nvPr>
            <p:ph type="body" sz="quarter" idx="19" hasCustomPrompt="1"/>
          </p:nvPr>
        </p:nvSpPr>
        <p:spPr>
          <a:xfrm>
            <a:off x="1110828" y="4762327"/>
            <a:ext cx="2762075" cy="1229784"/>
          </a:xfrm>
        </p:spPr>
        <p:txBody>
          <a:bodyPr/>
          <a:lstStyle>
            <a:lvl1pPr>
              <a:lnSpc>
                <a:spcPct val="80000"/>
              </a:lnSpc>
              <a:spcBef>
                <a:spcPts val="0"/>
              </a:spcBef>
              <a:defRPr sz="2400" b="1" cap="all" baseline="0">
                <a:solidFill>
                  <a:schemeClr val="bg1"/>
                </a:solidFill>
                <a:highlight>
                  <a:srgbClr val="99C221"/>
                </a:highlight>
              </a:defRPr>
            </a:lvl1pPr>
            <a:lvl2pPr marL="14817" indent="0">
              <a:spcBef>
                <a:spcPts val="267"/>
              </a:spcBef>
              <a:buFont typeface="Arial" panose="020B0604020202020204" pitchFamily="34" charset="0"/>
              <a:buNone/>
              <a:defRPr sz="1333" b="0">
                <a:solidFill>
                  <a:schemeClr val="tx2"/>
                </a:solidFill>
              </a:defRPr>
            </a:lvl2pPr>
          </a:lstStyle>
          <a:p>
            <a:pPr lvl="0"/>
            <a:r>
              <a:rPr lang="fr-FR"/>
              <a:t>sous-partie</a:t>
            </a:r>
          </a:p>
          <a:p>
            <a:pPr lvl="1"/>
            <a:r>
              <a:rPr lang="fr-FR"/>
              <a:t>Sous-titre</a:t>
            </a:r>
          </a:p>
        </p:txBody>
      </p:sp>
      <p:sp>
        <p:nvSpPr>
          <p:cNvPr id="20" name="Espace réservé du texte 13">
            <a:extLst>
              <a:ext uri="{FF2B5EF4-FFF2-40B4-BE49-F238E27FC236}">
                <a16:creationId xmlns:a16="http://schemas.microsoft.com/office/drawing/2014/main" id="{1D0535C6-0B8B-7B4B-BB48-6A52730671DB}"/>
              </a:ext>
            </a:extLst>
          </p:cNvPr>
          <p:cNvSpPr>
            <a:spLocks noGrp="1"/>
          </p:cNvSpPr>
          <p:nvPr>
            <p:ph type="body" sz="quarter" idx="20" hasCustomPrompt="1"/>
          </p:nvPr>
        </p:nvSpPr>
        <p:spPr>
          <a:xfrm>
            <a:off x="5039361" y="4762327"/>
            <a:ext cx="2762075" cy="1229784"/>
          </a:xfrm>
        </p:spPr>
        <p:txBody>
          <a:bodyPr/>
          <a:lstStyle>
            <a:lvl1pPr>
              <a:defRPr lang="fr-FR" sz="2400" b="1" kern="1200" cap="all" baseline="0">
                <a:solidFill>
                  <a:schemeClr val="bg1"/>
                </a:solidFill>
                <a:highlight>
                  <a:srgbClr val="99C221"/>
                </a:highlight>
                <a:latin typeface="+mn-lt"/>
                <a:ea typeface="+mn-ea"/>
                <a:cs typeface="+mn-cs"/>
              </a:defRPr>
            </a:lvl1pPr>
            <a:lvl2pPr marL="14817" indent="0">
              <a:spcBef>
                <a:spcPts val="267"/>
              </a:spcBef>
              <a:buFont typeface="Arial" panose="020B0604020202020204" pitchFamily="34" charset="0"/>
              <a:buNone/>
              <a:defRPr lang="fr-FR" sz="1333" b="0" kern="1200">
                <a:solidFill>
                  <a:schemeClr val="tx2"/>
                </a:solidFill>
                <a:latin typeface="+mn-lt"/>
                <a:ea typeface="+mn-ea"/>
                <a:cs typeface="+mn-cs"/>
              </a:defRPr>
            </a:lvl2pPr>
          </a:lstStyle>
          <a:p>
            <a:pPr marL="0" lvl="0" indent="0" algn="l" defTabSz="914377" rtl="0" eaLnBrk="1" latinLnBrk="0" hangingPunct="1">
              <a:lnSpc>
                <a:spcPct val="80000"/>
              </a:lnSpc>
              <a:spcBef>
                <a:spcPts val="0"/>
              </a:spcBef>
              <a:buFont typeface="Arial" panose="020B0604020202020204" pitchFamily="34" charset="0"/>
              <a:buNone/>
            </a:pPr>
            <a:r>
              <a:rPr lang="fr-FR"/>
              <a:t>sous-partie</a:t>
            </a:r>
          </a:p>
          <a:p>
            <a:pPr marL="14817" lvl="1" indent="0" algn="l" defTabSz="914377" rtl="0" eaLnBrk="1" latinLnBrk="0" hangingPunct="1">
              <a:lnSpc>
                <a:spcPct val="90000"/>
              </a:lnSpc>
              <a:spcBef>
                <a:spcPts val="267"/>
              </a:spcBef>
              <a:buSzPct val="120000"/>
              <a:buFont typeface="Arial" panose="020B0604020202020204" pitchFamily="34" charset="0"/>
              <a:buNone/>
              <a:tabLst/>
            </a:pPr>
            <a:r>
              <a:rPr lang="fr-FR"/>
              <a:t>Sous-titre</a:t>
            </a:r>
          </a:p>
        </p:txBody>
      </p:sp>
      <p:sp>
        <p:nvSpPr>
          <p:cNvPr id="21" name="Espace réservé du texte 13">
            <a:extLst>
              <a:ext uri="{FF2B5EF4-FFF2-40B4-BE49-F238E27FC236}">
                <a16:creationId xmlns:a16="http://schemas.microsoft.com/office/drawing/2014/main" id="{F353379E-7FE7-244E-94C4-D6DCACF4A223}"/>
              </a:ext>
            </a:extLst>
          </p:cNvPr>
          <p:cNvSpPr>
            <a:spLocks noGrp="1"/>
          </p:cNvSpPr>
          <p:nvPr>
            <p:ph type="body" sz="quarter" idx="21" hasCustomPrompt="1"/>
          </p:nvPr>
        </p:nvSpPr>
        <p:spPr>
          <a:xfrm>
            <a:off x="9022081" y="4762327"/>
            <a:ext cx="2762075" cy="1229784"/>
          </a:xfrm>
        </p:spPr>
        <p:txBody>
          <a:bodyPr/>
          <a:lstStyle>
            <a:lvl1pPr>
              <a:defRPr lang="fr-FR" sz="2400" b="1" kern="1200" cap="all" baseline="0">
                <a:solidFill>
                  <a:schemeClr val="bg1"/>
                </a:solidFill>
                <a:highlight>
                  <a:srgbClr val="99C221"/>
                </a:highlight>
                <a:latin typeface="+mn-lt"/>
                <a:ea typeface="+mn-ea"/>
                <a:cs typeface="+mn-cs"/>
              </a:defRPr>
            </a:lvl1pPr>
            <a:lvl2pPr marL="14817" indent="0">
              <a:spcBef>
                <a:spcPts val="267"/>
              </a:spcBef>
              <a:buFont typeface="Arial" panose="020B0604020202020204" pitchFamily="34" charset="0"/>
              <a:buNone/>
              <a:defRPr lang="fr-FR" sz="1333" b="0" kern="1200">
                <a:solidFill>
                  <a:schemeClr val="tx2"/>
                </a:solidFill>
                <a:latin typeface="+mn-lt"/>
                <a:ea typeface="+mn-ea"/>
                <a:cs typeface="+mn-cs"/>
              </a:defRPr>
            </a:lvl2pPr>
          </a:lstStyle>
          <a:p>
            <a:pPr marL="0" lvl="0" indent="0" algn="l" defTabSz="914377" rtl="0" eaLnBrk="1" latinLnBrk="0" hangingPunct="1">
              <a:lnSpc>
                <a:spcPct val="80000"/>
              </a:lnSpc>
              <a:spcBef>
                <a:spcPts val="0"/>
              </a:spcBef>
              <a:buFont typeface="Arial" panose="020B0604020202020204" pitchFamily="34" charset="0"/>
              <a:buNone/>
            </a:pPr>
            <a:r>
              <a:rPr lang="fr-FR"/>
              <a:t>Sous-partie</a:t>
            </a:r>
          </a:p>
          <a:p>
            <a:pPr marL="14817" lvl="1" indent="0" algn="l" defTabSz="914377" rtl="0" eaLnBrk="1" latinLnBrk="0" hangingPunct="1">
              <a:lnSpc>
                <a:spcPct val="90000"/>
              </a:lnSpc>
              <a:spcBef>
                <a:spcPts val="267"/>
              </a:spcBef>
              <a:buSzPct val="120000"/>
              <a:buFont typeface="Arial" panose="020B0604020202020204" pitchFamily="34" charset="0"/>
              <a:buNone/>
              <a:tabLst/>
            </a:pPr>
            <a:r>
              <a:rPr lang="fr-FR"/>
              <a:t>Sous-titre</a:t>
            </a:r>
          </a:p>
        </p:txBody>
      </p:sp>
      <p:pic>
        <p:nvPicPr>
          <p:cNvPr id="22" name="Image 21">
            <a:extLst>
              <a:ext uri="{FF2B5EF4-FFF2-40B4-BE49-F238E27FC236}">
                <a16:creationId xmlns:a16="http://schemas.microsoft.com/office/drawing/2014/main" id="{B10DDF77-ECC8-0347-9D6A-FCC553D807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Tree>
    <p:extLst>
      <p:ext uri="{BB962C8B-B14F-4D97-AF65-F5344CB8AC3E}">
        <p14:creationId xmlns:p14="http://schemas.microsoft.com/office/powerpoint/2010/main" val="163918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B">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957533D2-6365-9841-B154-3480173046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3507873" cy="1679073"/>
          </a:xfrm>
          <a:prstGeom prst="rect">
            <a:avLst/>
          </a:prstGeom>
        </p:spPr>
      </p:pic>
      <p:sp>
        <p:nvSpPr>
          <p:cNvPr id="2" name="Title 1"/>
          <p:cNvSpPr>
            <a:spLocks noGrp="1"/>
          </p:cNvSpPr>
          <p:nvPr>
            <p:ph type="ctrTitle" hasCustomPrompt="1"/>
          </p:nvPr>
        </p:nvSpPr>
        <p:spPr>
          <a:xfrm>
            <a:off x="467938" y="2936795"/>
            <a:ext cx="3228063" cy="984412"/>
          </a:xfrm>
          <a:noFill/>
        </p:spPr>
        <p:txBody>
          <a:bodyPr wrap="square" lIns="0" tIns="0" rIns="0" bIns="0" anchor="ctr" anchorCtr="0">
            <a:noAutofit/>
          </a:bodyPr>
          <a:lstStyle>
            <a:lvl1pPr algn="l">
              <a:defRPr sz="3733" cap="all" baseline="0">
                <a:solidFill>
                  <a:schemeClr val="bg1"/>
                </a:solidFill>
                <a:highlight>
                  <a:srgbClr val="99C221"/>
                </a:highlight>
              </a:defRPr>
            </a:lvl1pPr>
          </a:lstStyle>
          <a:p>
            <a:r>
              <a:rPr lang="fr-FR" dirty="0"/>
              <a:t>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0" name="Espace réservé du texte 9">
            <a:extLst>
              <a:ext uri="{FF2B5EF4-FFF2-40B4-BE49-F238E27FC236}">
                <a16:creationId xmlns:a16="http://schemas.microsoft.com/office/drawing/2014/main" id="{FB32F0DD-FBE6-964A-91B7-CF865C250DF4}"/>
              </a:ext>
            </a:extLst>
          </p:cNvPr>
          <p:cNvSpPr>
            <a:spLocks noGrp="1"/>
          </p:cNvSpPr>
          <p:nvPr>
            <p:ph type="body" sz="quarter" idx="16" hasCustomPrompt="1"/>
          </p:nvPr>
        </p:nvSpPr>
        <p:spPr>
          <a:xfrm>
            <a:off x="3507873" y="989516"/>
            <a:ext cx="905488" cy="631497"/>
          </a:xfrm>
        </p:spPr>
        <p:txBody>
          <a:bodyPr lIns="0" tIns="0" rIns="108000"/>
          <a:lstStyle>
            <a:lvl1pPr algn="r">
              <a:defRPr sz="4000" b="1" spc="-200" baseline="0">
                <a:solidFill>
                  <a:schemeClr val="bg2"/>
                </a:solidFill>
              </a:defRPr>
            </a:lvl1pPr>
          </a:lstStyle>
          <a:p>
            <a:pPr lvl="0"/>
            <a:r>
              <a:rPr lang="fr-FR"/>
              <a:t>##</a:t>
            </a:r>
          </a:p>
        </p:txBody>
      </p:sp>
      <p:sp>
        <p:nvSpPr>
          <p:cNvPr id="12" name="Rectangle 11">
            <a:extLst>
              <a:ext uri="{FF2B5EF4-FFF2-40B4-BE49-F238E27FC236}">
                <a16:creationId xmlns:a16="http://schemas.microsoft.com/office/drawing/2014/main" id="{0AA391BD-CD5D-4C43-A084-E69BF599C2B8}"/>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4" name="Espace réservé du texte 13">
            <a:extLst>
              <a:ext uri="{FF2B5EF4-FFF2-40B4-BE49-F238E27FC236}">
                <a16:creationId xmlns:a16="http://schemas.microsoft.com/office/drawing/2014/main" id="{EF797634-7157-F242-BE1A-BFC1E293306D}"/>
              </a:ext>
            </a:extLst>
          </p:cNvPr>
          <p:cNvSpPr>
            <a:spLocks noGrp="1"/>
          </p:cNvSpPr>
          <p:nvPr>
            <p:ph type="body" sz="quarter" idx="19" hasCustomPrompt="1"/>
          </p:nvPr>
        </p:nvSpPr>
        <p:spPr>
          <a:xfrm>
            <a:off x="4413363" y="989515"/>
            <a:ext cx="3078541" cy="631500"/>
          </a:xfrm>
        </p:spPr>
        <p:txBody>
          <a:bodyPr tIns="72000"/>
          <a:lstStyle>
            <a:lvl1pPr>
              <a:lnSpc>
                <a:spcPct val="90000"/>
              </a:lnSpc>
              <a:spcBef>
                <a:spcPts val="0"/>
              </a:spcBef>
              <a:defRPr sz="1600" b="1" cap="all" baseline="0">
                <a:solidFill>
                  <a:schemeClr val="bg2"/>
                </a:solidFill>
              </a:defRPr>
            </a:lvl1pPr>
            <a:lvl2pPr marL="14817" indent="0">
              <a:spcBef>
                <a:spcPts val="267"/>
              </a:spcBef>
              <a:buFont typeface="Arial" panose="020B0604020202020204" pitchFamily="34" charset="0"/>
              <a:buNone/>
              <a:defRPr sz="933" b="0">
                <a:solidFill>
                  <a:schemeClr val="tx2"/>
                </a:solidFill>
              </a:defRPr>
            </a:lvl2pPr>
          </a:lstStyle>
          <a:p>
            <a:pPr lvl="0"/>
            <a:r>
              <a:rPr lang="fr-FR"/>
              <a:t>sous-partie</a:t>
            </a:r>
          </a:p>
          <a:p>
            <a:pPr lvl="1"/>
            <a:r>
              <a:rPr lang="fr-FR"/>
              <a:t>Sous-titre</a:t>
            </a:r>
          </a:p>
        </p:txBody>
      </p:sp>
      <p:sp>
        <p:nvSpPr>
          <p:cNvPr id="45" name="Espace réservé du texte 9">
            <a:extLst>
              <a:ext uri="{FF2B5EF4-FFF2-40B4-BE49-F238E27FC236}">
                <a16:creationId xmlns:a16="http://schemas.microsoft.com/office/drawing/2014/main" id="{89138A5F-9084-A34F-98A5-21B44D34863D}"/>
              </a:ext>
            </a:extLst>
          </p:cNvPr>
          <p:cNvSpPr>
            <a:spLocks noGrp="1"/>
          </p:cNvSpPr>
          <p:nvPr>
            <p:ph type="body" sz="quarter" idx="20" hasCustomPrompt="1"/>
          </p:nvPr>
        </p:nvSpPr>
        <p:spPr>
          <a:xfrm>
            <a:off x="3507873" y="2067644"/>
            <a:ext cx="905488" cy="631497"/>
          </a:xfrm>
        </p:spPr>
        <p:txBody>
          <a:bodyPr lIns="0" tIns="0" rIns="108000"/>
          <a:lstStyle>
            <a:lvl1pPr algn="r">
              <a:defRPr sz="4000" b="1" spc="-200" baseline="0">
                <a:solidFill>
                  <a:schemeClr val="bg2"/>
                </a:solidFill>
              </a:defRPr>
            </a:lvl1pPr>
          </a:lstStyle>
          <a:p>
            <a:pPr lvl="0"/>
            <a:r>
              <a:rPr lang="fr-FR"/>
              <a:t>##</a:t>
            </a:r>
          </a:p>
        </p:txBody>
      </p:sp>
      <p:sp>
        <p:nvSpPr>
          <p:cNvPr id="46" name="Espace réservé du texte 13">
            <a:extLst>
              <a:ext uri="{FF2B5EF4-FFF2-40B4-BE49-F238E27FC236}">
                <a16:creationId xmlns:a16="http://schemas.microsoft.com/office/drawing/2014/main" id="{AF6C4CD2-B91B-524F-BA2F-38F90CBCD37E}"/>
              </a:ext>
            </a:extLst>
          </p:cNvPr>
          <p:cNvSpPr>
            <a:spLocks noGrp="1"/>
          </p:cNvSpPr>
          <p:nvPr>
            <p:ph type="body" sz="quarter" idx="21" hasCustomPrompt="1"/>
          </p:nvPr>
        </p:nvSpPr>
        <p:spPr>
          <a:xfrm>
            <a:off x="4413363" y="2067643"/>
            <a:ext cx="3078541"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49" name="Espace réservé du texte 9">
            <a:extLst>
              <a:ext uri="{FF2B5EF4-FFF2-40B4-BE49-F238E27FC236}">
                <a16:creationId xmlns:a16="http://schemas.microsoft.com/office/drawing/2014/main" id="{17F81E46-BF7C-C644-A9F8-F36BA40E900D}"/>
              </a:ext>
            </a:extLst>
          </p:cNvPr>
          <p:cNvSpPr>
            <a:spLocks noGrp="1"/>
          </p:cNvSpPr>
          <p:nvPr>
            <p:ph type="body" sz="quarter" idx="22" hasCustomPrompt="1"/>
          </p:nvPr>
        </p:nvSpPr>
        <p:spPr>
          <a:xfrm>
            <a:off x="3507873" y="3141702"/>
            <a:ext cx="905488" cy="631497"/>
          </a:xfrm>
        </p:spPr>
        <p:txBody>
          <a:bodyPr lIns="0" tIns="0" rIns="108000"/>
          <a:lstStyle>
            <a:lvl1pPr algn="r">
              <a:defRPr sz="4000" b="1" spc="-200" baseline="0">
                <a:solidFill>
                  <a:schemeClr val="bg2"/>
                </a:solidFill>
              </a:defRPr>
            </a:lvl1pPr>
          </a:lstStyle>
          <a:p>
            <a:pPr lvl="0"/>
            <a:r>
              <a:rPr lang="fr-FR"/>
              <a:t>##</a:t>
            </a:r>
          </a:p>
        </p:txBody>
      </p:sp>
      <p:sp>
        <p:nvSpPr>
          <p:cNvPr id="50" name="Espace réservé du texte 13">
            <a:extLst>
              <a:ext uri="{FF2B5EF4-FFF2-40B4-BE49-F238E27FC236}">
                <a16:creationId xmlns:a16="http://schemas.microsoft.com/office/drawing/2014/main" id="{0393EADC-7D43-8549-888B-31DB2E350485}"/>
              </a:ext>
            </a:extLst>
          </p:cNvPr>
          <p:cNvSpPr>
            <a:spLocks noGrp="1"/>
          </p:cNvSpPr>
          <p:nvPr>
            <p:ph type="body" sz="quarter" idx="23" hasCustomPrompt="1"/>
          </p:nvPr>
        </p:nvSpPr>
        <p:spPr>
          <a:xfrm>
            <a:off x="4413363" y="3141702"/>
            <a:ext cx="3078541"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53" name="Espace réservé du texte 9">
            <a:extLst>
              <a:ext uri="{FF2B5EF4-FFF2-40B4-BE49-F238E27FC236}">
                <a16:creationId xmlns:a16="http://schemas.microsoft.com/office/drawing/2014/main" id="{4E0F53FF-C859-3B4D-89DD-329849F4ECE5}"/>
              </a:ext>
            </a:extLst>
          </p:cNvPr>
          <p:cNvSpPr>
            <a:spLocks noGrp="1"/>
          </p:cNvSpPr>
          <p:nvPr>
            <p:ph type="body" sz="quarter" idx="24" hasCustomPrompt="1"/>
          </p:nvPr>
        </p:nvSpPr>
        <p:spPr>
          <a:xfrm>
            <a:off x="3507873" y="4214405"/>
            <a:ext cx="905488" cy="631497"/>
          </a:xfrm>
        </p:spPr>
        <p:txBody>
          <a:bodyPr lIns="0" tIns="0" rIns="108000"/>
          <a:lstStyle>
            <a:lvl1pPr algn="r">
              <a:defRPr sz="4000" b="1" spc="-200" baseline="0">
                <a:solidFill>
                  <a:schemeClr val="bg2"/>
                </a:solidFill>
              </a:defRPr>
            </a:lvl1pPr>
          </a:lstStyle>
          <a:p>
            <a:pPr lvl="0"/>
            <a:r>
              <a:rPr lang="fr-FR"/>
              <a:t>##</a:t>
            </a:r>
          </a:p>
        </p:txBody>
      </p:sp>
      <p:sp>
        <p:nvSpPr>
          <p:cNvPr id="54" name="Espace réservé du texte 13">
            <a:extLst>
              <a:ext uri="{FF2B5EF4-FFF2-40B4-BE49-F238E27FC236}">
                <a16:creationId xmlns:a16="http://schemas.microsoft.com/office/drawing/2014/main" id="{6D5CA5EB-0769-2C41-AA44-DDF68EA7DBEA}"/>
              </a:ext>
            </a:extLst>
          </p:cNvPr>
          <p:cNvSpPr>
            <a:spLocks noGrp="1"/>
          </p:cNvSpPr>
          <p:nvPr>
            <p:ph type="body" sz="quarter" idx="25" hasCustomPrompt="1"/>
          </p:nvPr>
        </p:nvSpPr>
        <p:spPr>
          <a:xfrm>
            <a:off x="4413363" y="4214405"/>
            <a:ext cx="3078541"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57" name="Espace réservé du texte 9">
            <a:extLst>
              <a:ext uri="{FF2B5EF4-FFF2-40B4-BE49-F238E27FC236}">
                <a16:creationId xmlns:a16="http://schemas.microsoft.com/office/drawing/2014/main" id="{F5E9A924-A282-CE4F-8069-128EBBE6196B}"/>
              </a:ext>
            </a:extLst>
          </p:cNvPr>
          <p:cNvSpPr>
            <a:spLocks noGrp="1"/>
          </p:cNvSpPr>
          <p:nvPr>
            <p:ph type="body" sz="quarter" idx="26" hasCustomPrompt="1"/>
          </p:nvPr>
        </p:nvSpPr>
        <p:spPr>
          <a:xfrm>
            <a:off x="3507873" y="5273949"/>
            <a:ext cx="905488" cy="631497"/>
          </a:xfrm>
        </p:spPr>
        <p:txBody>
          <a:bodyPr lIns="0" tIns="0" rIns="108000"/>
          <a:lstStyle>
            <a:lvl1pPr algn="r">
              <a:defRPr sz="4000" b="1" spc="-200" baseline="0">
                <a:solidFill>
                  <a:schemeClr val="bg2"/>
                </a:solidFill>
              </a:defRPr>
            </a:lvl1pPr>
          </a:lstStyle>
          <a:p>
            <a:pPr lvl="0"/>
            <a:r>
              <a:rPr lang="fr-FR"/>
              <a:t>##</a:t>
            </a:r>
          </a:p>
        </p:txBody>
      </p:sp>
      <p:sp>
        <p:nvSpPr>
          <p:cNvPr id="58" name="Espace réservé du texte 13">
            <a:extLst>
              <a:ext uri="{FF2B5EF4-FFF2-40B4-BE49-F238E27FC236}">
                <a16:creationId xmlns:a16="http://schemas.microsoft.com/office/drawing/2014/main" id="{FF54D909-4018-B34D-AD07-A35BF158914E}"/>
              </a:ext>
            </a:extLst>
          </p:cNvPr>
          <p:cNvSpPr>
            <a:spLocks noGrp="1"/>
          </p:cNvSpPr>
          <p:nvPr>
            <p:ph type="body" sz="quarter" idx="27" hasCustomPrompt="1"/>
          </p:nvPr>
        </p:nvSpPr>
        <p:spPr>
          <a:xfrm>
            <a:off x="4413363" y="5273949"/>
            <a:ext cx="3078541"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1" name="Espace réservé du texte 9">
            <a:extLst>
              <a:ext uri="{FF2B5EF4-FFF2-40B4-BE49-F238E27FC236}">
                <a16:creationId xmlns:a16="http://schemas.microsoft.com/office/drawing/2014/main" id="{86CC0286-56DB-FB48-95CB-57AF974F1F1D}"/>
              </a:ext>
            </a:extLst>
          </p:cNvPr>
          <p:cNvSpPr>
            <a:spLocks noGrp="1"/>
          </p:cNvSpPr>
          <p:nvPr>
            <p:ph type="body" sz="quarter" idx="28" hasCustomPrompt="1"/>
          </p:nvPr>
        </p:nvSpPr>
        <p:spPr>
          <a:xfrm>
            <a:off x="7736116" y="989516"/>
            <a:ext cx="929933" cy="631497"/>
          </a:xfrm>
        </p:spPr>
        <p:txBody>
          <a:bodyPr lIns="0" tIns="0" rIns="108000"/>
          <a:lstStyle>
            <a:lvl1pPr algn="r">
              <a:defRPr sz="4000" b="1" spc="-200" baseline="0">
                <a:solidFill>
                  <a:schemeClr val="bg2"/>
                </a:solidFill>
              </a:defRPr>
            </a:lvl1pPr>
          </a:lstStyle>
          <a:p>
            <a:pPr lvl="0"/>
            <a:r>
              <a:rPr lang="fr-FR"/>
              <a:t>##</a:t>
            </a:r>
          </a:p>
        </p:txBody>
      </p:sp>
      <p:sp>
        <p:nvSpPr>
          <p:cNvPr id="62" name="Espace réservé du texte 13">
            <a:extLst>
              <a:ext uri="{FF2B5EF4-FFF2-40B4-BE49-F238E27FC236}">
                <a16:creationId xmlns:a16="http://schemas.microsoft.com/office/drawing/2014/main" id="{2A6712F5-BC47-3642-A814-B31B363588DF}"/>
              </a:ext>
            </a:extLst>
          </p:cNvPr>
          <p:cNvSpPr>
            <a:spLocks noGrp="1"/>
          </p:cNvSpPr>
          <p:nvPr>
            <p:ph type="body" sz="quarter" idx="29" hasCustomPrompt="1"/>
          </p:nvPr>
        </p:nvSpPr>
        <p:spPr>
          <a:xfrm>
            <a:off x="8666049" y="989515"/>
            <a:ext cx="3034996"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4" name="Espace réservé du texte 9">
            <a:extLst>
              <a:ext uri="{FF2B5EF4-FFF2-40B4-BE49-F238E27FC236}">
                <a16:creationId xmlns:a16="http://schemas.microsoft.com/office/drawing/2014/main" id="{0CDD63B6-ABF2-784D-96F4-6244B14ED69D}"/>
              </a:ext>
            </a:extLst>
          </p:cNvPr>
          <p:cNvSpPr>
            <a:spLocks noGrp="1"/>
          </p:cNvSpPr>
          <p:nvPr>
            <p:ph type="body" sz="quarter" idx="30" hasCustomPrompt="1"/>
          </p:nvPr>
        </p:nvSpPr>
        <p:spPr>
          <a:xfrm>
            <a:off x="7736116" y="2067644"/>
            <a:ext cx="929933" cy="631497"/>
          </a:xfrm>
        </p:spPr>
        <p:txBody>
          <a:bodyPr lIns="0" tIns="0" rIns="108000"/>
          <a:lstStyle>
            <a:lvl1pPr algn="r">
              <a:defRPr sz="4000" b="1" spc="-200" baseline="0">
                <a:solidFill>
                  <a:schemeClr val="bg2"/>
                </a:solidFill>
              </a:defRPr>
            </a:lvl1pPr>
          </a:lstStyle>
          <a:p>
            <a:pPr lvl="0"/>
            <a:r>
              <a:rPr lang="fr-FR"/>
              <a:t>##</a:t>
            </a:r>
          </a:p>
        </p:txBody>
      </p:sp>
      <p:sp>
        <p:nvSpPr>
          <p:cNvPr id="65" name="Espace réservé du texte 13">
            <a:extLst>
              <a:ext uri="{FF2B5EF4-FFF2-40B4-BE49-F238E27FC236}">
                <a16:creationId xmlns:a16="http://schemas.microsoft.com/office/drawing/2014/main" id="{C5405F2E-FA47-4E43-B059-D01E9E2056A6}"/>
              </a:ext>
            </a:extLst>
          </p:cNvPr>
          <p:cNvSpPr>
            <a:spLocks noGrp="1"/>
          </p:cNvSpPr>
          <p:nvPr>
            <p:ph type="body" sz="quarter" idx="31" hasCustomPrompt="1"/>
          </p:nvPr>
        </p:nvSpPr>
        <p:spPr>
          <a:xfrm>
            <a:off x="8666049" y="2067643"/>
            <a:ext cx="3034996"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67" name="Espace réservé du texte 9">
            <a:extLst>
              <a:ext uri="{FF2B5EF4-FFF2-40B4-BE49-F238E27FC236}">
                <a16:creationId xmlns:a16="http://schemas.microsoft.com/office/drawing/2014/main" id="{66054F70-E896-6D4B-81DE-B75FEA904700}"/>
              </a:ext>
            </a:extLst>
          </p:cNvPr>
          <p:cNvSpPr>
            <a:spLocks noGrp="1"/>
          </p:cNvSpPr>
          <p:nvPr>
            <p:ph type="body" sz="quarter" idx="32" hasCustomPrompt="1"/>
          </p:nvPr>
        </p:nvSpPr>
        <p:spPr>
          <a:xfrm>
            <a:off x="7736116" y="3141702"/>
            <a:ext cx="929933" cy="631497"/>
          </a:xfrm>
        </p:spPr>
        <p:txBody>
          <a:bodyPr lIns="0" tIns="0" rIns="108000"/>
          <a:lstStyle>
            <a:lvl1pPr algn="r">
              <a:defRPr sz="4000" b="1" spc="-200" baseline="0">
                <a:solidFill>
                  <a:schemeClr val="bg2"/>
                </a:solidFill>
              </a:defRPr>
            </a:lvl1pPr>
          </a:lstStyle>
          <a:p>
            <a:pPr lvl="0"/>
            <a:r>
              <a:rPr lang="fr-FR"/>
              <a:t>##</a:t>
            </a:r>
          </a:p>
        </p:txBody>
      </p:sp>
      <p:sp>
        <p:nvSpPr>
          <p:cNvPr id="68" name="Espace réservé du texte 13">
            <a:extLst>
              <a:ext uri="{FF2B5EF4-FFF2-40B4-BE49-F238E27FC236}">
                <a16:creationId xmlns:a16="http://schemas.microsoft.com/office/drawing/2014/main" id="{ACFF4B66-0E17-5F41-B34C-505857C9AC32}"/>
              </a:ext>
            </a:extLst>
          </p:cNvPr>
          <p:cNvSpPr>
            <a:spLocks noGrp="1"/>
          </p:cNvSpPr>
          <p:nvPr>
            <p:ph type="body" sz="quarter" idx="33" hasCustomPrompt="1"/>
          </p:nvPr>
        </p:nvSpPr>
        <p:spPr>
          <a:xfrm>
            <a:off x="8666049" y="3141702"/>
            <a:ext cx="3034996"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0" name="Espace réservé du texte 9">
            <a:extLst>
              <a:ext uri="{FF2B5EF4-FFF2-40B4-BE49-F238E27FC236}">
                <a16:creationId xmlns:a16="http://schemas.microsoft.com/office/drawing/2014/main" id="{1FA3F005-7D2B-2F42-A0B0-75950C61FCC4}"/>
              </a:ext>
            </a:extLst>
          </p:cNvPr>
          <p:cNvSpPr>
            <a:spLocks noGrp="1"/>
          </p:cNvSpPr>
          <p:nvPr>
            <p:ph type="body" sz="quarter" idx="34" hasCustomPrompt="1"/>
          </p:nvPr>
        </p:nvSpPr>
        <p:spPr>
          <a:xfrm>
            <a:off x="7736116" y="4214405"/>
            <a:ext cx="929933" cy="631497"/>
          </a:xfrm>
        </p:spPr>
        <p:txBody>
          <a:bodyPr lIns="0" tIns="0" rIns="108000"/>
          <a:lstStyle>
            <a:lvl1pPr algn="r">
              <a:defRPr sz="4000" b="1" spc="-200" baseline="0">
                <a:solidFill>
                  <a:schemeClr val="bg2"/>
                </a:solidFill>
              </a:defRPr>
            </a:lvl1pPr>
          </a:lstStyle>
          <a:p>
            <a:pPr lvl="0"/>
            <a:r>
              <a:rPr lang="fr-FR"/>
              <a:t>##</a:t>
            </a:r>
          </a:p>
        </p:txBody>
      </p:sp>
      <p:sp>
        <p:nvSpPr>
          <p:cNvPr id="71" name="Espace réservé du texte 13">
            <a:extLst>
              <a:ext uri="{FF2B5EF4-FFF2-40B4-BE49-F238E27FC236}">
                <a16:creationId xmlns:a16="http://schemas.microsoft.com/office/drawing/2014/main" id="{28313375-77B9-DE42-89F7-A46FECE26BF4}"/>
              </a:ext>
            </a:extLst>
          </p:cNvPr>
          <p:cNvSpPr>
            <a:spLocks noGrp="1"/>
          </p:cNvSpPr>
          <p:nvPr>
            <p:ph type="body" sz="quarter" idx="35" hasCustomPrompt="1"/>
          </p:nvPr>
        </p:nvSpPr>
        <p:spPr>
          <a:xfrm>
            <a:off x="8666049" y="4214405"/>
            <a:ext cx="3034996"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3" name="Espace réservé du texte 9">
            <a:extLst>
              <a:ext uri="{FF2B5EF4-FFF2-40B4-BE49-F238E27FC236}">
                <a16:creationId xmlns:a16="http://schemas.microsoft.com/office/drawing/2014/main" id="{3A9F209E-FAC5-404E-A781-9C3C1AE6B805}"/>
              </a:ext>
            </a:extLst>
          </p:cNvPr>
          <p:cNvSpPr>
            <a:spLocks noGrp="1"/>
          </p:cNvSpPr>
          <p:nvPr>
            <p:ph type="body" sz="quarter" idx="36" hasCustomPrompt="1"/>
          </p:nvPr>
        </p:nvSpPr>
        <p:spPr>
          <a:xfrm>
            <a:off x="7736116" y="5273949"/>
            <a:ext cx="929933" cy="631497"/>
          </a:xfrm>
        </p:spPr>
        <p:txBody>
          <a:bodyPr lIns="0" tIns="0" rIns="108000"/>
          <a:lstStyle>
            <a:lvl1pPr algn="r">
              <a:defRPr sz="4000" b="1" spc="-200" baseline="0">
                <a:solidFill>
                  <a:schemeClr val="bg2"/>
                </a:solidFill>
              </a:defRPr>
            </a:lvl1pPr>
          </a:lstStyle>
          <a:p>
            <a:pPr lvl="0"/>
            <a:r>
              <a:rPr lang="fr-FR"/>
              <a:t>##</a:t>
            </a:r>
          </a:p>
        </p:txBody>
      </p:sp>
      <p:sp>
        <p:nvSpPr>
          <p:cNvPr id="74" name="Espace réservé du texte 13">
            <a:extLst>
              <a:ext uri="{FF2B5EF4-FFF2-40B4-BE49-F238E27FC236}">
                <a16:creationId xmlns:a16="http://schemas.microsoft.com/office/drawing/2014/main" id="{55D2A0A4-9038-0C40-98A0-28F8A1710730}"/>
              </a:ext>
            </a:extLst>
          </p:cNvPr>
          <p:cNvSpPr>
            <a:spLocks noGrp="1"/>
          </p:cNvSpPr>
          <p:nvPr>
            <p:ph type="body" sz="quarter" idx="37" hasCustomPrompt="1"/>
          </p:nvPr>
        </p:nvSpPr>
        <p:spPr>
          <a:xfrm>
            <a:off x="8666049" y="5273949"/>
            <a:ext cx="3034996" cy="631500"/>
          </a:xfrm>
        </p:spPr>
        <p:txBody>
          <a:bodyPr tIns="72000"/>
          <a:lstStyle>
            <a:lvl1pPr>
              <a:lnSpc>
                <a:spcPct val="80000"/>
              </a:lnSpc>
              <a:spcBef>
                <a:spcPts val="0"/>
              </a:spcBef>
              <a:defRPr lang="fr-FR" sz="1600" b="1" kern="1200" cap="all" baseline="0">
                <a:solidFill>
                  <a:schemeClr val="bg2"/>
                </a:solidFill>
                <a:latin typeface="+mn-lt"/>
                <a:ea typeface="+mn-ea"/>
                <a:cs typeface="+mn-cs"/>
              </a:defRPr>
            </a:lvl1pPr>
            <a:lvl2pPr marL="14817" indent="0">
              <a:spcBef>
                <a:spcPts val="267"/>
              </a:spcBef>
              <a:buFont typeface="Arial" panose="020B0604020202020204" pitchFamily="34" charset="0"/>
              <a:buNone/>
              <a:defRPr sz="933" b="0">
                <a:solidFill>
                  <a:schemeClr val="tx2"/>
                </a:solidFill>
              </a:defRPr>
            </a:lvl2pPr>
          </a:lstStyle>
          <a:p>
            <a:pPr marL="0" lvl="0" indent="0" algn="l" defTabSz="914377" rtl="0" eaLnBrk="1" latinLnBrk="0" hangingPunct="1">
              <a:lnSpc>
                <a:spcPct val="90000"/>
              </a:lnSpc>
              <a:spcBef>
                <a:spcPts val="0"/>
              </a:spcBef>
              <a:buFont typeface="Arial" panose="020B0604020202020204" pitchFamily="34" charset="0"/>
              <a:buNone/>
            </a:pPr>
            <a:r>
              <a:rPr lang="fr-FR"/>
              <a:t>sous-partie</a:t>
            </a:r>
          </a:p>
          <a:p>
            <a:pPr lvl="1"/>
            <a:r>
              <a:rPr lang="fr-FR"/>
              <a:t>Sous-titre</a:t>
            </a:r>
          </a:p>
        </p:txBody>
      </p:sp>
      <p:sp>
        <p:nvSpPr>
          <p:cNvPr id="75" name="Date Placeholder 3">
            <a:extLst>
              <a:ext uri="{FF2B5EF4-FFF2-40B4-BE49-F238E27FC236}">
                <a16:creationId xmlns:a16="http://schemas.microsoft.com/office/drawing/2014/main" id="{68D7C676-051D-3E4B-9508-397F7DCB43E5}"/>
              </a:ext>
            </a:extLst>
          </p:cNvPr>
          <p:cNvSpPr>
            <a:spLocks noGrp="1"/>
          </p:cNvSpPr>
          <p:nvPr>
            <p:ph type="dt" sz="half" idx="10"/>
          </p:nvPr>
        </p:nvSpPr>
        <p:spPr>
          <a:xfrm>
            <a:off x="506684" y="5834152"/>
            <a:ext cx="2743200" cy="365125"/>
          </a:xfrm>
        </p:spPr>
        <p:txBody>
          <a:bodyPr lIns="0" tIns="0" rIns="0" bIns="0" anchor="b" anchorCtr="0"/>
          <a:lstStyle>
            <a:lvl1pPr>
              <a:defRPr sz="1867">
                <a:solidFill>
                  <a:schemeClr val="tx2"/>
                </a:solidFill>
              </a:defRPr>
            </a:lvl1pPr>
          </a:lstStyle>
          <a:p>
            <a:fld id="{53D4A07B-0F5E-0B4F-82A2-EC268DE920C0}" type="datetime4">
              <a:rPr lang="fr-FR" smtClean="0"/>
              <a:pPr/>
              <a:t>29 juin 2023</a:t>
            </a:fld>
            <a:endParaRPr lang="fr-FR" dirty="0"/>
          </a:p>
        </p:txBody>
      </p:sp>
      <p:pic>
        <p:nvPicPr>
          <p:cNvPr id="3" name="Image 2">
            <a:extLst>
              <a:ext uri="{FF2B5EF4-FFF2-40B4-BE49-F238E27FC236}">
                <a16:creationId xmlns:a16="http://schemas.microsoft.com/office/drawing/2014/main" id="{E53ABD69-0EEB-3117-75C5-5EA8A9096E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Tree>
    <p:extLst>
      <p:ext uri="{BB962C8B-B14F-4D97-AF65-F5344CB8AC3E}">
        <p14:creationId xmlns:p14="http://schemas.microsoft.com/office/powerpoint/2010/main" val="379074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partie A">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B82D4AF-AD0E-8E41-97C0-9E52579DC0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67937" y="1411705"/>
            <a:ext cx="11227200" cy="4911915"/>
          </a:xfrm>
          <a:solidFill>
            <a:schemeClr val="accent1">
              <a:lumMod val="40000"/>
              <a:lumOff val="60000"/>
            </a:schemeClr>
          </a:solidFill>
        </p:spPr>
        <p:txBody>
          <a:bodyPr lIns="720000" tIns="720000" rIns="720000" bIns="720000" anchor="t" anchorCtr="0">
            <a:normAutofit/>
          </a:bodyPr>
          <a:lstStyle>
            <a:lvl1pPr marL="0" indent="0" algn="r">
              <a:buNone/>
              <a:defRPr sz="1600" i="1">
                <a:solidFill>
                  <a:schemeClr val="tx1"/>
                </a:solidFill>
              </a:defRPr>
            </a:lvl1pPr>
          </a:lstStyle>
          <a:p>
            <a:r>
              <a:rPr lang="fr-FR" dirty="0"/>
              <a:t>Insérez votre image ici</a:t>
            </a:r>
          </a:p>
        </p:txBody>
      </p:sp>
      <p:sp>
        <p:nvSpPr>
          <p:cNvPr id="2" name="Title 1"/>
          <p:cNvSpPr>
            <a:spLocks noGrp="1"/>
          </p:cNvSpPr>
          <p:nvPr>
            <p:ph type="ctrTitle" hasCustomPrompt="1"/>
          </p:nvPr>
        </p:nvSpPr>
        <p:spPr>
          <a:xfrm>
            <a:off x="2617580" y="2627086"/>
            <a:ext cx="7344568" cy="1802833"/>
          </a:xfrm>
          <a:noFill/>
        </p:spPr>
        <p:txBody>
          <a:bodyPr lIns="0" tIns="0" rIns="0" bIns="0" anchor="b">
            <a:noAutofit/>
          </a:bodyPr>
          <a:lstStyle>
            <a:lvl1pPr algn="l">
              <a:defRPr sz="4800" cap="all" baseline="0">
                <a:solidFill>
                  <a:schemeClr val="bg1"/>
                </a:solidFill>
                <a:highlight>
                  <a:srgbClr val="99C221"/>
                </a:highlight>
              </a:defRPr>
            </a:lvl1pPr>
          </a:lstStyle>
          <a:p>
            <a:r>
              <a:rPr lang="fr-FR" dirty="0"/>
              <a:t>titre</a:t>
            </a:r>
            <a:endParaRPr lang="en-US" dirty="0"/>
          </a:p>
        </p:txBody>
      </p:sp>
      <p:sp>
        <p:nvSpPr>
          <p:cNvPr id="3" name="Subtitle 2"/>
          <p:cNvSpPr>
            <a:spLocks noGrp="1"/>
          </p:cNvSpPr>
          <p:nvPr>
            <p:ph type="subTitle" idx="1"/>
          </p:nvPr>
        </p:nvSpPr>
        <p:spPr>
          <a:xfrm>
            <a:off x="2617580" y="4430666"/>
            <a:ext cx="7344568" cy="1015629"/>
          </a:xfrm>
          <a:noFill/>
        </p:spPr>
        <p:txBody>
          <a:bodyPr wrap="square" lIns="0" tIns="0" rIns="0" bIns="0">
            <a:noAutofit/>
          </a:bodyPr>
          <a:lstStyle>
            <a:lvl1pPr marL="0" indent="0" algn="l">
              <a:spcBef>
                <a:spcPts val="0"/>
              </a:spcBef>
              <a:buNone/>
              <a:defRPr sz="2400">
                <a:solidFill>
                  <a:schemeClr val="tx2"/>
                </a:solidFill>
                <a:highlight>
                  <a:srgbClr val="FFFFFF"/>
                </a:highligh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0" name="Espace réservé du texte 9">
            <a:extLst>
              <a:ext uri="{FF2B5EF4-FFF2-40B4-BE49-F238E27FC236}">
                <a16:creationId xmlns:a16="http://schemas.microsoft.com/office/drawing/2014/main" id="{8D350E48-BD5F-EB41-B6D7-A6BBFD37E9E5}"/>
              </a:ext>
            </a:extLst>
          </p:cNvPr>
          <p:cNvSpPr>
            <a:spLocks noGrp="1"/>
          </p:cNvSpPr>
          <p:nvPr>
            <p:ph type="body" sz="quarter" idx="14" hasCustomPrompt="1"/>
          </p:nvPr>
        </p:nvSpPr>
        <p:spPr>
          <a:xfrm>
            <a:off x="-328396" y="2301708"/>
            <a:ext cx="2712007" cy="2366433"/>
          </a:xfrm>
        </p:spPr>
        <p:txBody>
          <a:bodyPr lIns="0" tIns="0" rIns="0" bIns="0" anchor="b" anchorCtr="0">
            <a:noAutofit/>
          </a:bodyPr>
          <a:lstStyle>
            <a:lvl1pPr marL="0" indent="0" algn="r">
              <a:buNone/>
              <a:defRPr sz="12533" b="1" spc="-200" baseline="0">
                <a:solidFill>
                  <a:schemeClr val="bg1"/>
                </a:solidFill>
              </a:defRPr>
            </a:lvl1pPr>
          </a:lstStyle>
          <a:p>
            <a:pPr lvl="0"/>
            <a:r>
              <a:rPr lang="fr-FR" dirty="0"/>
              <a:t>##</a:t>
            </a:r>
          </a:p>
        </p:txBody>
      </p:sp>
      <p:pic>
        <p:nvPicPr>
          <p:cNvPr id="5" name="Image 4">
            <a:extLst>
              <a:ext uri="{FF2B5EF4-FFF2-40B4-BE49-F238E27FC236}">
                <a16:creationId xmlns:a16="http://schemas.microsoft.com/office/drawing/2014/main" id="{FD963913-94B1-DAE3-AC3B-BDD0F9EFB8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Tree>
    <p:extLst>
      <p:ext uri="{BB962C8B-B14F-4D97-AF65-F5344CB8AC3E}">
        <p14:creationId xmlns:p14="http://schemas.microsoft.com/office/powerpoint/2010/main" val="3728871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partie B">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704A1EBA-1707-FB48-BDC2-7C4620AB88D0}"/>
              </a:ext>
            </a:extLst>
          </p:cNvPr>
          <p:cNvSpPr>
            <a:spLocks noGrp="1"/>
          </p:cNvSpPr>
          <p:nvPr>
            <p:ph type="pic" sz="quarter" idx="13" hasCustomPrompt="1"/>
          </p:nvPr>
        </p:nvSpPr>
        <p:spPr>
          <a:xfrm>
            <a:off x="467937" y="1411705"/>
            <a:ext cx="11227200" cy="4911915"/>
          </a:xfrm>
          <a:solidFill>
            <a:schemeClr val="accent1">
              <a:lumMod val="40000"/>
              <a:lumOff val="60000"/>
            </a:schemeClr>
          </a:solidFill>
        </p:spPr>
        <p:txBody>
          <a:bodyPr lIns="720000" tIns="720000" rIns="720000" bIns="720000" anchor="t" anchorCtr="0">
            <a:normAutofit/>
          </a:bodyPr>
          <a:lstStyle>
            <a:lvl1pPr marL="0" indent="0" algn="r">
              <a:buNone/>
              <a:defRPr sz="1600" i="1">
                <a:solidFill>
                  <a:schemeClr val="tx1"/>
                </a:solidFill>
              </a:defRPr>
            </a:lvl1pPr>
          </a:lstStyle>
          <a:p>
            <a:r>
              <a:rPr lang="fr-FR" dirty="0"/>
              <a:t>Insérez votre image ici</a:t>
            </a:r>
          </a:p>
        </p:txBody>
      </p:sp>
      <p:sp>
        <p:nvSpPr>
          <p:cNvPr id="2" name="Title 1"/>
          <p:cNvSpPr>
            <a:spLocks noGrp="1"/>
          </p:cNvSpPr>
          <p:nvPr>
            <p:ph type="ctrTitle" hasCustomPrompt="1"/>
          </p:nvPr>
        </p:nvSpPr>
        <p:spPr>
          <a:xfrm>
            <a:off x="2617580" y="2627086"/>
            <a:ext cx="7344568" cy="1802833"/>
          </a:xfrm>
          <a:noFill/>
        </p:spPr>
        <p:txBody>
          <a:bodyPr lIns="0" tIns="0" rIns="0" bIns="0" anchor="b">
            <a:noAutofit/>
          </a:bodyPr>
          <a:lstStyle>
            <a:lvl1pPr algn="l">
              <a:defRPr sz="4800" cap="all" baseline="0">
                <a:solidFill>
                  <a:schemeClr val="bg1"/>
                </a:solidFill>
                <a:highlight>
                  <a:srgbClr val="46724B"/>
                </a:highlight>
              </a:defRPr>
            </a:lvl1pPr>
          </a:lstStyle>
          <a:p>
            <a:r>
              <a:rPr lang="fr-FR" dirty="0"/>
              <a:t>titre</a:t>
            </a:r>
            <a:endParaRPr lang="en-US" dirty="0"/>
          </a:p>
        </p:txBody>
      </p:sp>
      <p:sp>
        <p:nvSpPr>
          <p:cNvPr id="3" name="Subtitle 2"/>
          <p:cNvSpPr>
            <a:spLocks noGrp="1"/>
          </p:cNvSpPr>
          <p:nvPr>
            <p:ph type="subTitle" idx="1"/>
          </p:nvPr>
        </p:nvSpPr>
        <p:spPr>
          <a:xfrm>
            <a:off x="2617580" y="4430666"/>
            <a:ext cx="7344568" cy="1015629"/>
          </a:xfrm>
          <a:noFill/>
        </p:spPr>
        <p:txBody>
          <a:bodyPr wrap="square" lIns="0" tIns="0" rIns="0" bIns="0">
            <a:noAutofit/>
          </a:bodyPr>
          <a:lstStyle>
            <a:lvl1pPr marL="0" indent="0" algn="l">
              <a:spcBef>
                <a:spcPts val="0"/>
              </a:spcBef>
              <a:buNone/>
              <a:defRPr sz="2400">
                <a:solidFill>
                  <a:schemeClr val="bg2"/>
                </a:solidFill>
                <a:highlight>
                  <a:srgbClr val="FFFFFF"/>
                </a:highligh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12" name="Rectangle 11">
            <a:extLst>
              <a:ext uri="{FF2B5EF4-FFF2-40B4-BE49-F238E27FC236}">
                <a16:creationId xmlns:a16="http://schemas.microsoft.com/office/drawing/2014/main" id="{32DF28DD-2510-9F45-9CBF-18D753D38BAF}"/>
              </a:ext>
            </a:extLst>
          </p:cNvPr>
          <p:cNvSpPr/>
          <p:nvPr userDrawn="1"/>
        </p:nvSpPr>
        <p:spPr>
          <a:xfrm>
            <a:off x="467937"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0" name="Espace réservé du texte 9">
            <a:extLst>
              <a:ext uri="{FF2B5EF4-FFF2-40B4-BE49-F238E27FC236}">
                <a16:creationId xmlns:a16="http://schemas.microsoft.com/office/drawing/2014/main" id="{8D350E48-BD5F-EB41-B6D7-A6BBFD37E9E5}"/>
              </a:ext>
            </a:extLst>
          </p:cNvPr>
          <p:cNvSpPr>
            <a:spLocks noGrp="1"/>
          </p:cNvSpPr>
          <p:nvPr>
            <p:ph type="body" sz="quarter" idx="14" hasCustomPrompt="1"/>
          </p:nvPr>
        </p:nvSpPr>
        <p:spPr>
          <a:xfrm>
            <a:off x="-328396" y="2301708"/>
            <a:ext cx="2712007" cy="2366433"/>
          </a:xfrm>
        </p:spPr>
        <p:txBody>
          <a:bodyPr lIns="0" tIns="0" rIns="0" bIns="0" anchor="b" anchorCtr="0">
            <a:noAutofit/>
          </a:bodyPr>
          <a:lstStyle>
            <a:lvl1pPr marL="0" indent="0" algn="r">
              <a:buNone/>
              <a:defRPr sz="12533" b="1" spc="-200" baseline="0">
                <a:solidFill>
                  <a:schemeClr val="bg1"/>
                </a:solidFill>
              </a:defRPr>
            </a:lvl1pPr>
          </a:lstStyle>
          <a:p>
            <a:pPr lvl="0"/>
            <a:r>
              <a:rPr lang="fr-FR" dirty="0"/>
              <a:t>##</a:t>
            </a:r>
          </a:p>
        </p:txBody>
      </p:sp>
      <p:pic>
        <p:nvPicPr>
          <p:cNvPr id="11" name="Image 10">
            <a:extLst>
              <a:ext uri="{FF2B5EF4-FFF2-40B4-BE49-F238E27FC236}">
                <a16:creationId xmlns:a16="http://schemas.microsoft.com/office/drawing/2014/main" id="{A6B7BC93-6776-9D4E-983F-BC51AED1E9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5" name="Image 4">
            <a:extLst>
              <a:ext uri="{FF2B5EF4-FFF2-40B4-BE49-F238E27FC236}">
                <a16:creationId xmlns:a16="http://schemas.microsoft.com/office/drawing/2014/main" id="{0E00D9A8-E4DC-4AEF-4442-29AE2B8F1D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Tree>
    <p:extLst>
      <p:ext uri="{BB962C8B-B14F-4D97-AF65-F5344CB8AC3E}">
        <p14:creationId xmlns:p14="http://schemas.microsoft.com/office/powerpoint/2010/main" val="650699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 mosaïque">
    <p:spTree>
      <p:nvGrpSpPr>
        <p:cNvPr id="1" name=""/>
        <p:cNvGrpSpPr/>
        <p:nvPr/>
      </p:nvGrpSpPr>
      <p:grpSpPr>
        <a:xfrm>
          <a:off x="0" y="0"/>
          <a:ext cx="0" cy="0"/>
          <a:chOff x="0" y="0"/>
          <a:chExt cx="0" cy="0"/>
        </a:xfrm>
      </p:grpSpPr>
      <p:sp>
        <p:nvSpPr>
          <p:cNvPr id="2" name="Title 1"/>
          <p:cNvSpPr>
            <a:spLocks noGrp="1"/>
          </p:cNvSpPr>
          <p:nvPr>
            <p:ph type="title"/>
          </p:nvPr>
        </p:nvSpPr>
        <p:spPr>
          <a:xfrm>
            <a:off x="474602" y="1258395"/>
            <a:ext cx="6935669" cy="1325563"/>
          </a:xfrm>
        </p:spPr>
        <p:txBody>
          <a:bodyPr/>
          <a:lstStyle/>
          <a:p>
            <a:r>
              <a:rPr lang="fr-FR" dirty="0"/>
              <a:t>Modifiez le style du titre</a:t>
            </a:r>
            <a:endParaRPr lang="en-US" dirty="0"/>
          </a:p>
        </p:txBody>
      </p:sp>
      <p:sp>
        <p:nvSpPr>
          <p:cNvPr id="6" name="Slide Number Placeholder 5"/>
          <p:cNvSpPr>
            <a:spLocks noGrp="1"/>
          </p:cNvSpPr>
          <p:nvPr>
            <p:ph type="sldNum" sz="quarter" idx="12"/>
          </p:nvPr>
        </p:nvSpPr>
        <p:spPr/>
        <p:txBody>
          <a:bodyPr/>
          <a:lstStyle/>
          <a:p>
            <a:fld id="{D57CD980-A213-AB4B-BFA8-636C1B75133C}" type="slidenum">
              <a:rPr lang="fr-FR" smtClean="0"/>
              <a:t>‹N°›</a:t>
            </a:fld>
            <a:endParaRPr lang="fr-FR"/>
          </a:p>
        </p:txBody>
      </p:sp>
      <p:sp>
        <p:nvSpPr>
          <p:cNvPr id="8" name="Rectangle 7">
            <a:extLst>
              <a:ext uri="{FF2B5EF4-FFF2-40B4-BE49-F238E27FC236}">
                <a16:creationId xmlns:a16="http://schemas.microsoft.com/office/drawing/2014/main" id="{60474D16-76FD-E943-926D-9D035831C385}"/>
              </a:ext>
            </a:extLst>
          </p:cNvPr>
          <p:cNvSpPr/>
          <p:nvPr userDrawn="1"/>
        </p:nvSpPr>
        <p:spPr>
          <a:xfrm>
            <a:off x="474600" y="6323620"/>
            <a:ext cx="11227200" cy="5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12" name="Connecteur droit 11">
            <a:extLst>
              <a:ext uri="{FF2B5EF4-FFF2-40B4-BE49-F238E27FC236}">
                <a16:creationId xmlns:a16="http://schemas.microsoft.com/office/drawing/2014/main" id="{FB0E5200-B025-C741-B7C0-9B5B2025DB45}"/>
              </a:ext>
            </a:extLst>
          </p:cNvPr>
          <p:cNvCxnSpPr/>
          <p:nvPr userDrawn="1"/>
        </p:nvCxnSpPr>
        <p:spPr>
          <a:xfrm>
            <a:off x="490200" y="2703095"/>
            <a:ext cx="1274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7">
            <a:extLst>
              <a:ext uri="{FF2B5EF4-FFF2-40B4-BE49-F238E27FC236}">
                <a16:creationId xmlns:a16="http://schemas.microsoft.com/office/drawing/2014/main" id="{9FAD5940-5DCF-A34E-A455-D5A34471DDB0}"/>
              </a:ext>
            </a:extLst>
          </p:cNvPr>
          <p:cNvSpPr>
            <a:spLocks noGrp="1"/>
          </p:cNvSpPr>
          <p:nvPr>
            <p:ph type="body" sz="quarter" idx="13"/>
          </p:nvPr>
        </p:nvSpPr>
        <p:spPr>
          <a:xfrm>
            <a:off x="474245" y="2880785"/>
            <a:ext cx="6935889" cy="2803545"/>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21">
            <a:extLst>
              <a:ext uri="{FF2B5EF4-FFF2-40B4-BE49-F238E27FC236}">
                <a16:creationId xmlns:a16="http://schemas.microsoft.com/office/drawing/2014/main" id="{8CC5F6FB-31C4-644B-9EAB-D7244D44CAEB}"/>
              </a:ext>
            </a:extLst>
          </p:cNvPr>
          <p:cNvSpPr>
            <a:spLocks noGrp="1"/>
          </p:cNvSpPr>
          <p:nvPr>
            <p:ph type="body" sz="quarter" idx="14" hasCustomPrompt="1"/>
          </p:nvPr>
        </p:nvSpPr>
        <p:spPr>
          <a:xfrm>
            <a:off x="474133" y="5711549"/>
            <a:ext cx="6936000" cy="400049"/>
          </a:xfrm>
        </p:spPr>
        <p:txBody>
          <a:bodyPr anchor="b" anchorCtr="0"/>
          <a:lstStyle>
            <a:lvl1pPr>
              <a:defRPr sz="933">
                <a:solidFill>
                  <a:schemeClr val="tx1"/>
                </a:solidFill>
              </a:defRPr>
            </a:lvl1pPr>
            <a:lvl2pPr marL="14817" indent="0">
              <a:buNone/>
              <a:defRPr/>
            </a:lvl2pPr>
          </a:lstStyle>
          <a:p>
            <a:pPr lvl="0"/>
            <a:r>
              <a:rPr lang="fr-FR" dirty="0"/>
              <a:t>Précision, légende ou note de bas de page.</a:t>
            </a:r>
          </a:p>
        </p:txBody>
      </p:sp>
      <p:sp>
        <p:nvSpPr>
          <p:cNvPr id="9" name="Espace réservé pour une image  8">
            <a:extLst>
              <a:ext uri="{FF2B5EF4-FFF2-40B4-BE49-F238E27FC236}">
                <a16:creationId xmlns:a16="http://schemas.microsoft.com/office/drawing/2014/main" id="{01685218-1635-A445-8A25-24A11425593E}"/>
              </a:ext>
            </a:extLst>
          </p:cNvPr>
          <p:cNvSpPr>
            <a:spLocks noGrp="1"/>
          </p:cNvSpPr>
          <p:nvPr>
            <p:ph type="pic" sz="quarter" idx="15" hasCustomPrompt="1"/>
          </p:nvPr>
        </p:nvSpPr>
        <p:spPr>
          <a:xfrm>
            <a:off x="7579339" y="1941654"/>
            <a:ext cx="2070100" cy="2084916"/>
          </a:xfrm>
          <a:solidFill>
            <a:schemeClr val="accent1"/>
          </a:solidFill>
          <a:ln>
            <a:noFill/>
          </a:ln>
        </p:spPr>
        <p:txBody>
          <a:bodyPr anchor="ctr" anchorCtr="0"/>
          <a:lstStyle>
            <a:lvl1pPr algn="ctr">
              <a:defRPr sz="1200">
                <a:solidFill>
                  <a:schemeClr val="tx1"/>
                </a:solidFill>
              </a:defRPr>
            </a:lvl1pPr>
          </a:lstStyle>
          <a:p>
            <a:r>
              <a:rPr lang="fr-FR" dirty="0"/>
              <a:t>Insérez une image ici</a:t>
            </a:r>
          </a:p>
        </p:txBody>
      </p:sp>
      <p:sp>
        <p:nvSpPr>
          <p:cNvPr id="14" name="Espace réservé pour une image  8">
            <a:extLst>
              <a:ext uri="{FF2B5EF4-FFF2-40B4-BE49-F238E27FC236}">
                <a16:creationId xmlns:a16="http://schemas.microsoft.com/office/drawing/2014/main" id="{4A677ABE-8895-5543-878E-29D1DAEE0C52}"/>
              </a:ext>
            </a:extLst>
          </p:cNvPr>
          <p:cNvSpPr>
            <a:spLocks noGrp="1"/>
          </p:cNvSpPr>
          <p:nvPr>
            <p:ph type="pic" sz="quarter" idx="16" hasCustomPrompt="1"/>
          </p:nvPr>
        </p:nvSpPr>
        <p:spPr>
          <a:xfrm>
            <a:off x="9648326" y="1941654"/>
            <a:ext cx="2070100" cy="2084916"/>
          </a:xfrm>
          <a:solidFill>
            <a:schemeClr val="tx2"/>
          </a:solidFill>
          <a:ln>
            <a:noFill/>
          </a:ln>
        </p:spPr>
        <p:txBody>
          <a:bodyPr anchor="ctr" anchorCtr="0"/>
          <a:lstStyle>
            <a:lvl1pPr algn="ctr">
              <a:defRPr sz="1200">
                <a:solidFill>
                  <a:schemeClr val="tx1"/>
                </a:solidFill>
              </a:defRPr>
            </a:lvl1pPr>
          </a:lstStyle>
          <a:p>
            <a:r>
              <a:rPr lang="fr-FR" dirty="0"/>
              <a:t>Insérez une image ici</a:t>
            </a:r>
          </a:p>
        </p:txBody>
      </p:sp>
      <p:sp>
        <p:nvSpPr>
          <p:cNvPr id="15" name="Espace réservé pour une image  8">
            <a:extLst>
              <a:ext uri="{FF2B5EF4-FFF2-40B4-BE49-F238E27FC236}">
                <a16:creationId xmlns:a16="http://schemas.microsoft.com/office/drawing/2014/main" id="{C0375785-3AE8-4F47-BFD2-B29EE75935A1}"/>
              </a:ext>
            </a:extLst>
          </p:cNvPr>
          <p:cNvSpPr>
            <a:spLocks noGrp="1"/>
          </p:cNvSpPr>
          <p:nvPr>
            <p:ph type="pic" sz="quarter" idx="17" hasCustomPrompt="1"/>
          </p:nvPr>
        </p:nvSpPr>
        <p:spPr>
          <a:xfrm>
            <a:off x="7579339" y="4026682"/>
            <a:ext cx="2070100" cy="2084916"/>
          </a:xfrm>
          <a:solidFill>
            <a:schemeClr val="accent4"/>
          </a:solidFill>
          <a:ln>
            <a:noFill/>
          </a:ln>
        </p:spPr>
        <p:txBody>
          <a:bodyPr anchor="ctr" anchorCtr="0"/>
          <a:lstStyle>
            <a:lvl1pPr algn="ctr">
              <a:defRPr sz="1200">
                <a:solidFill>
                  <a:schemeClr val="tx1"/>
                </a:solidFill>
              </a:defRPr>
            </a:lvl1pPr>
          </a:lstStyle>
          <a:p>
            <a:r>
              <a:rPr lang="fr-FR" dirty="0"/>
              <a:t>Insérez une image ici</a:t>
            </a:r>
          </a:p>
        </p:txBody>
      </p:sp>
      <p:sp>
        <p:nvSpPr>
          <p:cNvPr id="16" name="Espace réservé pour une image  8">
            <a:extLst>
              <a:ext uri="{FF2B5EF4-FFF2-40B4-BE49-F238E27FC236}">
                <a16:creationId xmlns:a16="http://schemas.microsoft.com/office/drawing/2014/main" id="{93EC84B3-269D-4E42-A533-A83AD4A03D1C}"/>
              </a:ext>
            </a:extLst>
          </p:cNvPr>
          <p:cNvSpPr>
            <a:spLocks noGrp="1"/>
          </p:cNvSpPr>
          <p:nvPr>
            <p:ph type="pic" sz="quarter" idx="18" hasCustomPrompt="1"/>
          </p:nvPr>
        </p:nvSpPr>
        <p:spPr>
          <a:xfrm>
            <a:off x="9648326" y="4026682"/>
            <a:ext cx="2070100" cy="2084916"/>
          </a:xfrm>
          <a:solidFill>
            <a:schemeClr val="accent2"/>
          </a:solidFill>
          <a:ln>
            <a:noFill/>
          </a:ln>
        </p:spPr>
        <p:txBody>
          <a:bodyPr anchor="ctr" anchorCtr="0"/>
          <a:lstStyle>
            <a:lvl1pPr algn="ctr">
              <a:defRPr sz="1200">
                <a:solidFill>
                  <a:schemeClr val="tx1"/>
                </a:solidFill>
              </a:defRPr>
            </a:lvl1pPr>
          </a:lstStyle>
          <a:p>
            <a:r>
              <a:rPr lang="fr-FR" dirty="0"/>
              <a:t>Insérez une image ici</a:t>
            </a:r>
          </a:p>
        </p:txBody>
      </p:sp>
      <p:pic>
        <p:nvPicPr>
          <p:cNvPr id="19" name="Image 18">
            <a:extLst>
              <a:ext uri="{FF2B5EF4-FFF2-40B4-BE49-F238E27FC236}">
                <a16:creationId xmlns:a16="http://schemas.microsoft.com/office/drawing/2014/main" id="{E14855E2-6ADA-ED42-AC2C-71C1BA5B72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617580" cy="1424381"/>
          </a:xfrm>
          <a:prstGeom prst="rect">
            <a:avLst/>
          </a:prstGeom>
        </p:spPr>
      </p:pic>
      <p:pic>
        <p:nvPicPr>
          <p:cNvPr id="7" name="Image 6">
            <a:extLst>
              <a:ext uri="{FF2B5EF4-FFF2-40B4-BE49-F238E27FC236}">
                <a16:creationId xmlns:a16="http://schemas.microsoft.com/office/drawing/2014/main" id="{81BAB4BF-D6C6-02EF-C477-F90A2FA9FF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134" y="6438787"/>
            <a:ext cx="1208964" cy="306981"/>
          </a:xfrm>
          <a:prstGeom prst="rect">
            <a:avLst/>
          </a:prstGeom>
        </p:spPr>
      </p:pic>
      <p:sp>
        <p:nvSpPr>
          <p:cNvPr id="3" name="ZoneTexte 2">
            <a:extLst>
              <a:ext uri="{FF2B5EF4-FFF2-40B4-BE49-F238E27FC236}">
                <a16:creationId xmlns:a16="http://schemas.microsoft.com/office/drawing/2014/main" id="{B8BE17BE-CF26-A4E5-5825-1B3E9C8F4E1E}"/>
              </a:ext>
            </a:extLst>
          </p:cNvPr>
          <p:cNvSpPr txBox="1"/>
          <p:nvPr userDrawn="1"/>
        </p:nvSpPr>
        <p:spPr>
          <a:xfrm>
            <a:off x="3305175" y="6458932"/>
            <a:ext cx="558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Source : Baromètre des produits biologiques en France – Zoom Antilles</a:t>
            </a:r>
            <a:endParaRPr kumimoji="0" lang="fr-FR"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70478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4601" y="1258395"/>
            <a:ext cx="11226444" cy="1325563"/>
          </a:xfrm>
          <a:prstGeom prst="rect">
            <a:avLst/>
          </a:prstGeom>
        </p:spPr>
        <p:txBody>
          <a:bodyPr vert="horz" lIns="0" tIns="0" rIns="0" bIns="0" rtlCol="0" anchor="b" anchorCtr="0">
            <a:normAutofit/>
          </a:bodyPr>
          <a:lstStyle/>
          <a:p>
            <a:r>
              <a:rPr lang="fr-FR" dirty="0"/>
              <a:t>Modifiez le style du titre</a:t>
            </a:r>
            <a:endParaRPr lang="en-US" dirty="0"/>
          </a:p>
        </p:txBody>
      </p:sp>
      <p:sp>
        <p:nvSpPr>
          <p:cNvPr id="3" name="Text Placeholder 2"/>
          <p:cNvSpPr>
            <a:spLocks noGrp="1"/>
          </p:cNvSpPr>
          <p:nvPr>
            <p:ph type="body" idx="1"/>
          </p:nvPr>
        </p:nvSpPr>
        <p:spPr>
          <a:xfrm>
            <a:off x="474602" y="2881175"/>
            <a:ext cx="11226445" cy="2502944"/>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B6D23-955F-3442-835E-92D7180D7B49}" type="datetime4">
              <a:rPr lang="fr-FR" smtClean="0"/>
              <a:t>29 juin 2023</a:t>
            </a:fld>
            <a:endParaRPr lang="fr-FR"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957844" y="6356351"/>
            <a:ext cx="2743200" cy="365125"/>
          </a:xfrm>
          <a:prstGeom prst="rect">
            <a:avLst/>
          </a:prstGeom>
        </p:spPr>
        <p:txBody>
          <a:bodyPr vert="horz" lIns="0" tIns="36000" rIns="0" bIns="36000" rtlCol="0" anchor="ctr"/>
          <a:lstStyle>
            <a:lvl1pPr algn="r">
              <a:defRPr sz="1200">
                <a:solidFill>
                  <a:schemeClr val="bg2"/>
                </a:solidFill>
              </a:defRPr>
            </a:lvl1pPr>
          </a:lstStyle>
          <a:p>
            <a:fld id="{D57CD980-A213-AB4B-BFA8-636C1B75133C}" type="slidenum">
              <a:rPr lang="fr-FR" smtClean="0"/>
              <a:pPr/>
              <a:t>‹N°›</a:t>
            </a:fld>
            <a:endParaRPr lang="fr-FR"/>
          </a:p>
        </p:txBody>
      </p:sp>
    </p:spTree>
    <p:extLst>
      <p:ext uri="{BB962C8B-B14F-4D97-AF65-F5344CB8AC3E}">
        <p14:creationId xmlns:p14="http://schemas.microsoft.com/office/powerpoint/2010/main" val="2114994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718"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7" r:id="rId38"/>
    <p:sldLayoutId id="2147483715" r:id="rId39"/>
    <p:sldLayoutId id="2147483716" r:id="rId40"/>
  </p:sldLayoutIdLst>
  <p:hf sldNum="0" hdr="0" ftr="0"/>
  <p:txStyles>
    <p:titleStyle>
      <a:lvl1pPr algn="l" defTabSz="914377" rtl="0" eaLnBrk="1" latinLnBrk="0" hangingPunct="1">
        <a:lnSpc>
          <a:spcPct val="90000"/>
        </a:lnSpc>
        <a:spcBef>
          <a:spcPct val="0"/>
        </a:spcBef>
        <a:buNone/>
        <a:defRPr sz="5067" b="1" kern="1200">
          <a:solidFill>
            <a:schemeClr val="bg2"/>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667" kern="1200">
          <a:solidFill>
            <a:schemeClr val="tx2"/>
          </a:solidFill>
          <a:latin typeface="+mn-lt"/>
          <a:ea typeface="+mn-ea"/>
          <a:cs typeface="+mn-cs"/>
        </a:defRPr>
      </a:lvl1pPr>
      <a:lvl2pPr marL="302676" indent="-287859" algn="l" defTabSz="914377" rtl="0" eaLnBrk="1" latinLnBrk="0" hangingPunct="1">
        <a:lnSpc>
          <a:spcPct val="90000"/>
        </a:lnSpc>
        <a:spcBef>
          <a:spcPts val="1067"/>
        </a:spcBef>
        <a:buSzPct val="120000"/>
        <a:buFontTx/>
        <a:buBlip>
          <a:blip r:embed="rId42"/>
        </a:buBlip>
        <a:tabLst/>
        <a:defRPr sz="1600" b="1" kern="1200">
          <a:solidFill>
            <a:schemeClr val="tx1"/>
          </a:solidFill>
          <a:latin typeface="+mn-lt"/>
          <a:ea typeface="+mn-ea"/>
          <a:cs typeface="+mn-cs"/>
        </a:defRPr>
      </a:lvl2pPr>
      <a:lvl3pPr marL="6351" indent="0" algn="l" defTabSz="914377" rtl="0" eaLnBrk="1" latinLnBrk="0" hangingPunct="1">
        <a:lnSpc>
          <a:spcPct val="90000"/>
        </a:lnSpc>
        <a:spcBef>
          <a:spcPts val="533"/>
        </a:spcBef>
        <a:buFont typeface="Arial" panose="020B0604020202020204" pitchFamily="34" charset="0"/>
        <a:buNone/>
        <a:tabLst/>
        <a:defRPr sz="1600" kern="1200">
          <a:solidFill>
            <a:schemeClr val="tx1"/>
          </a:solidFill>
          <a:latin typeface="+mn-lt"/>
          <a:ea typeface="+mn-ea"/>
          <a:cs typeface="+mn-cs"/>
        </a:defRPr>
      </a:lvl3pPr>
      <a:lvl4pPr marL="654034" indent="-103715" algn="l" defTabSz="914377" rtl="0" eaLnBrk="1" latinLnBrk="0" hangingPunct="1">
        <a:lnSpc>
          <a:spcPct val="90000"/>
        </a:lnSpc>
        <a:spcBef>
          <a:spcPts val="500"/>
        </a:spcBef>
        <a:buClr>
          <a:schemeClr val="bg2"/>
        </a:buClr>
        <a:buFont typeface="Arial" panose="020B0604020202020204" pitchFamily="34" charset="0"/>
        <a:buChar char="•"/>
        <a:tabLst/>
        <a:defRPr sz="1333" kern="1200">
          <a:solidFill>
            <a:schemeClr val="tx1"/>
          </a:solidFill>
          <a:latin typeface="+mn-lt"/>
          <a:ea typeface="+mn-ea"/>
          <a:cs typeface="+mn-cs"/>
        </a:defRPr>
      </a:lvl4pPr>
      <a:lvl5pPr marL="829713" indent="-112181" algn="l" defTabSz="914377"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chart" Target="../charts/char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chart" Target="../charts/char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7.xml"/><Relationship Id="rId1" Type="http://schemas.openxmlformats.org/officeDocument/2006/relationships/slideLayout" Target="../slideLayouts/slideLayout6.xml"/><Relationship Id="rId6" Type="http://schemas.openxmlformats.org/officeDocument/2006/relationships/slide" Target="slide59.xml"/><Relationship Id="rId5" Type="http://schemas.openxmlformats.org/officeDocument/2006/relationships/slide" Target="slide69.xml"/><Relationship Id="rId4" Type="http://schemas.openxmlformats.org/officeDocument/2006/relationships/slide" Target="slide33.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8.xml"/><Relationship Id="rId5" Type="http://schemas.openxmlformats.org/officeDocument/2006/relationships/chart" Target="../charts/chart26.xml"/><Relationship Id="rId4" Type="http://schemas.openxmlformats.org/officeDocument/2006/relationships/chart" Target="../charts/chart25.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chart" Target="../charts/chart30.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chart" Target="../charts/chart47.xml"/></Relationships>
</file>

<file path=ppt/slides/_rels/slide48.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chart" Target="../charts/chart49.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18.xml"/><Relationship Id="rId5" Type="http://schemas.openxmlformats.org/officeDocument/2006/relationships/chart" Target="../charts/chart58.xml"/><Relationship Id="rId4" Type="http://schemas.openxmlformats.org/officeDocument/2006/relationships/chart" Target="../charts/chart57.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59.xml"/><Relationship Id="rId1" Type="http://schemas.openxmlformats.org/officeDocument/2006/relationships/slideLayout" Target="../slideLayouts/slideLayout17.xml"/><Relationship Id="rId5" Type="http://schemas.openxmlformats.org/officeDocument/2006/relationships/chart" Target="../charts/chart60.xml"/><Relationship Id="rId4" Type="http://schemas.openxmlformats.org/officeDocument/2006/relationships/image" Target="../media/image24.jpeg"/></Relationships>
</file>

<file path=ppt/slides/_rels/slide56.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chart" Target="../charts/chart67.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chart" Target="../charts/chart73.xml"/><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7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chart" Target="../charts/chart74.xml"/><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a:extLst>
              <a:ext uri="{FF2B5EF4-FFF2-40B4-BE49-F238E27FC236}">
                <a16:creationId xmlns:a16="http://schemas.microsoft.com/office/drawing/2014/main" id="{7F45A3EE-CFA5-C642-BB65-C35FA52B37E9}"/>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itre 4">
            <a:extLst>
              <a:ext uri="{FF2B5EF4-FFF2-40B4-BE49-F238E27FC236}">
                <a16:creationId xmlns:a16="http://schemas.microsoft.com/office/drawing/2014/main" id="{D3A396F3-A0C3-DB45-8A11-E8249001D28A}"/>
              </a:ext>
            </a:extLst>
          </p:cNvPr>
          <p:cNvSpPr>
            <a:spLocks noGrp="1"/>
          </p:cNvSpPr>
          <p:nvPr>
            <p:ph type="ctrTitle"/>
          </p:nvPr>
        </p:nvSpPr>
        <p:spPr>
          <a:xfrm>
            <a:off x="467937" y="2815773"/>
            <a:ext cx="7870152" cy="1614147"/>
          </a:xfrm>
        </p:spPr>
        <p:txBody>
          <a:bodyPr/>
          <a:lstStyle/>
          <a:p>
            <a:r>
              <a:rPr lang="fr-FR" dirty="0"/>
              <a:t>Baromètre des produits biologiques en France - 2023</a:t>
            </a:r>
          </a:p>
        </p:txBody>
      </p:sp>
      <p:sp>
        <p:nvSpPr>
          <p:cNvPr id="6" name="Sous-titre 5">
            <a:extLst>
              <a:ext uri="{FF2B5EF4-FFF2-40B4-BE49-F238E27FC236}">
                <a16:creationId xmlns:a16="http://schemas.microsoft.com/office/drawing/2014/main" id="{D8A607B1-9F3C-5641-8F6E-0AB5C827D094}"/>
              </a:ext>
            </a:extLst>
          </p:cNvPr>
          <p:cNvSpPr>
            <a:spLocks noGrp="1"/>
          </p:cNvSpPr>
          <p:nvPr>
            <p:ph type="subTitle" idx="1"/>
          </p:nvPr>
        </p:nvSpPr>
        <p:spPr/>
        <p:txBody>
          <a:bodyPr/>
          <a:lstStyle/>
          <a:p>
            <a:r>
              <a:rPr lang="fr-FR" dirty="0"/>
              <a:t>Consommation et Perception</a:t>
            </a:r>
          </a:p>
        </p:txBody>
      </p:sp>
      <p:sp>
        <p:nvSpPr>
          <p:cNvPr id="4" name="Espace réservé de la date 3">
            <a:extLst>
              <a:ext uri="{FF2B5EF4-FFF2-40B4-BE49-F238E27FC236}">
                <a16:creationId xmlns:a16="http://schemas.microsoft.com/office/drawing/2014/main" id="{606FFC9B-6D5A-2C4B-8491-A48E5C77ACD4}"/>
              </a:ext>
            </a:extLst>
          </p:cNvPr>
          <p:cNvSpPr>
            <a:spLocks noGrp="1"/>
          </p:cNvSpPr>
          <p:nvPr>
            <p:ph type="dt" sz="half" idx="10"/>
          </p:nvPr>
        </p:nvSpPr>
        <p:spPr>
          <a:xfrm>
            <a:off x="496863" y="5782656"/>
            <a:ext cx="4331966" cy="365125"/>
          </a:xfrm>
        </p:spPr>
        <p:txBody>
          <a:bodyPr/>
          <a:lstStyle/>
          <a:p>
            <a:r>
              <a:rPr lang="fr-FR" sz="3600" dirty="0">
                <a:highlight>
                  <a:srgbClr val="99C221"/>
                </a:highlight>
              </a:rPr>
              <a:t>Zoom Antilles</a:t>
            </a:r>
          </a:p>
        </p:txBody>
      </p:sp>
      <p:pic>
        <p:nvPicPr>
          <p:cNvPr id="1026" name="Picture 2" descr="Accueil - L'ObSoCo">
            <a:extLst>
              <a:ext uri="{FF2B5EF4-FFF2-40B4-BE49-F238E27FC236}">
                <a16:creationId xmlns:a16="http://schemas.microsoft.com/office/drawing/2014/main" id="{3A6E35BA-66D7-C7F4-F6A0-D97FBA2971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71241" y="1000665"/>
            <a:ext cx="2723896" cy="407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08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F77825-6054-2B1A-4CEB-BAD9546CC0B8}"/>
              </a:ext>
            </a:extLst>
          </p:cNvPr>
          <p:cNvSpPr>
            <a:spLocks noGrp="1"/>
          </p:cNvSpPr>
          <p:nvPr>
            <p:ph type="body" sz="quarter" idx="17"/>
          </p:nvPr>
        </p:nvSpPr>
        <p:spPr/>
        <p:txBody>
          <a:bodyPr/>
          <a:lstStyle/>
          <a:p>
            <a:r>
              <a:rPr lang="fr-FR" dirty="0"/>
              <a:t>Avez-vous consommé des produits biologiques au cours des 12 derniers mois ?</a:t>
            </a:r>
          </a:p>
        </p:txBody>
      </p:sp>
      <p:sp>
        <p:nvSpPr>
          <p:cNvPr id="3" name="Espace réservé du texte 2">
            <a:extLst>
              <a:ext uri="{FF2B5EF4-FFF2-40B4-BE49-F238E27FC236}">
                <a16:creationId xmlns:a16="http://schemas.microsoft.com/office/drawing/2014/main" id="{B724057E-2DE0-4A26-2071-E49CF967708F}"/>
              </a:ext>
            </a:extLst>
          </p:cNvPr>
          <p:cNvSpPr>
            <a:spLocks noGrp="1"/>
          </p:cNvSpPr>
          <p:nvPr>
            <p:ph type="body" sz="quarter" idx="21"/>
          </p:nvPr>
        </p:nvSpPr>
        <p:spPr/>
        <p:txBody>
          <a:bodyPr/>
          <a:lstStyle/>
          <a:p>
            <a:r>
              <a:rPr lang="fr-FR" dirty="0"/>
              <a:t>Base totale, n=656 (Antilles)</a:t>
            </a:r>
          </a:p>
        </p:txBody>
      </p:sp>
      <p:sp>
        <p:nvSpPr>
          <p:cNvPr id="4" name="Titre 3">
            <a:extLst>
              <a:ext uri="{FF2B5EF4-FFF2-40B4-BE49-F238E27FC236}">
                <a16:creationId xmlns:a16="http://schemas.microsoft.com/office/drawing/2014/main" id="{EE736AFA-576D-DE2E-657E-784621D39E14}"/>
              </a:ext>
            </a:extLst>
          </p:cNvPr>
          <p:cNvSpPr>
            <a:spLocks noGrp="1"/>
          </p:cNvSpPr>
          <p:nvPr>
            <p:ph type="title"/>
          </p:nvPr>
        </p:nvSpPr>
        <p:spPr/>
        <p:txBody>
          <a:bodyPr/>
          <a:lstStyle/>
          <a:p>
            <a:r>
              <a:rPr lang="fr-FR" dirty="0"/>
              <a:t>Consommation de produits biologiques</a:t>
            </a:r>
          </a:p>
        </p:txBody>
      </p:sp>
      <p:sp>
        <p:nvSpPr>
          <p:cNvPr id="9" name="Rectangle 8">
            <a:extLst>
              <a:ext uri="{FF2B5EF4-FFF2-40B4-BE49-F238E27FC236}">
                <a16:creationId xmlns:a16="http://schemas.microsoft.com/office/drawing/2014/main" id="{69860ACC-92A9-9FCF-8B53-9E46A7C37104}"/>
              </a:ext>
            </a:extLst>
          </p:cNvPr>
          <p:cNvSpPr/>
          <p:nvPr/>
        </p:nvSpPr>
        <p:spPr>
          <a:xfrm>
            <a:off x="0" y="2316139"/>
            <a:ext cx="2179200" cy="52332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Jamais</a:t>
            </a:r>
          </a:p>
        </p:txBody>
      </p:sp>
      <p:sp>
        <p:nvSpPr>
          <p:cNvPr id="11" name="Rectangle 10">
            <a:extLst>
              <a:ext uri="{FF2B5EF4-FFF2-40B4-BE49-F238E27FC236}">
                <a16:creationId xmlns:a16="http://schemas.microsoft.com/office/drawing/2014/main" id="{573AB178-BC8C-5E38-FBB0-5BA23B2FF132}"/>
              </a:ext>
            </a:extLst>
          </p:cNvPr>
          <p:cNvSpPr/>
          <p:nvPr/>
        </p:nvSpPr>
        <p:spPr>
          <a:xfrm>
            <a:off x="6537600" y="2316139"/>
            <a:ext cx="2179200" cy="523323"/>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bg1"/>
                </a:solidFill>
                <a:latin typeface="+mj-lt"/>
              </a:rPr>
              <a:t>Au moins une fois par semaine</a:t>
            </a:r>
          </a:p>
        </p:txBody>
      </p:sp>
      <p:sp>
        <p:nvSpPr>
          <p:cNvPr id="13" name="Rectangle 12">
            <a:extLst>
              <a:ext uri="{FF2B5EF4-FFF2-40B4-BE49-F238E27FC236}">
                <a16:creationId xmlns:a16="http://schemas.microsoft.com/office/drawing/2014/main" id="{4CA2F6EB-D131-9D89-F85B-0EF71E2FFC72}"/>
              </a:ext>
            </a:extLst>
          </p:cNvPr>
          <p:cNvSpPr/>
          <p:nvPr/>
        </p:nvSpPr>
        <p:spPr>
          <a:xfrm>
            <a:off x="8718988" y="2316139"/>
            <a:ext cx="2179200" cy="5233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Tous les jours</a:t>
            </a:r>
          </a:p>
        </p:txBody>
      </p:sp>
      <p:sp>
        <p:nvSpPr>
          <p:cNvPr id="15" name="Rectangle 14">
            <a:extLst>
              <a:ext uri="{FF2B5EF4-FFF2-40B4-BE49-F238E27FC236}">
                <a16:creationId xmlns:a16="http://schemas.microsoft.com/office/drawing/2014/main" id="{CD93317A-3942-3796-6E0D-97431A1DE1D7}"/>
              </a:ext>
            </a:extLst>
          </p:cNvPr>
          <p:cNvSpPr/>
          <p:nvPr/>
        </p:nvSpPr>
        <p:spPr>
          <a:xfrm>
            <a:off x="4358400" y="2316139"/>
            <a:ext cx="2179200" cy="523323"/>
          </a:xfrm>
          <a:prstGeom prst="rect">
            <a:avLst/>
          </a:prstGeom>
          <a:solidFill>
            <a:srgbClr val="DAE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lumMod val="65000"/>
                    <a:lumOff val="35000"/>
                  </a:schemeClr>
                </a:solidFill>
                <a:latin typeface="+mj-lt"/>
              </a:rPr>
              <a:t>Environ une fois par mois</a:t>
            </a:r>
          </a:p>
        </p:txBody>
      </p:sp>
      <p:sp>
        <p:nvSpPr>
          <p:cNvPr id="23" name="Rectangle 22">
            <a:extLst>
              <a:ext uri="{FF2B5EF4-FFF2-40B4-BE49-F238E27FC236}">
                <a16:creationId xmlns:a16="http://schemas.microsoft.com/office/drawing/2014/main" id="{D4F9498C-837B-3F51-73A3-49E5079D241E}"/>
              </a:ext>
            </a:extLst>
          </p:cNvPr>
          <p:cNvSpPr/>
          <p:nvPr/>
        </p:nvSpPr>
        <p:spPr>
          <a:xfrm>
            <a:off x="2179200" y="2316139"/>
            <a:ext cx="2179200" cy="523323"/>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lumMod val="65000"/>
                    <a:lumOff val="35000"/>
                  </a:schemeClr>
                </a:solidFill>
                <a:latin typeface="+mj-lt"/>
              </a:rPr>
              <a:t>Moins d’une fois par mois</a:t>
            </a:r>
          </a:p>
        </p:txBody>
      </p:sp>
      <p:graphicFrame>
        <p:nvGraphicFramePr>
          <p:cNvPr id="8" name="Object 1024">
            <a:extLst>
              <a:ext uri="{FF2B5EF4-FFF2-40B4-BE49-F238E27FC236}">
                <a16:creationId xmlns:a16="http://schemas.microsoft.com/office/drawing/2014/main" id="{2356E0DA-CE47-C819-FE49-8BB71A5D0EC1}"/>
              </a:ext>
            </a:extLst>
          </p:cNvPr>
          <p:cNvGraphicFramePr>
            <a:graphicFrameLocks noChangeAspect="1"/>
          </p:cNvGraphicFramePr>
          <p:nvPr>
            <p:extLst>
              <p:ext uri="{D42A27DB-BD31-4B8C-83A1-F6EECF244321}">
                <p14:modId xmlns:p14="http://schemas.microsoft.com/office/powerpoint/2010/main" val="690883940"/>
              </p:ext>
            </p:extLst>
          </p:nvPr>
        </p:nvGraphicFramePr>
        <p:xfrm>
          <a:off x="276022" y="3057249"/>
          <a:ext cx="10435521" cy="3222971"/>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a:extLst>
              <a:ext uri="{FF2B5EF4-FFF2-40B4-BE49-F238E27FC236}">
                <a16:creationId xmlns:a16="http://schemas.microsoft.com/office/drawing/2014/main" id="{96FB354D-3E79-1513-F2EC-ADAAD78677CE}"/>
              </a:ext>
            </a:extLst>
          </p:cNvPr>
          <p:cNvSpPr txBox="1"/>
          <p:nvPr/>
        </p:nvSpPr>
        <p:spPr>
          <a:xfrm>
            <a:off x="10570710" y="3298357"/>
            <a:ext cx="881061" cy="3590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733" b="1" i="0" u="none" strike="noStrike" kern="1200" cap="none" spc="0" normalizeH="0" baseline="0" noProof="0" dirty="0">
                <a:ln>
                  <a:noFill/>
                </a:ln>
                <a:solidFill>
                  <a:srgbClr val="46714B"/>
                </a:solidFill>
                <a:effectLst/>
                <a:uLnTx/>
                <a:uFillTx/>
                <a:latin typeface="Arial" panose="020B0604020202020204"/>
                <a:ea typeface="+mn-ea"/>
                <a:cs typeface="+mn-cs"/>
              </a:rPr>
              <a:t>29%</a:t>
            </a:r>
          </a:p>
        </p:txBody>
      </p:sp>
      <p:sp>
        <p:nvSpPr>
          <p:cNvPr id="16" name="ZoneTexte 15">
            <a:extLst>
              <a:ext uri="{FF2B5EF4-FFF2-40B4-BE49-F238E27FC236}">
                <a16:creationId xmlns:a16="http://schemas.microsoft.com/office/drawing/2014/main" id="{936886DC-AA78-C9DC-14D4-B99BD753BAD1}"/>
              </a:ext>
            </a:extLst>
          </p:cNvPr>
          <p:cNvSpPr txBox="1"/>
          <p:nvPr/>
        </p:nvSpPr>
        <p:spPr>
          <a:xfrm>
            <a:off x="9418447" y="2855320"/>
            <a:ext cx="2773553" cy="297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b="1" dirty="0">
                <a:solidFill>
                  <a:srgbClr val="46714B"/>
                </a:solidFill>
                <a:latin typeface="Arial" panose="020B0604020202020204"/>
              </a:rPr>
              <a:t>Une fois par semaine ou plus</a:t>
            </a:r>
            <a:r>
              <a:rPr kumimoji="0" lang="fr-FR" sz="1333" b="1" i="0" u="none" strike="noStrike" kern="1200" cap="none" spc="0" normalizeH="0" baseline="0" noProof="0" dirty="0">
                <a:ln>
                  <a:noFill/>
                </a:ln>
                <a:solidFill>
                  <a:srgbClr val="46714B"/>
                </a:solidFill>
                <a:effectLst/>
                <a:uLnTx/>
                <a:uFillTx/>
                <a:latin typeface="Arial" panose="020B0604020202020204"/>
                <a:ea typeface="+mn-ea"/>
                <a:cs typeface="+mn-cs"/>
              </a:rPr>
              <a:t> : </a:t>
            </a:r>
          </a:p>
        </p:txBody>
      </p:sp>
      <p:sp>
        <p:nvSpPr>
          <p:cNvPr id="17" name="ZoneTexte 16">
            <a:extLst>
              <a:ext uri="{FF2B5EF4-FFF2-40B4-BE49-F238E27FC236}">
                <a16:creationId xmlns:a16="http://schemas.microsoft.com/office/drawing/2014/main" id="{480CF341-EBCD-FD60-DE2A-0C149C8367A6}"/>
              </a:ext>
            </a:extLst>
          </p:cNvPr>
          <p:cNvSpPr txBox="1"/>
          <p:nvPr/>
        </p:nvSpPr>
        <p:spPr>
          <a:xfrm>
            <a:off x="10570710" y="4054570"/>
            <a:ext cx="881061" cy="3590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733" b="1" dirty="0">
                <a:solidFill>
                  <a:srgbClr val="46714B"/>
                </a:solidFill>
                <a:latin typeface="Arial" panose="020B0604020202020204"/>
              </a:rPr>
              <a:t>44</a:t>
            </a:r>
            <a:r>
              <a:rPr kumimoji="0" lang="fr-FR" sz="1733" b="1" i="0" u="none" strike="noStrike" kern="1200" cap="none" spc="0" normalizeH="0" baseline="0" noProof="0" dirty="0">
                <a:ln>
                  <a:noFill/>
                </a:ln>
                <a:solidFill>
                  <a:srgbClr val="46714B"/>
                </a:solidFill>
                <a:effectLst/>
                <a:uLnTx/>
                <a:uFillTx/>
                <a:latin typeface="Arial" panose="020B0604020202020204"/>
                <a:ea typeface="+mn-ea"/>
                <a:cs typeface="+mn-cs"/>
              </a:rPr>
              <a:t>%</a:t>
            </a:r>
          </a:p>
        </p:txBody>
      </p:sp>
      <p:sp>
        <p:nvSpPr>
          <p:cNvPr id="18" name="ZoneTexte 17">
            <a:extLst>
              <a:ext uri="{FF2B5EF4-FFF2-40B4-BE49-F238E27FC236}">
                <a16:creationId xmlns:a16="http://schemas.microsoft.com/office/drawing/2014/main" id="{B58CD7A1-F575-844A-9C3A-9A00F8C01D75}"/>
              </a:ext>
            </a:extLst>
          </p:cNvPr>
          <p:cNvSpPr txBox="1"/>
          <p:nvPr/>
        </p:nvSpPr>
        <p:spPr>
          <a:xfrm>
            <a:off x="10570710" y="4876709"/>
            <a:ext cx="881061" cy="3590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733" b="1" i="0" u="none" strike="noStrike" kern="1200" cap="none" spc="0" normalizeH="0" baseline="0" noProof="0" dirty="0">
                <a:ln>
                  <a:noFill/>
                </a:ln>
                <a:solidFill>
                  <a:srgbClr val="46714B"/>
                </a:solidFill>
                <a:effectLst/>
                <a:uLnTx/>
                <a:uFillTx/>
                <a:latin typeface="Arial" panose="020B0604020202020204"/>
                <a:ea typeface="+mn-ea"/>
                <a:cs typeface="+mn-cs"/>
              </a:rPr>
              <a:t>42%</a:t>
            </a:r>
          </a:p>
        </p:txBody>
      </p:sp>
      <p:sp>
        <p:nvSpPr>
          <p:cNvPr id="19" name="ZoneTexte 18">
            <a:extLst>
              <a:ext uri="{FF2B5EF4-FFF2-40B4-BE49-F238E27FC236}">
                <a16:creationId xmlns:a16="http://schemas.microsoft.com/office/drawing/2014/main" id="{2B648A06-D283-392C-C91A-798D37BC9626}"/>
              </a:ext>
            </a:extLst>
          </p:cNvPr>
          <p:cNvSpPr txBox="1"/>
          <p:nvPr/>
        </p:nvSpPr>
        <p:spPr>
          <a:xfrm>
            <a:off x="10570710" y="5678202"/>
            <a:ext cx="881061" cy="3590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733" b="1" i="0" u="none" strike="noStrike" kern="1200" cap="none" spc="0" normalizeH="0" baseline="0" noProof="0" dirty="0">
                <a:ln>
                  <a:noFill/>
                </a:ln>
                <a:solidFill>
                  <a:srgbClr val="46714B"/>
                </a:solidFill>
                <a:effectLst/>
                <a:uLnTx/>
                <a:uFillTx/>
                <a:latin typeface="Arial" panose="020B0604020202020204"/>
                <a:ea typeface="+mn-ea"/>
                <a:cs typeface="+mn-cs"/>
              </a:rPr>
              <a:t>33%</a:t>
            </a:r>
          </a:p>
        </p:txBody>
      </p:sp>
      <p:sp>
        <p:nvSpPr>
          <p:cNvPr id="5" name="Rectangle : coins arrondis 4">
            <a:extLst>
              <a:ext uri="{FF2B5EF4-FFF2-40B4-BE49-F238E27FC236}">
                <a16:creationId xmlns:a16="http://schemas.microsoft.com/office/drawing/2014/main" id="{455AA3CC-0CF6-94D1-F46D-F3B880CF620E}"/>
              </a:ext>
            </a:extLst>
          </p:cNvPr>
          <p:cNvSpPr/>
          <p:nvPr/>
        </p:nvSpPr>
        <p:spPr>
          <a:xfrm>
            <a:off x="9088631" y="1623578"/>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Tree>
    <p:extLst>
      <p:ext uri="{BB962C8B-B14F-4D97-AF65-F5344CB8AC3E}">
        <p14:creationId xmlns:p14="http://schemas.microsoft.com/office/powerpoint/2010/main" val="374005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Pour quelles raisons ne consommez-vous pas de produits biologiques ? / 1er + 2nd + 3ème</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 individus ne consommant pas de produits biologiques, n=627 (Métropole) et n=76 (Antilles)</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Freins à la consommation de bio des non-consommateurs </a:t>
            </a:r>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1789720188"/>
              </p:ext>
            </p:extLst>
          </p:nvPr>
        </p:nvGraphicFramePr>
        <p:xfrm>
          <a:off x="537275" y="2295028"/>
          <a:ext cx="10360709" cy="402828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4C339DDE-911C-5072-7378-4D489263DB9A}"/>
              </a:ext>
            </a:extLst>
          </p:cNvPr>
          <p:cNvSpPr/>
          <p:nvPr/>
        </p:nvSpPr>
        <p:spPr>
          <a:xfrm>
            <a:off x="8552823" y="4406727"/>
            <a:ext cx="1716592" cy="422031"/>
          </a:xfrm>
          <a:prstGeom prst="round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Métropole</a:t>
            </a:r>
          </a:p>
        </p:txBody>
      </p:sp>
      <p:sp>
        <p:nvSpPr>
          <p:cNvPr id="3" name="Rectangle : coins arrondis 2">
            <a:extLst>
              <a:ext uri="{FF2B5EF4-FFF2-40B4-BE49-F238E27FC236}">
                <a16:creationId xmlns:a16="http://schemas.microsoft.com/office/drawing/2014/main" id="{BD3E38DF-A320-9A03-68C3-5CCB3C0A0C83}"/>
              </a:ext>
            </a:extLst>
          </p:cNvPr>
          <p:cNvSpPr/>
          <p:nvPr/>
        </p:nvSpPr>
        <p:spPr>
          <a:xfrm>
            <a:off x="8552823" y="3887137"/>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Tree>
    <p:extLst>
      <p:ext uri="{BB962C8B-B14F-4D97-AF65-F5344CB8AC3E}">
        <p14:creationId xmlns:p14="http://schemas.microsoft.com/office/powerpoint/2010/main" val="4106582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Pour quelles raisons ne consommez-vous pas plus de produits biologiques ? / 1er + 2nd + 3ème</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 individus ne consommant pas de produits biologiques tous les jours, n=268 (Guadeloupe) et n=240 (Martinique)</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Freins à une consommation plus régulière</a:t>
            </a:r>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1206031815"/>
              </p:ext>
            </p:extLst>
          </p:nvPr>
        </p:nvGraphicFramePr>
        <p:xfrm>
          <a:off x="537275" y="2239345"/>
          <a:ext cx="10360709" cy="4083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E7FC5092-E0FD-C2F9-31F3-61C43D4471A3}"/>
              </a:ext>
            </a:extLst>
          </p:cNvPr>
          <p:cNvSpPr/>
          <p:nvPr/>
        </p:nvSpPr>
        <p:spPr>
          <a:xfrm>
            <a:off x="8562871" y="4241132"/>
            <a:ext cx="1716592" cy="422031"/>
          </a:xfrm>
          <a:prstGeom prst="roundRect">
            <a:avLst/>
          </a:prstGeom>
          <a:solidFill>
            <a:srgbClr val="739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Guadeloupe</a:t>
            </a:r>
          </a:p>
        </p:txBody>
      </p:sp>
      <p:sp>
        <p:nvSpPr>
          <p:cNvPr id="3" name="Rectangle : coins arrondis 2">
            <a:extLst>
              <a:ext uri="{FF2B5EF4-FFF2-40B4-BE49-F238E27FC236}">
                <a16:creationId xmlns:a16="http://schemas.microsoft.com/office/drawing/2014/main" id="{97EA3D13-AD46-A201-944F-2FB1EC255DCA}"/>
              </a:ext>
            </a:extLst>
          </p:cNvPr>
          <p:cNvSpPr/>
          <p:nvPr/>
        </p:nvSpPr>
        <p:spPr>
          <a:xfrm>
            <a:off x="8562871" y="4757352"/>
            <a:ext cx="1716592" cy="422031"/>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Martinique</a:t>
            </a:r>
          </a:p>
        </p:txBody>
      </p:sp>
    </p:spTree>
    <p:extLst>
      <p:ext uri="{BB962C8B-B14F-4D97-AF65-F5344CB8AC3E}">
        <p14:creationId xmlns:p14="http://schemas.microsoft.com/office/powerpoint/2010/main" val="276415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577B9A6-7DDC-DB4D-F295-0E8857B1FFF6}"/>
              </a:ext>
            </a:extLst>
          </p:cNvPr>
          <p:cNvSpPr>
            <a:spLocks noGrp="1"/>
          </p:cNvSpPr>
          <p:nvPr>
            <p:ph type="body" sz="quarter" idx="17"/>
          </p:nvPr>
        </p:nvSpPr>
        <p:spPr/>
        <p:txBody>
          <a:bodyPr/>
          <a:lstStyle/>
          <a:p>
            <a:r>
              <a:rPr lang="fr-FR"/>
              <a:t>Pour quelles raisons ne consommez-vous pas plus de produits biologiques ? / 1er + 2nd + 3ème</a:t>
            </a:r>
            <a:endParaRPr lang="fr-FR" dirty="0"/>
          </a:p>
        </p:txBody>
      </p:sp>
      <p:sp>
        <p:nvSpPr>
          <p:cNvPr id="7" name="Espace réservé du texte 6">
            <a:extLst>
              <a:ext uri="{FF2B5EF4-FFF2-40B4-BE49-F238E27FC236}">
                <a16:creationId xmlns:a16="http://schemas.microsoft.com/office/drawing/2014/main" id="{5211D9A1-3AF4-5488-4D6F-67AD523F88FD}"/>
              </a:ext>
            </a:extLst>
          </p:cNvPr>
          <p:cNvSpPr>
            <a:spLocks noGrp="1"/>
          </p:cNvSpPr>
          <p:nvPr>
            <p:ph type="body" sz="quarter" idx="21"/>
          </p:nvPr>
        </p:nvSpPr>
        <p:spPr/>
        <p:txBody>
          <a:bodyPr/>
          <a:lstStyle/>
          <a:p>
            <a:r>
              <a:rPr lang="fr-FR" dirty="0"/>
              <a:t>Bases : individus ne consommant pas de produits biologiques tous les jours, n=508 (Antilles)</a:t>
            </a:r>
          </a:p>
        </p:txBody>
      </p:sp>
      <p:sp>
        <p:nvSpPr>
          <p:cNvPr id="13" name="Titre 12">
            <a:extLst>
              <a:ext uri="{FF2B5EF4-FFF2-40B4-BE49-F238E27FC236}">
                <a16:creationId xmlns:a16="http://schemas.microsoft.com/office/drawing/2014/main" id="{C49F5A67-7CA0-7794-D3FB-C56D3B8B7DCC}"/>
              </a:ext>
            </a:extLst>
          </p:cNvPr>
          <p:cNvSpPr>
            <a:spLocks noGrp="1"/>
          </p:cNvSpPr>
          <p:nvPr>
            <p:ph type="title"/>
          </p:nvPr>
        </p:nvSpPr>
        <p:spPr/>
        <p:txBody>
          <a:bodyPr/>
          <a:lstStyle/>
          <a:p>
            <a:r>
              <a:rPr lang="fr-FR"/>
              <a:t>Freins à une consommation plus régulière</a:t>
            </a:r>
          </a:p>
        </p:txBody>
      </p:sp>
      <p:graphicFrame>
        <p:nvGraphicFramePr>
          <p:cNvPr id="10" name="Graphique 9">
            <a:extLst>
              <a:ext uri="{FF2B5EF4-FFF2-40B4-BE49-F238E27FC236}">
                <a16:creationId xmlns:a16="http://schemas.microsoft.com/office/drawing/2014/main" id="{840D10E9-3D88-5919-7EA5-73CCE2CF72B8}"/>
              </a:ext>
            </a:extLst>
          </p:cNvPr>
          <p:cNvGraphicFramePr/>
          <p:nvPr>
            <p:extLst>
              <p:ext uri="{D42A27DB-BD31-4B8C-83A1-F6EECF244321}">
                <p14:modId xmlns:p14="http://schemas.microsoft.com/office/powerpoint/2010/main" val="2799258588"/>
              </p:ext>
            </p:extLst>
          </p:nvPr>
        </p:nvGraphicFramePr>
        <p:xfrm>
          <a:off x="0" y="2839461"/>
          <a:ext cx="5992238" cy="3464061"/>
        </p:xfrm>
        <a:graphic>
          <a:graphicData uri="http://schemas.openxmlformats.org/drawingml/2006/chart">
            <c:chart xmlns:c="http://schemas.openxmlformats.org/drawingml/2006/chart" xmlns:r="http://schemas.openxmlformats.org/officeDocument/2006/relationships" r:id="rId2"/>
          </a:graphicData>
        </a:graphic>
      </p:graphicFrame>
      <p:sp>
        <p:nvSpPr>
          <p:cNvPr id="12" name="ZoneTexte 11">
            <a:extLst>
              <a:ext uri="{FF2B5EF4-FFF2-40B4-BE49-F238E27FC236}">
                <a16:creationId xmlns:a16="http://schemas.microsoft.com/office/drawing/2014/main" id="{2985A592-8A3B-2461-A497-773AE4DCED3D}"/>
              </a:ext>
            </a:extLst>
          </p:cNvPr>
          <p:cNvSpPr txBox="1"/>
          <p:nvPr/>
        </p:nvSpPr>
        <p:spPr>
          <a:xfrm>
            <a:off x="491247" y="2430680"/>
            <a:ext cx="5009743" cy="307777"/>
          </a:xfrm>
          <a:prstGeom prst="rect">
            <a:avLst/>
          </a:prstGeom>
          <a:noFill/>
        </p:spPr>
        <p:txBody>
          <a:bodyPr wrap="square" rtlCol="0">
            <a:spAutoFit/>
          </a:bodyPr>
          <a:lstStyle/>
          <a:p>
            <a:pPr algn="ctr"/>
            <a:r>
              <a:rPr lang="fr-FR" sz="1400" b="1" dirty="0">
                <a:solidFill>
                  <a:schemeClr val="bg1"/>
                </a:solidFill>
                <a:highlight>
                  <a:srgbClr val="46714B"/>
                </a:highlight>
              </a:rPr>
              <a:t>« Les produits biologiques sont trop chers »</a:t>
            </a:r>
          </a:p>
        </p:txBody>
      </p:sp>
      <p:graphicFrame>
        <p:nvGraphicFramePr>
          <p:cNvPr id="14" name="Graphique 13">
            <a:extLst>
              <a:ext uri="{FF2B5EF4-FFF2-40B4-BE49-F238E27FC236}">
                <a16:creationId xmlns:a16="http://schemas.microsoft.com/office/drawing/2014/main" id="{DE31439C-93CF-2779-BF94-6EEECD6F1449}"/>
              </a:ext>
            </a:extLst>
          </p:cNvPr>
          <p:cNvGraphicFramePr/>
          <p:nvPr>
            <p:extLst>
              <p:ext uri="{D42A27DB-BD31-4B8C-83A1-F6EECF244321}">
                <p14:modId xmlns:p14="http://schemas.microsoft.com/office/powerpoint/2010/main" val="2732121676"/>
              </p:ext>
            </p:extLst>
          </p:nvPr>
        </p:nvGraphicFramePr>
        <p:xfrm>
          <a:off x="6096000" y="2839461"/>
          <a:ext cx="5992238" cy="3464061"/>
        </p:xfrm>
        <a:graphic>
          <a:graphicData uri="http://schemas.openxmlformats.org/drawingml/2006/chart">
            <c:chart xmlns:c="http://schemas.openxmlformats.org/drawingml/2006/chart" xmlns:r="http://schemas.openxmlformats.org/officeDocument/2006/relationships" r:id="rId3"/>
          </a:graphicData>
        </a:graphic>
      </p:graphicFrame>
      <p:sp>
        <p:nvSpPr>
          <p:cNvPr id="15" name="ZoneTexte 14">
            <a:extLst>
              <a:ext uri="{FF2B5EF4-FFF2-40B4-BE49-F238E27FC236}">
                <a16:creationId xmlns:a16="http://schemas.microsoft.com/office/drawing/2014/main" id="{3A1AC88D-0701-4C7A-55F9-58A46E203D17}"/>
              </a:ext>
            </a:extLst>
          </p:cNvPr>
          <p:cNvSpPr txBox="1"/>
          <p:nvPr/>
        </p:nvSpPr>
        <p:spPr>
          <a:xfrm>
            <a:off x="6747754" y="2445290"/>
            <a:ext cx="5009743" cy="307777"/>
          </a:xfrm>
          <a:prstGeom prst="rect">
            <a:avLst/>
          </a:prstGeom>
          <a:noFill/>
        </p:spPr>
        <p:txBody>
          <a:bodyPr wrap="square" rtlCol="0">
            <a:spAutoFit/>
          </a:bodyPr>
          <a:lstStyle/>
          <a:p>
            <a:pPr algn="ctr"/>
            <a:r>
              <a:rPr lang="fr-FR" sz="1400" b="1" dirty="0">
                <a:solidFill>
                  <a:schemeClr val="bg1"/>
                </a:solidFill>
                <a:highlight>
                  <a:srgbClr val="46714B"/>
                </a:highlight>
              </a:rPr>
              <a:t>« J’ai des doutes sur le fait qu’ils soient totalement bio »</a:t>
            </a:r>
          </a:p>
        </p:txBody>
      </p:sp>
      <p:sp>
        <p:nvSpPr>
          <p:cNvPr id="17" name="Rectangle : coins arrondis 16">
            <a:extLst>
              <a:ext uri="{FF2B5EF4-FFF2-40B4-BE49-F238E27FC236}">
                <a16:creationId xmlns:a16="http://schemas.microsoft.com/office/drawing/2014/main" id="{12DE4087-F059-4631-C77A-43DDBFC06128}"/>
              </a:ext>
            </a:extLst>
          </p:cNvPr>
          <p:cNvSpPr/>
          <p:nvPr/>
        </p:nvSpPr>
        <p:spPr>
          <a:xfrm>
            <a:off x="10289600" y="1677586"/>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Tree>
    <p:extLst>
      <p:ext uri="{BB962C8B-B14F-4D97-AF65-F5344CB8AC3E}">
        <p14:creationId xmlns:p14="http://schemas.microsoft.com/office/powerpoint/2010/main" val="227242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descr="Une image contenant décoré&#10;&#10;Description générée automatiquement">
            <a:extLst>
              <a:ext uri="{FF2B5EF4-FFF2-40B4-BE49-F238E27FC236}">
                <a16:creationId xmlns:a16="http://schemas.microsoft.com/office/drawing/2014/main" id="{F0BE625F-A9B4-AB7C-A414-C5A26CD57F26}"/>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Les habitudes alimentaires des Antillais</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p:txBody>
          <a:bodyPr/>
          <a:lstStyle/>
          <a:p>
            <a:r>
              <a:rPr lang="fr-FR" dirty="0"/>
              <a:t>Evolution des comportements alimentaires</a:t>
            </a:r>
          </a:p>
        </p:txBody>
      </p:sp>
    </p:spTree>
    <p:extLst>
      <p:ext uri="{BB962C8B-B14F-4D97-AF65-F5344CB8AC3E}">
        <p14:creationId xmlns:p14="http://schemas.microsoft.com/office/powerpoint/2010/main" val="1398476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E0AC2FD-FA2D-B950-39BE-004020A7EB0A}"/>
              </a:ext>
            </a:extLst>
          </p:cNvPr>
          <p:cNvSpPr>
            <a:spLocks noGrp="1"/>
          </p:cNvSpPr>
          <p:nvPr>
            <p:ph type="body" sz="quarter" idx="17"/>
          </p:nvPr>
        </p:nvSpPr>
        <p:spPr/>
        <p:txBody>
          <a:bodyPr/>
          <a:lstStyle/>
          <a:p>
            <a:r>
              <a:rPr lang="fr-FR"/>
              <a:t>De façon générale, pensez-vous avoir modifié vos habitudes d’achat, votre comportement alimentaire ou culinaire au cours de l’année passée ?</a:t>
            </a:r>
            <a:endParaRPr lang="fr-FR" dirty="0"/>
          </a:p>
        </p:txBody>
      </p:sp>
      <p:sp>
        <p:nvSpPr>
          <p:cNvPr id="5" name="Espace réservé du texte 2">
            <a:extLst>
              <a:ext uri="{FF2B5EF4-FFF2-40B4-BE49-F238E27FC236}">
                <a16:creationId xmlns:a16="http://schemas.microsoft.com/office/drawing/2014/main" id="{9B9E0723-E443-544F-15E4-8E7C92A90F7B}"/>
              </a:ext>
            </a:extLst>
          </p:cNvPr>
          <p:cNvSpPr>
            <a:spLocks noGrp="1"/>
          </p:cNvSpPr>
          <p:nvPr>
            <p:ph type="body" sz="quarter" idx="21"/>
          </p:nvPr>
        </p:nvSpPr>
        <p:spPr/>
        <p:txBody>
          <a:bodyPr/>
          <a:lstStyle/>
          <a:p>
            <a:r>
              <a:rPr lang="fr-FR" dirty="0"/>
              <a:t>Bases totales, n=4000 (Métropole) et n=656 (Antilles)</a:t>
            </a:r>
          </a:p>
        </p:txBody>
      </p:sp>
      <p:sp>
        <p:nvSpPr>
          <p:cNvPr id="4" name="Titre 3">
            <a:extLst>
              <a:ext uri="{FF2B5EF4-FFF2-40B4-BE49-F238E27FC236}">
                <a16:creationId xmlns:a16="http://schemas.microsoft.com/office/drawing/2014/main" id="{A7F0B4BF-808D-5FC8-F1FC-FDA89D68A569}"/>
              </a:ext>
            </a:extLst>
          </p:cNvPr>
          <p:cNvSpPr>
            <a:spLocks noGrp="1"/>
          </p:cNvSpPr>
          <p:nvPr>
            <p:ph type="title"/>
          </p:nvPr>
        </p:nvSpPr>
        <p:spPr/>
        <p:txBody>
          <a:bodyPr/>
          <a:lstStyle/>
          <a:p>
            <a:r>
              <a:rPr lang="fr-FR" dirty="0"/>
              <a:t>Modification des habitudes alimentaires</a:t>
            </a:r>
          </a:p>
        </p:txBody>
      </p:sp>
      <p:graphicFrame>
        <p:nvGraphicFramePr>
          <p:cNvPr id="6" name="Google Shape;695;p8">
            <a:extLst>
              <a:ext uri="{FF2B5EF4-FFF2-40B4-BE49-F238E27FC236}">
                <a16:creationId xmlns:a16="http://schemas.microsoft.com/office/drawing/2014/main" id="{C2E4F64B-4970-9414-22A3-B93D3330BBC9}"/>
              </a:ext>
            </a:extLst>
          </p:cNvPr>
          <p:cNvGraphicFramePr/>
          <p:nvPr>
            <p:extLst>
              <p:ext uri="{D42A27DB-BD31-4B8C-83A1-F6EECF244321}">
                <p14:modId xmlns:p14="http://schemas.microsoft.com/office/powerpoint/2010/main" val="3587260391"/>
              </p:ext>
            </p:extLst>
          </p:nvPr>
        </p:nvGraphicFramePr>
        <p:xfrm>
          <a:off x="-188981" y="2555518"/>
          <a:ext cx="5576835" cy="350529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 coins arrondis 6">
            <a:extLst>
              <a:ext uri="{FF2B5EF4-FFF2-40B4-BE49-F238E27FC236}">
                <a16:creationId xmlns:a16="http://schemas.microsoft.com/office/drawing/2014/main" id="{BFD97D7F-B67A-105F-EE98-BCB74F756019}"/>
              </a:ext>
            </a:extLst>
          </p:cNvPr>
          <p:cNvSpPr/>
          <p:nvPr/>
        </p:nvSpPr>
        <p:spPr>
          <a:xfrm>
            <a:off x="4081307" y="5647173"/>
            <a:ext cx="1135463" cy="592853"/>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Oui</a:t>
            </a:r>
          </a:p>
        </p:txBody>
      </p:sp>
      <p:sp>
        <p:nvSpPr>
          <p:cNvPr id="8" name="Rectangle : coins arrondis 7">
            <a:extLst>
              <a:ext uri="{FF2B5EF4-FFF2-40B4-BE49-F238E27FC236}">
                <a16:creationId xmlns:a16="http://schemas.microsoft.com/office/drawing/2014/main" id="{CE179716-4CC3-FC7E-2789-795051A6B630}"/>
              </a:ext>
            </a:extLst>
          </p:cNvPr>
          <p:cNvSpPr/>
          <p:nvPr/>
        </p:nvSpPr>
        <p:spPr>
          <a:xfrm>
            <a:off x="5347400" y="5647171"/>
            <a:ext cx="1135463" cy="592853"/>
          </a:xfrm>
          <a:prstGeom prst="roundRect">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Non</a:t>
            </a:r>
          </a:p>
        </p:txBody>
      </p:sp>
      <p:sp>
        <p:nvSpPr>
          <p:cNvPr id="9" name="Rectangle : coins arrondis 8">
            <a:extLst>
              <a:ext uri="{FF2B5EF4-FFF2-40B4-BE49-F238E27FC236}">
                <a16:creationId xmlns:a16="http://schemas.microsoft.com/office/drawing/2014/main" id="{B378D070-BA35-0795-C8D4-AAA88B6928F2}"/>
              </a:ext>
            </a:extLst>
          </p:cNvPr>
          <p:cNvSpPr/>
          <p:nvPr/>
        </p:nvSpPr>
        <p:spPr>
          <a:xfrm>
            <a:off x="6613493" y="5647171"/>
            <a:ext cx="1135463" cy="592853"/>
          </a:xfrm>
          <a:prstGeom prst="roundRect">
            <a:avLst/>
          </a:prstGeom>
          <a:solidFill>
            <a:srgbClr val="E2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Ne sait pas</a:t>
            </a:r>
          </a:p>
        </p:txBody>
      </p:sp>
      <p:sp>
        <p:nvSpPr>
          <p:cNvPr id="10" name="ZoneTexte 9">
            <a:extLst>
              <a:ext uri="{FF2B5EF4-FFF2-40B4-BE49-F238E27FC236}">
                <a16:creationId xmlns:a16="http://schemas.microsoft.com/office/drawing/2014/main" id="{F908C147-E4F0-D334-B718-C1DF59663719}"/>
              </a:ext>
            </a:extLst>
          </p:cNvPr>
          <p:cNvSpPr txBox="1"/>
          <p:nvPr/>
        </p:nvSpPr>
        <p:spPr>
          <a:xfrm>
            <a:off x="2090060" y="4046314"/>
            <a:ext cx="1055077" cy="307777"/>
          </a:xfrm>
          <a:prstGeom prst="rect">
            <a:avLst/>
          </a:prstGeom>
          <a:noFill/>
        </p:spPr>
        <p:txBody>
          <a:bodyPr wrap="square" rtlCol="0">
            <a:spAutoFit/>
          </a:bodyPr>
          <a:lstStyle/>
          <a:p>
            <a:r>
              <a:rPr lang="fr-FR" sz="1400" dirty="0"/>
              <a:t>Métropole</a:t>
            </a:r>
          </a:p>
        </p:txBody>
      </p:sp>
      <p:sp>
        <p:nvSpPr>
          <p:cNvPr id="11" name="ZoneTexte 10">
            <a:extLst>
              <a:ext uri="{FF2B5EF4-FFF2-40B4-BE49-F238E27FC236}">
                <a16:creationId xmlns:a16="http://schemas.microsoft.com/office/drawing/2014/main" id="{FAC90794-32FA-1D75-1EFD-54D08CAFADE0}"/>
              </a:ext>
            </a:extLst>
          </p:cNvPr>
          <p:cNvSpPr txBox="1"/>
          <p:nvPr/>
        </p:nvSpPr>
        <p:spPr>
          <a:xfrm>
            <a:off x="3649387" y="2661384"/>
            <a:ext cx="1055077" cy="307777"/>
          </a:xfrm>
          <a:prstGeom prst="rect">
            <a:avLst/>
          </a:prstGeom>
          <a:noFill/>
        </p:spPr>
        <p:txBody>
          <a:bodyPr wrap="square" rtlCol="0">
            <a:spAutoFit/>
          </a:bodyPr>
          <a:lstStyle/>
          <a:p>
            <a:r>
              <a:rPr lang="fr-FR" sz="1400" dirty="0"/>
              <a:t>Antilles</a:t>
            </a:r>
          </a:p>
        </p:txBody>
      </p:sp>
      <p:sp>
        <p:nvSpPr>
          <p:cNvPr id="12" name="Freeform 16">
            <a:extLst>
              <a:ext uri="{FF2B5EF4-FFF2-40B4-BE49-F238E27FC236}">
                <a16:creationId xmlns:a16="http://schemas.microsoft.com/office/drawing/2014/main" id="{214A6CD4-65EF-1A55-40BC-FB3ED81A3EF1}"/>
              </a:ext>
            </a:extLst>
          </p:cNvPr>
          <p:cNvSpPr/>
          <p:nvPr/>
        </p:nvSpPr>
        <p:spPr>
          <a:xfrm rot="4034863">
            <a:off x="4024533" y="2958297"/>
            <a:ext cx="233811" cy="523375"/>
          </a:xfrm>
          <a:custGeom>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a:ln w="38100">
            <a:solidFill>
              <a:schemeClr val="bg1">
                <a:lumMod val="65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7198" dirty="0">
              <a:solidFill>
                <a:schemeClr val="tx1"/>
              </a:solidFill>
              <a:latin typeface="Lato Light" panose="020F0502020204030203" pitchFamily="34" charset="0"/>
            </a:endParaRPr>
          </a:p>
        </p:txBody>
      </p:sp>
      <p:sp>
        <p:nvSpPr>
          <p:cNvPr id="13" name="Freeform 16">
            <a:extLst>
              <a:ext uri="{FF2B5EF4-FFF2-40B4-BE49-F238E27FC236}">
                <a16:creationId xmlns:a16="http://schemas.microsoft.com/office/drawing/2014/main" id="{D77D7D57-D451-8E4A-C0E3-D4D88AB101DD}"/>
              </a:ext>
            </a:extLst>
          </p:cNvPr>
          <p:cNvSpPr/>
          <p:nvPr/>
        </p:nvSpPr>
        <p:spPr>
          <a:xfrm rot="5400000">
            <a:off x="2113957" y="4341614"/>
            <a:ext cx="307777" cy="592601"/>
          </a:xfrm>
          <a:custGeom>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a:ln w="38100">
            <a:solidFill>
              <a:schemeClr val="bg1">
                <a:lumMod val="65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7198" dirty="0">
              <a:solidFill>
                <a:schemeClr val="tx1"/>
              </a:solidFill>
              <a:latin typeface="Lato Light" panose="020F0502020204030203" pitchFamily="34" charset="0"/>
            </a:endParaRPr>
          </a:p>
        </p:txBody>
      </p:sp>
      <p:graphicFrame>
        <p:nvGraphicFramePr>
          <p:cNvPr id="14" name="Google Shape;695;p8">
            <a:extLst>
              <a:ext uri="{FF2B5EF4-FFF2-40B4-BE49-F238E27FC236}">
                <a16:creationId xmlns:a16="http://schemas.microsoft.com/office/drawing/2014/main" id="{FA8D4CB4-E9EF-E422-332C-4E7E5E2584C8}"/>
              </a:ext>
            </a:extLst>
          </p:cNvPr>
          <p:cNvGraphicFramePr/>
          <p:nvPr>
            <p:extLst>
              <p:ext uri="{D42A27DB-BD31-4B8C-83A1-F6EECF244321}">
                <p14:modId xmlns:p14="http://schemas.microsoft.com/office/powerpoint/2010/main" val="2572424182"/>
              </p:ext>
            </p:extLst>
          </p:nvPr>
        </p:nvGraphicFramePr>
        <p:xfrm>
          <a:off x="6600662" y="2601442"/>
          <a:ext cx="5576835" cy="3505298"/>
        </p:xfrm>
        <a:graphic>
          <a:graphicData uri="http://schemas.openxmlformats.org/drawingml/2006/chart">
            <c:chart xmlns:c="http://schemas.openxmlformats.org/drawingml/2006/chart" xmlns:r="http://schemas.openxmlformats.org/officeDocument/2006/relationships" r:id="rId3"/>
          </a:graphicData>
        </a:graphic>
      </p:graphicFrame>
      <p:sp>
        <p:nvSpPr>
          <p:cNvPr id="15" name="ZoneTexte 14">
            <a:extLst>
              <a:ext uri="{FF2B5EF4-FFF2-40B4-BE49-F238E27FC236}">
                <a16:creationId xmlns:a16="http://schemas.microsoft.com/office/drawing/2014/main" id="{748778B1-D04C-D84D-4FEC-15E93BC16E7E}"/>
              </a:ext>
            </a:extLst>
          </p:cNvPr>
          <p:cNvSpPr txBox="1"/>
          <p:nvPr/>
        </p:nvSpPr>
        <p:spPr>
          <a:xfrm>
            <a:off x="8802283" y="4076263"/>
            <a:ext cx="1173592" cy="307777"/>
          </a:xfrm>
          <a:prstGeom prst="rect">
            <a:avLst/>
          </a:prstGeom>
          <a:noFill/>
        </p:spPr>
        <p:txBody>
          <a:bodyPr wrap="square" rtlCol="0">
            <a:spAutoFit/>
          </a:bodyPr>
          <a:lstStyle/>
          <a:p>
            <a:r>
              <a:rPr lang="fr-FR" sz="1400" dirty="0"/>
              <a:t>Guadeloupe</a:t>
            </a:r>
          </a:p>
        </p:txBody>
      </p:sp>
      <p:sp>
        <p:nvSpPr>
          <p:cNvPr id="16" name="ZoneTexte 15">
            <a:extLst>
              <a:ext uri="{FF2B5EF4-FFF2-40B4-BE49-F238E27FC236}">
                <a16:creationId xmlns:a16="http://schemas.microsoft.com/office/drawing/2014/main" id="{A0768516-F10B-BBB4-7FA4-21425797365D}"/>
              </a:ext>
            </a:extLst>
          </p:cNvPr>
          <p:cNvSpPr txBox="1"/>
          <p:nvPr/>
        </p:nvSpPr>
        <p:spPr>
          <a:xfrm>
            <a:off x="10426188" y="2661383"/>
            <a:ext cx="1055077" cy="307777"/>
          </a:xfrm>
          <a:prstGeom prst="rect">
            <a:avLst/>
          </a:prstGeom>
          <a:noFill/>
        </p:spPr>
        <p:txBody>
          <a:bodyPr wrap="square" rtlCol="0">
            <a:spAutoFit/>
          </a:bodyPr>
          <a:lstStyle/>
          <a:p>
            <a:r>
              <a:rPr lang="fr-FR" sz="1400" dirty="0"/>
              <a:t>Martinique</a:t>
            </a:r>
          </a:p>
        </p:txBody>
      </p:sp>
      <p:sp>
        <p:nvSpPr>
          <p:cNvPr id="17" name="Freeform 16">
            <a:extLst>
              <a:ext uri="{FF2B5EF4-FFF2-40B4-BE49-F238E27FC236}">
                <a16:creationId xmlns:a16="http://schemas.microsoft.com/office/drawing/2014/main" id="{3630C308-06F4-D1E3-E5A7-AC3180FC4319}"/>
              </a:ext>
            </a:extLst>
          </p:cNvPr>
          <p:cNvSpPr/>
          <p:nvPr/>
        </p:nvSpPr>
        <p:spPr>
          <a:xfrm rot="4034863">
            <a:off x="10801334" y="2958296"/>
            <a:ext cx="233811" cy="523375"/>
          </a:xfrm>
          <a:custGeom>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a:ln w="38100">
            <a:solidFill>
              <a:schemeClr val="bg1">
                <a:lumMod val="65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7198" dirty="0">
              <a:solidFill>
                <a:schemeClr val="tx1"/>
              </a:solidFill>
              <a:latin typeface="Lato Light" panose="020F0502020204030203" pitchFamily="34" charset="0"/>
            </a:endParaRPr>
          </a:p>
        </p:txBody>
      </p:sp>
      <p:sp>
        <p:nvSpPr>
          <p:cNvPr id="18" name="Freeform 16">
            <a:extLst>
              <a:ext uri="{FF2B5EF4-FFF2-40B4-BE49-F238E27FC236}">
                <a16:creationId xmlns:a16="http://schemas.microsoft.com/office/drawing/2014/main" id="{6F44DFFA-6C4E-CC82-926D-08877A746C99}"/>
              </a:ext>
            </a:extLst>
          </p:cNvPr>
          <p:cNvSpPr/>
          <p:nvPr/>
        </p:nvSpPr>
        <p:spPr>
          <a:xfrm rot="5400000">
            <a:off x="8890758" y="4341613"/>
            <a:ext cx="307777" cy="592601"/>
          </a:xfrm>
          <a:custGeom>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a:ln w="38100">
            <a:solidFill>
              <a:schemeClr val="bg1">
                <a:lumMod val="65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7198" dirty="0">
              <a:solidFill>
                <a:schemeClr val="tx1"/>
              </a:solidFill>
              <a:latin typeface="Lato Light" panose="020F0502020204030203" pitchFamily="34" charset="0"/>
            </a:endParaRPr>
          </a:p>
        </p:txBody>
      </p:sp>
      <p:cxnSp>
        <p:nvCxnSpPr>
          <p:cNvPr id="20" name="Connecteur droit 19">
            <a:extLst>
              <a:ext uri="{FF2B5EF4-FFF2-40B4-BE49-F238E27FC236}">
                <a16:creationId xmlns:a16="http://schemas.microsoft.com/office/drawing/2014/main" id="{0F5694A1-7811-BF36-9537-624D472BE658}"/>
              </a:ext>
            </a:extLst>
          </p:cNvPr>
          <p:cNvCxnSpPr>
            <a:cxnSpLocks/>
          </p:cNvCxnSpPr>
          <p:nvPr/>
        </p:nvCxnSpPr>
        <p:spPr>
          <a:xfrm flipH="1">
            <a:off x="5994257" y="2333629"/>
            <a:ext cx="1" cy="3204000"/>
          </a:xfrm>
          <a:prstGeom prst="line">
            <a:avLst/>
          </a:prstGeom>
          <a:ln>
            <a:solidFill>
              <a:schemeClr val="tx2"/>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681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De quelles manières avez-vous modifié vos habitudes, votre comportement ? Vous avez…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 individus ayant changé leurs habitudes d’achat ou leur comportement alimentaire, n=1616 (Métropole) et n=399 (Antilles)</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Modification des habitudes d’achat</a:t>
            </a:r>
          </a:p>
        </p:txBody>
      </p:sp>
      <p:graphicFrame>
        <p:nvGraphicFramePr>
          <p:cNvPr id="4" name="Graphique 3">
            <a:extLst>
              <a:ext uri="{FF2B5EF4-FFF2-40B4-BE49-F238E27FC236}">
                <a16:creationId xmlns:a16="http://schemas.microsoft.com/office/drawing/2014/main" id="{9F490F2A-CE95-1D08-4285-10AB577BC0D7}"/>
              </a:ext>
            </a:extLst>
          </p:cNvPr>
          <p:cNvGraphicFramePr/>
          <p:nvPr>
            <p:extLst>
              <p:ext uri="{D42A27DB-BD31-4B8C-83A1-F6EECF244321}">
                <p14:modId xmlns:p14="http://schemas.microsoft.com/office/powerpoint/2010/main" val="2345288442"/>
              </p:ext>
            </p:extLst>
          </p:nvPr>
        </p:nvGraphicFramePr>
        <p:xfrm>
          <a:off x="148393" y="2381459"/>
          <a:ext cx="5443109" cy="39418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a:extLst>
              <a:ext uri="{FF2B5EF4-FFF2-40B4-BE49-F238E27FC236}">
                <a16:creationId xmlns:a16="http://schemas.microsoft.com/office/drawing/2014/main" id="{32CF62DE-1502-A27C-49B2-3B9296F20AE2}"/>
              </a:ext>
            </a:extLst>
          </p:cNvPr>
          <p:cNvGraphicFramePr/>
          <p:nvPr>
            <p:extLst>
              <p:ext uri="{D42A27DB-BD31-4B8C-83A1-F6EECF244321}">
                <p14:modId xmlns:p14="http://schemas.microsoft.com/office/powerpoint/2010/main" val="691661508"/>
              </p:ext>
            </p:extLst>
          </p:nvPr>
        </p:nvGraphicFramePr>
        <p:xfrm>
          <a:off x="6047716" y="2381175"/>
          <a:ext cx="5443109" cy="3941849"/>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 coins arrondis 10">
            <a:extLst>
              <a:ext uri="{FF2B5EF4-FFF2-40B4-BE49-F238E27FC236}">
                <a16:creationId xmlns:a16="http://schemas.microsoft.com/office/drawing/2014/main" id="{07CF5383-83C9-4D2B-47D0-4817026CC0F1}"/>
              </a:ext>
            </a:extLst>
          </p:cNvPr>
          <p:cNvSpPr/>
          <p:nvPr/>
        </p:nvSpPr>
        <p:spPr>
          <a:xfrm>
            <a:off x="9774233" y="1646138"/>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cxnSp>
        <p:nvCxnSpPr>
          <p:cNvPr id="12" name="Connecteur droit 11">
            <a:extLst>
              <a:ext uri="{FF2B5EF4-FFF2-40B4-BE49-F238E27FC236}">
                <a16:creationId xmlns:a16="http://schemas.microsoft.com/office/drawing/2014/main" id="{7D76723A-C685-B70D-9FAE-926BF5F25BA8}"/>
              </a:ext>
            </a:extLst>
          </p:cNvPr>
          <p:cNvCxnSpPr>
            <a:cxnSpLocks/>
          </p:cNvCxnSpPr>
          <p:nvPr/>
        </p:nvCxnSpPr>
        <p:spPr>
          <a:xfrm flipH="1">
            <a:off x="5994257" y="2333629"/>
            <a:ext cx="1" cy="3816000"/>
          </a:xfrm>
          <a:prstGeom prst="line">
            <a:avLst/>
          </a:prstGeom>
          <a:ln>
            <a:solidFill>
              <a:schemeClr val="tx2"/>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372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phique 2">
            <a:extLst>
              <a:ext uri="{FF2B5EF4-FFF2-40B4-BE49-F238E27FC236}">
                <a16:creationId xmlns:a16="http://schemas.microsoft.com/office/drawing/2014/main" id="{918EF3CE-AFF8-F0C6-C2C1-95BA014E4313}"/>
              </a:ext>
            </a:extLst>
          </p:cNvPr>
          <p:cNvGraphicFramePr/>
          <p:nvPr>
            <p:extLst>
              <p:ext uri="{D42A27DB-BD31-4B8C-83A1-F6EECF244321}">
                <p14:modId xmlns:p14="http://schemas.microsoft.com/office/powerpoint/2010/main" val="3242060456"/>
              </p:ext>
            </p:extLst>
          </p:nvPr>
        </p:nvGraphicFramePr>
        <p:xfrm>
          <a:off x="5953261" y="2239345"/>
          <a:ext cx="5408699" cy="4083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183303782"/>
              </p:ext>
            </p:extLst>
          </p:nvPr>
        </p:nvGraphicFramePr>
        <p:xfrm>
          <a:off x="80387" y="2239345"/>
          <a:ext cx="5865587" cy="4083963"/>
        </p:xfrm>
        <a:graphic>
          <a:graphicData uri="http://schemas.openxmlformats.org/drawingml/2006/chart">
            <c:chart xmlns:c="http://schemas.openxmlformats.org/drawingml/2006/chart" xmlns:r="http://schemas.openxmlformats.org/officeDocument/2006/relationships" r:id="rId4"/>
          </a:graphicData>
        </a:graphic>
      </p:graphicFrame>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De quelles manières avez-vous modifié vos habitudes, votre comportement ? Vous avez…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 individus ayant changé leurs habitudes d’achat ou leur comportement alimentaire, n=208 (Guadeloupe) et n=191 (Martinique)</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Modification des habitudes d’achat</a:t>
            </a:r>
          </a:p>
        </p:txBody>
      </p:sp>
      <p:sp>
        <p:nvSpPr>
          <p:cNvPr id="4" name="Rectangle : coins arrondis 3">
            <a:extLst>
              <a:ext uri="{FF2B5EF4-FFF2-40B4-BE49-F238E27FC236}">
                <a16:creationId xmlns:a16="http://schemas.microsoft.com/office/drawing/2014/main" id="{8CA47A6F-34D0-517A-9527-9F54987EC5EA}"/>
              </a:ext>
            </a:extLst>
          </p:cNvPr>
          <p:cNvSpPr/>
          <p:nvPr/>
        </p:nvSpPr>
        <p:spPr>
          <a:xfrm>
            <a:off x="9889254" y="5157748"/>
            <a:ext cx="1716592" cy="422031"/>
          </a:xfrm>
          <a:prstGeom prst="roundRect">
            <a:avLst/>
          </a:prstGeom>
          <a:solidFill>
            <a:srgbClr val="739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Guadeloupe</a:t>
            </a:r>
          </a:p>
        </p:txBody>
      </p:sp>
      <p:sp>
        <p:nvSpPr>
          <p:cNvPr id="5" name="Rectangle : coins arrondis 4">
            <a:extLst>
              <a:ext uri="{FF2B5EF4-FFF2-40B4-BE49-F238E27FC236}">
                <a16:creationId xmlns:a16="http://schemas.microsoft.com/office/drawing/2014/main" id="{E9EABBE8-1F66-CFFE-3B07-146FAEC41E02}"/>
              </a:ext>
            </a:extLst>
          </p:cNvPr>
          <p:cNvSpPr/>
          <p:nvPr/>
        </p:nvSpPr>
        <p:spPr>
          <a:xfrm>
            <a:off x="9889254" y="5673968"/>
            <a:ext cx="1716592" cy="422031"/>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Martinique</a:t>
            </a:r>
          </a:p>
        </p:txBody>
      </p:sp>
      <p:cxnSp>
        <p:nvCxnSpPr>
          <p:cNvPr id="10" name="Connecteur droit 9">
            <a:extLst>
              <a:ext uri="{FF2B5EF4-FFF2-40B4-BE49-F238E27FC236}">
                <a16:creationId xmlns:a16="http://schemas.microsoft.com/office/drawing/2014/main" id="{816BD69E-5784-884B-A99E-627FEAB10B41}"/>
              </a:ext>
            </a:extLst>
          </p:cNvPr>
          <p:cNvCxnSpPr>
            <a:cxnSpLocks/>
          </p:cNvCxnSpPr>
          <p:nvPr/>
        </p:nvCxnSpPr>
        <p:spPr>
          <a:xfrm flipH="1">
            <a:off x="5994257" y="2333629"/>
            <a:ext cx="1" cy="3816000"/>
          </a:xfrm>
          <a:prstGeom prst="line">
            <a:avLst/>
          </a:prstGeom>
          <a:ln>
            <a:solidFill>
              <a:schemeClr val="tx2"/>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324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F0BE625F-A9B4-AB7C-A414-C5A26CD57F26}"/>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a:t>Les habitudes alimentaires des Antillais</a:t>
            </a:r>
            <a:endParaRPr lang="fr-FR" dirty="0"/>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a:xfrm>
            <a:off x="467939" y="4438687"/>
            <a:ext cx="5050547" cy="405102"/>
          </a:xfrm>
        </p:spPr>
        <p:txBody>
          <a:bodyPr/>
          <a:lstStyle/>
          <a:p>
            <a:r>
              <a:rPr lang="fr-FR" dirty="0"/>
              <a:t>Circuits de distribution fréquentés</a:t>
            </a:r>
          </a:p>
        </p:txBody>
      </p:sp>
    </p:spTree>
    <p:extLst>
      <p:ext uri="{BB962C8B-B14F-4D97-AF65-F5344CB8AC3E}">
        <p14:creationId xmlns:p14="http://schemas.microsoft.com/office/powerpoint/2010/main" val="10952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Au cours des 12 derniers mois, avez-vous réalisé des achats alimentaires dans les points de vente suivants au moins une fois par mois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totales, n=4000 (Métropole) et n=656 (Antilles)</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Points de vente alimentaires fréquentés</a:t>
            </a:r>
          </a:p>
        </p:txBody>
      </p:sp>
      <p:graphicFrame>
        <p:nvGraphicFramePr>
          <p:cNvPr id="9" name="Graphique 8">
            <a:extLst>
              <a:ext uri="{FF2B5EF4-FFF2-40B4-BE49-F238E27FC236}">
                <a16:creationId xmlns:a16="http://schemas.microsoft.com/office/drawing/2014/main" id="{E99774B6-F431-E86C-8889-B6EC116E52DB}"/>
              </a:ext>
            </a:extLst>
          </p:cNvPr>
          <p:cNvGraphicFramePr/>
          <p:nvPr/>
        </p:nvGraphicFramePr>
        <p:xfrm>
          <a:off x="537275" y="2295028"/>
          <a:ext cx="10360709" cy="402828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C9720F31-39B6-6DD4-9F18-800A1C3E72EE}"/>
              </a:ext>
            </a:extLst>
          </p:cNvPr>
          <p:cNvSpPr/>
          <p:nvPr/>
        </p:nvSpPr>
        <p:spPr>
          <a:xfrm>
            <a:off x="9181392" y="4834744"/>
            <a:ext cx="1716592" cy="422031"/>
          </a:xfrm>
          <a:prstGeom prst="round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Métropole</a:t>
            </a:r>
          </a:p>
        </p:txBody>
      </p:sp>
      <p:sp>
        <p:nvSpPr>
          <p:cNvPr id="3" name="Rectangle : coins arrondis 2">
            <a:extLst>
              <a:ext uri="{FF2B5EF4-FFF2-40B4-BE49-F238E27FC236}">
                <a16:creationId xmlns:a16="http://schemas.microsoft.com/office/drawing/2014/main" id="{EABBF704-BA94-E233-050E-25AD5FEEEB78}"/>
              </a:ext>
            </a:extLst>
          </p:cNvPr>
          <p:cNvSpPr/>
          <p:nvPr/>
        </p:nvSpPr>
        <p:spPr>
          <a:xfrm>
            <a:off x="9181392" y="4350756"/>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Tree>
    <p:extLst>
      <p:ext uri="{BB962C8B-B14F-4D97-AF65-F5344CB8AC3E}">
        <p14:creationId xmlns:p14="http://schemas.microsoft.com/office/powerpoint/2010/main" val="3085100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037E6E-9CF5-9F4A-863A-CD51AF219A43}"/>
              </a:ext>
            </a:extLst>
          </p:cNvPr>
          <p:cNvSpPr>
            <a:spLocks noGrp="1"/>
          </p:cNvSpPr>
          <p:nvPr>
            <p:ph type="ctrTitle"/>
          </p:nvPr>
        </p:nvSpPr>
        <p:spPr/>
        <p:txBody>
          <a:bodyPr/>
          <a:lstStyle/>
          <a:p>
            <a:r>
              <a:rPr lang="fr-FR" dirty="0"/>
              <a:t>sommaire</a:t>
            </a:r>
          </a:p>
        </p:txBody>
      </p:sp>
      <p:sp>
        <p:nvSpPr>
          <p:cNvPr id="3" name="Espace réservé du texte 2">
            <a:extLst>
              <a:ext uri="{FF2B5EF4-FFF2-40B4-BE49-F238E27FC236}">
                <a16:creationId xmlns:a16="http://schemas.microsoft.com/office/drawing/2014/main" id="{36A4CC38-ADC6-E74B-B937-E34069F3934B}"/>
              </a:ext>
            </a:extLst>
          </p:cNvPr>
          <p:cNvSpPr>
            <a:spLocks noGrp="1"/>
          </p:cNvSpPr>
          <p:nvPr>
            <p:ph type="body" sz="quarter" idx="16"/>
          </p:nvPr>
        </p:nvSpPr>
        <p:spPr/>
        <p:txBody>
          <a:bodyPr/>
          <a:lstStyle/>
          <a:p>
            <a:r>
              <a:rPr lang="fr-FR" dirty="0"/>
              <a:t>1.</a:t>
            </a:r>
          </a:p>
        </p:txBody>
      </p:sp>
      <p:sp>
        <p:nvSpPr>
          <p:cNvPr id="4" name="Espace réservé du texte 3">
            <a:extLst>
              <a:ext uri="{FF2B5EF4-FFF2-40B4-BE49-F238E27FC236}">
                <a16:creationId xmlns:a16="http://schemas.microsoft.com/office/drawing/2014/main" id="{2F4F6436-6FF6-5A43-AD1B-647B7014EFEB}"/>
              </a:ext>
            </a:extLst>
          </p:cNvPr>
          <p:cNvSpPr>
            <a:spLocks noGrp="1"/>
          </p:cNvSpPr>
          <p:nvPr>
            <p:ph type="body" sz="quarter" idx="19"/>
          </p:nvPr>
        </p:nvSpPr>
        <p:spPr>
          <a:xfrm>
            <a:off x="4413363" y="989515"/>
            <a:ext cx="3186317" cy="631500"/>
          </a:xfrm>
        </p:spPr>
        <p:txBody>
          <a:bodyPr/>
          <a:lstStyle/>
          <a:p>
            <a:pPr>
              <a:lnSpc>
                <a:spcPct val="100000"/>
              </a:lnSpc>
            </a:pPr>
            <a:r>
              <a:rPr lang="fr-FR" dirty="0">
                <a:hlinkClick r:id="rId2" action="ppaction://hlinksldjump"/>
              </a:rPr>
              <a:t>Les habitudes alimentaires des Antillais</a:t>
            </a:r>
          </a:p>
        </p:txBody>
      </p:sp>
      <p:sp>
        <p:nvSpPr>
          <p:cNvPr id="5" name="Espace réservé du texte 4">
            <a:extLst>
              <a:ext uri="{FF2B5EF4-FFF2-40B4-BE49-F238E27FC236}">
                <a16:creationId xmlns:a16="http://schemas.microsoft.com/office/drawing/2014/main" id="{AA7409A2-5986-D24A-BD87-7DC73AD07124}"/>
              </a:ext>
            </a:extLst>
          </p:cNvPr>
          <p:cNvSpPr>
            <a:spLocks noGrp="1"/>
          </p:cNvSpPr>
          <p:nvPr>
            <p:ph type="body" sz="quarter" idx="20"/>
          </p:nvPr>
        </p:nvSpPr>
        <p:spPr/>
        <p:txBody>
          <a:bodyPr/>
          <a:lstStyle/>
          <a:p>
            <a:r>
              <a:rPr lang="fr-FR" dirty="0"/>
              <a:t>2.</a:t>
            </a:r>
          </a:p>
        </p:txBody>
      </p:sp>
      <p:sp>
        <p:nvSpPr>
          <p:cNvPr id="6" name="Espace réservé du texte 5">
            <a:extLst>
              <a:ext uri="{FF2B5EF4-FFF2-40B4-BE49-F238E27FC236}">
                <a16:creationId xmlns:a16="http://schemas.microsoft.com/office/drawing/2014/main" id="{D3771F79-1A7D-3F40-A78F-997F7D6E1743}"/>
              </a:ext>
            </a:extLst>
          </p:cNvPr>
          <p:cNvSpPr>
            <a:spLocks noGrp="1"/>
          </p:cNvSpPr>
          <p:nvPr>
            <p:ph type="body" sz="quarter" idx="21"/>
          </p:nvPr>
        </p:nvSpPr>
        <p:spPr/>
        <p:txBody>
          <a:bodyPr/>
          <a:lstStyle/>
          <a:p>
            <a:pPr>
              <a:lnSpc>
                <a:spcPct val="100000"/>
              </a:lnSpc>
            </a:pPr>
            <a:r>
              <a:rPr lang="fr-FR" dirty="0">
                <a:hlinkClick r:id="rId3" action="ppaction://hlinksldjump"/>
              </a:rPr>
              <a:t>Le rapport à l’alimentation</a:t>
            </a:r>
          </a:p>
        </p:txBody>
      </p:sp>
      <p:sp>
        <p:nvSpPr>
          <p:cNvPr id="7" name="Espace réservé du texte 6">
            <a:extLst>
              <a:ext uri="{FF2B5EF4-FFF2-40B4-BE49-F238E27FC236}">
                <a16:creationId xmlns:a16="http://schemas.microsoft.com/office/drawing/2014/main" id="{7F1350A8-F31D-2041-AE1B-DAB64B9EDB2A}"/>
              </a:ext>
            </a:extLst>
          </p:cNvPr>
          <p:cNvSpPr>
            <a:spLocks noGrp="1"/>
          </p:cNvSpPr>
          <p:nvPr>
            <p:ph type="body" sz="quarter" idx="22"/>
          </p:nvPr>
        </p:nvSpPr>
        <p:spPr/>
        <p:txBody>
          <a:bodyPr/>
          <a:lstStyle/>
          <a:p>
            <a:r>
              <a:rPr lang="fr-FR" dirty="0"/>
              <a:t>3.</a:t>
            </a:r>
          </a:p>
        </p:txBody>
      </p:sp>
      <p:sp>
        <p:nvSpPr>
          <p:cNvPr id="8" name="Espace réservé du texte 7">
            <a:extLst>
              <a:ext uri="{FF2B5EF4-FFF2-40B4-BE49-F238E27FC236}">
                <a16:creationId xmlns:a16="http://schemas.microsoft.com/office/drawing/2014/main" id="{A82CA8EC-7A2B-7041-B06E-D9C7714086B9}"/>
              </a:ext>
            </a:extLst>
          </p:cNvPr>
          <p:cNvSpPr>
            <a:spLocks noGrp="1"/>
          </p:cNvSpPr>
          <p:nvPr>
            <p:ph type="body" sz="quarter" idx="23"/>
          </p:nvPr>
        </p:nvSpPr>
        <p:spPr/>
        <p:txBody>
          <a:bodyPr/>
          <a:lstStyle/>
          <a:p>
            <a:pPr>
              <a:lnSpc>
                <a:spcPct val="100000"/>
              </a:lnSpc>
            </a:pPr>
            <a:r>
              <a:rPr lang="fr-FR" dirty="0">
                <a:hlinkClick r:id="rId4" action="ppaction://hlinksldjump"/>
              </a:rPr>
              <a:t>Représentations des produits bio</a:t>
            </a:r>
          </a:p>
        </p:txBody>
      </p:sp>
      <p:sp>
        <p:nvSpPr>
          <p:cNvPr id="11" name="Espace réservé du texte 10">
            <a:extLst>
              <a:ext uri="{FF2B5EF4-FFF2-40B4-BE49-F238E27FC236}">
                <a16:creationId xmlns:a16="http://schemas.microsoft.com/office/drawing/2014/main" id="{30B75FC7-1D0D-714D-96C0-7478D7150F2A}"/>
              </a:ext>
            </a:extLst>
          </p:cNvPr>
          <p:cNvSpPr>
            <a:spLocks noGrp="1"/>
          </p:cNvSpPr>
          <p:nvPr>
            <p:ph type="body" sz="quarter" idx="26"/>
          </p:nvPr>
        </p:nvSpPr>
        <p:spPr/>
        <p:txBody>
          <a:bodyPr/>
          <a:lstStyle/>
          <a:p>
            <a:r>
              <a:rPr lang="fr-FR" dirty="0"/>
              <a:t>5.</a:t>
            </a:r>
          </a:p>
        </p:txBody>
      </p:sp>
      <p:sp>
        <p:nvSpPr>
          <p:cNvPr id="12" name="Espace réservé du texte 11">
            <a:extLst>
              <a:ext uri="{FF2B5EF4-FFF2-40B4-BE49-F238E27FC236}">
                <a16:creationId xmlns:a16="http://schemas.microsoft.com/office/drawing/2014/main" id="{C6624035-2013-CE48-8828-C65D18BCD1A7}"/>
              </a:ext>
            </a:extLst>
          </p:cNvPr>
          <p:cNvSpPr>
            <a:spLocks noGrp="1"/>
          </p:cNvSpPr>
          <p:nvPr>
            <p:ph type="body" sz="quarter" idx="27"/>
          </p:nvPr>
        </p:nvSpPr>
        <p:spPr>
          <a:xfrm>
            <a:off x="4413363" y="5273949"/>
            <a:ext cx="3436858" cy="631500"/>
          </a:xfrm>
        </p:spPr>
        <p:txBody>
          <a:bodyPr/>
          <a:lstStyle/>
          <a:p>
            <a:pPr>
              <a:lnSpc>
                <a:spcPct val="100000"/>
              </a:lnSpc>
            </a:pPr>
            <a:r>
              <a:rPr lang="fr-FR" dirty="0">
                <a:hlinkClick r:id="rId5" action="ppaction://hlinksldjump"/>
              </a:rPr>
              <a:t>La consommation de produits bios non-alimentaires</a:t>
            </a:r>
          </a:p>
        </p:txBody>
      </p:sp>
      <p:cxnSp>
        <p:nvCxnSpPr>
          <p:cNvPr id="24" name="Connecteur droit 23">
            <a:extLst>
              <a:ext uri="{FF2B5EF4-FFF2-40B4-BE49-F238E27FC236}">
                <a16:creationId xmlns:a16="http://schemas.microsoft.com/office/drawing/2014/main" id="{67C4445F-C8B7-6647-9C42-DFF6C135590F}"/>
              </a:ext>
            </a:extLst>
          </p:cNvPr>
          <p:cNvCxnSpPr/>
          <p:nvPr/>
        </p:nvCxnSpPr>
        <p:spPr>
          <a:xfrm>
            <a:off x="3747903" y="1803415"/>
            <a:ext cx="37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7A9EA982-724D-144C-834D-B1764CA608B0}"/>
              </a:ext>
            </a:extLst>
          </p:cNvPr>
          <p:cNvCxnSpPr/>
          <p:nvPr/>
        </p:nvCxnSpPr>
        <p:spPr>
          <a:xfrm>
            <a:off x="3747903" y="2881543"/>
            <a:ext cx="37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F5DDB639-C1DB-814D-91FE-706120FDCEB3}"/>
              </a:ext>
            </a:extLst>
          </p:cNvPr>
          <p:cNvCxnSpPr/>
          <p:nvPr/>
        </p:nvCxnSpPr>
        <p:spPr>
          <a:xfrm>
            <a:off x="3747903" y="3955601"/>
            <a:ext cx="37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B3FB5EB0-92FA-C04C-BF3F-CFF8033EA059}"/>
              </a:ext>
            </a:extLst>
          </p:cNvPr>
          <p:cNvCxnSpPr/>
          <p:nvPr/>
        </p:nvCxnSpPr>
        <p:spPr>
          <a:xfrm>
            <a:off x="3747903" y="5028304"/>
            <a:ext cx="37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Espace réservé du texte 19">
            <a:extLst>
              <a:ext uri="{FF2B5EF4-FFF2-40B4-BE49-F238E27FC236}">
                <a16:creationId xmlns:a16="http://schemas.microsoft.com/office/drawing/2014/main" id="{CBAB676D-EA00-5802-3906-9408B8C0DF7C}"/>
              </a:ext>
            </a:extLst>
          </p:cNvPr>
          <p:cNvSpPr>
            <a:spLocks noGrp="1"/>
          </p:cNvSpPr>
          <p:nvPr>
            <p:ph type="body" sz="quarter" idx="24"/>
          </p:nvPr>
        </p:nvSpPr>
        <p:spPr/>
        <p:txBody>
          <a:bodyPr/>
          <a:lstStyle/>
          <a:p>
            <a:r>
              <a:rPr lang="fr-FR"/>
              <a:t>4.</a:t>
            </a:r>
            <a:endParaRPr lang="fr-FR" dirty="0"/>
          </a:p>
        </p:txBody>
      </p:sp>
      <p:sp>
        <p:nvSpPr>
          <p:cNvPr id="22" name="Espace réservé du texte 21">
            <a:extLst>
              <a:ext uri="{FF2B5EF4-FFF2-40B4-BE49-F238E27FC236}">
                <a16:creationId xmlns:a16="http://schemas.microsoft.com/office/drawing/2014/main" id="{1AAAB648-B40B-6BE6-3D05-A8DCF8AC9225}"/>
              </a:ext>
            </a:extLst>
          </p:cNvPr>
          <p:cNvSpPr>
            <a:spLocks noGrp="1"/>
          </p:cNvSpPr>
          <p:nvPr>
            <p:ph type="body" sz="quarter" idx="25"/>
          </p:nvPr>
        </p:nvSpPr>
        <p:spPr>
          <a:xfrm>
            <a:off x="4413362" y="4135230"/>
            <a:ext cx="3078541" cy="924695"/>
          </a:xfrm>
        </p:spPr>
        <p:txBody>
          <a:bodyPr/>
          <a:lstStyle/>
          <a:p>
            <a:pPr>
              <a:lnSpc>
                <a:spcPct val="100000"/>
              </a:lnSpc>
            </a:pPr>
            <a:r>
              <a:rPr lang="fr-FR" dirty="0">
                <a:hlinkClick r:id="rId6" action="ppaction://hlinksldjump"/>
              </a:rPr>
              <a:t>Les consommateurs réguliers de produits biologiques</a:t>
            </a:r>
          </a:p>
          <a:p>
            <a:pPr>
              <a:lnSpc>
                <a:spcPct val="100000"/>
              </a:lnSpc>
            </a:pPr>
            <a:endParaRPr lang="fr-FR" dirty="0">
              <a:hlinkClick r:id="rId6" action="ppaction://hlinksldjump"/>
            </a:endParaRPr>
          </a:p>
        </p:txBody>
      </p:sp>
    </p:spTree>
    <p:extLst>
      <p:ext uri="{BB962C8B-B14F-4D97-AF65-F5344CB8AC3E}">
        <p14:creationId xmlns:p14="http://schemas.microsoft.com/office/powerpoint/2010/main" val="2341313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Au cours des 12 derniers mois, avez-vous réalisé des achats alimentaires dans les points de vente suivants au moins une fois par mois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totales, n=332 (Guadeloupe) et n=324 (Martinique)</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Points de vente alimentaires fréquentés</a:t>
            </a:r>
          </a:p>
        </p:txBody>
      </p:sp>
      <p:graphicFrame>
        <p:nvGraphicFramePr>
          <p:cNvPr id="9" name="Graphique 8">
            <a:extLst>
              <a:ext uri="{FF2B5EF4-FFF2-40B4-BE49-F238E27FC236}">
                <a16:creationId xmlns:a16="http://schemas.microsoft.com/office/drawing/2014/main" id="{E99774B6-F431-E86C-8889-B6EC116E52DB}"/>
              </a:ext>
            </a:extLst>
          </p:cNvPr>
          <p:cNvGraphicFramePr/>
          <p:nvPr/>
        </p:nvGraphicFramePr>
        <p:xfrm>
          <a:off x="537275" y="2239345"/>
          <a:ext cx="10360709" cy="4083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7E228EAD-35A9-D55E-8A51-AF936B27C8F0}"/>
              </a:ext>
            </a:extLst>
          </p:cNvPr>
          <p:cNvSpPr/>
          <p:nvPr/>
        </p:nvSpPr>
        <p:spPr>
          <a:xfrm>
            <a:off x="9181392" y="4426767"/>
            <a:ext cx="1716592" cy="422031"/>
          </a:xfrm>
          <a:prstGeom prst="roundRect">
            <a:avLst/>
          </a:prstGeom>
          <a:solidFill>
            <a:srgbClr val="739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Guadeloupe</a:t>
            </a:r>
          </a:p>
        </p:txBody>
      </p:sp>
      <p:sp>
        <p:nvSpPr>
          <p:cNvPr id="3" name="Rectangle : coins arrondis 2">
            <a:extLst>
              <a:ext uri="{FF2B5EF4-FFF2-40B4-BE49-F238E27FC236}">
                <a16:creationId xmlns:a16="http://schemas.microsoft.com/office/drawing/2014/main" id="{C7D7A0B5-3B24-FF85-E926-1C96D3DBF574}"/>
              </a:ext>
            </a:extLst>
          </p:cNvPr>
          <p:cNvSpPr/>
          <p:nvPr/>
        </p:nvSpPr>
        <p:spPr>
          <a:xfrm>
            <a:off x="9181392" y="4942987"/>
            <a:ext cx="1716592" cy="422031"/>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Martinique</a:t>
            </a:r>
          </a:p>
        </p:txBody>
      </p:sp>
    </p:spTree>
    <p:extLst>
      <p:ext uri="{BB962C8B-B14F-4D97-AF65-F5344CB8AC3E}">
        <p14:creationId xmlns:p14="http://schemas.microsoft.com/office/powerpoint/2010/main" val="2146666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577B9A6-7DDC-DB4D-F295-0E8857B1FFF6}"/>
              </a:ext>
            </a:extLst>
          </p:cNvPr>
          <p:cNvSpPr>
            <a:spLocks noGrp="1"/>
          </p:cNvSpPr>
          <p:nvPr>
            <p:ph type="body" sz="quarter" idx="17"/>
          </p:nvPr>
        </p:nvSpPr>
        <p:spPr/>
        <p:txBody>
          <a:bodyPr/>
          <a:lstStyle/>
          <a:p>
            <a:r>
              <a:rPr lang="fr-FR"/>
              <a:t>Au cours des 12 derniers mois, avez-vous réalisé des achats alimentaires dans les points de vente suivants au moins une fois par mois ?</a:t>
            </a:r>
            <a:endParaRPr lang="fr-FR" dirty="0"/>
          </a:p>
        </p:txBody>
      </p:sp>
      <p:sp>
        <p:nvSpPr>
          <p:cNvPr id="7" name="Espace réservé du texte 6">
            <a:extLst>
              <a:ext uri="{FF2B5EF4-FFF2-40B4-BE49-F238E27FC236}">
                <a16:creationId xmlns:a16="http://schemas.microsoft.com/office/drawing/2014/main" id="{5211D9A1-3AF4-5488-4D6F-67AD523F88FD}"/>
              </a:ext>
            </a:extLst>
          </p:cNvPr>
          <p:cNvSpPr>
            <a:spLocks noGrp="1"/>
          </p:cNvSpPr>
          <p:nvPr>
            <p:ph type="body" sz="quarter" idx="21"/>
          </p:nvPr>
        </p:nvSpPr>
        <p:spPr/>
        <p:txBody>
          <a:bodyPr/>
          <a:lstStyle/>
          <a:p>
            <a:r>
              <a:rPr lang="fr-FR" dirty="0"/>
              <a:t>Base totale, n=656 (Antilles)</a:t>
            </a:r>
          </a:p>
        </p:txBody>
      </p:sp>
      <p:sp>
        <p:nvSpPr>
          <p:cNvPr id="13" name="Titre 12">
            <a:extLst>
              <a:ext uri="{FF2B5EF4-FFF2-40B4-BE49-F238E27FC236}">
                <a16:creationId xmlns:a16="http://schemas.microsoft.com/office/drawing/2014/main" id="{C49F5A67-7CA0-7794-D3FB-C56D3B8B7DCC}"/>
              </a:ext>
            </a:extLst>
          </p:cNvPr>
          <p:cNvSpPr>
            <a:spLocks noGrp="1"/>
          </p:cNvSpPr>
          <p:nvPr>
            <p:ph type="title"/>
          </p:nvPr>
        </p:nvSpPr>
        <p:spPr/>
        <p:txBody>
          <a:bodyPr/>
          <a:lstStyle/>
          <a:p>
            <a:r>
              <a:rPr lang="fr-FR"/>
              <a:t>Points de vente alimentaires fréquentés</a:t>
            </a:r>
          </a:p>
        </p:txBody>
      </p:sp>
      <p:graphicFrame>
        <p:nvGraphicFramePr>
          <p:cNvPr id="10" name="Graphique 9">
            <a:extLst>
              <a:ext uri="{FF2B5EF4-FFF2-40B4-BE49-F238E27FC236}">
                <a16:creationId xmlns:a16="http://schemas.microsoft.com/office/drawing/2014/main" id="{840D10E9-3D88-5919-7EA5-73CCE2CF72B8}"/>
              </a:ext>
            </a:extLst>
          </p:cNvPr>
          <p:cNvGraphicFramePr/>
          <p:nvPr>
            <p:extLst>
              <p:ext uri="{D42A27DB-BD31-4B8C-83A1-F6EECF244321}">
                <p14:modId xmlns:p14="http://schemas.microsoft.com/office/powerpoint/2010/main" val="1241966158"/>
              </p:ext>
            </p:extLst>
          </p:nvPr>
        </p:nvGraphicFramePr>
        <p:xfrm>
          <a:off x="0" y="2900679"/>
          <a:ext cx="5992238" cy="2822037"/>
        </p:xfrm>
        <a:graphic>
          <a:graphicData uri="http://schemas.openxmlformats.org/drawingml/2006/chart">
            <c:chart xmlns:c="http://schemas.openxmlformats.org/drawingml/2006/chart" xmlns:r="http://schemas.openxmlformats.org/officeDocument/2006/relationships" r:id="rId2"/>
          </a:graphicData>
        </a:graphic>
      </p:graphicFrame>
      <p:sp>
        <p:nvSpPr>
          <p:cNvPr id="12" name="ZoneTexte 11">
            <a:extLst>
              <a:ext uri="{FF2B5EF4-FFF2-40B4-BE49-F238E27FC236}">
                <a16:creationId xmlns:a16="http://schemas.microsoft.com/office/drawing/2014/main" id="{2985A592-8A3B-2461-A497-773AE4DCED3D}"/>
              </a:ext>
            </a:extLst>
          </p:cNvPr>
          <p:cNvSpPr txBox="1"/>
          <p:nvPr/>
        </p:nvSpPr>
        <p:spPr>
          <a:xfrm>
            <a:off x="519097" y="2592902"/>
            <a:ext cx="5009743" cy="307777"/>
          </a:xfrm>
          <a:prstGeom prst="rect">
            <a:avLst/>
          </a:prstGeom>
          <a:noFill/>
        </p:spPr>
        <p:txBody>
          <a:bodyPr wrap="square" rtlCol="0">
            <a:spAutoFit/>
          </a:bodyPr>
          <a:lstStyle/>
          <a:p>
            <a:pPr algn="ctr"/>
            <a:r>
              <a:rPr lang="fr-FR" sz="1400" b="1" dirty="0">
                <a:solidFill>
                  <a:schemeClr val="bg1"/>
                </a:solidFill>
                <a:highlight>
                  <a:srgbClr val="46714B"/>
                </a:highlight>
              </a:rPr>
              <a:t>Les grandes et moyennes surfaces</a:t>
            </a:r>
          </a:p>
        </p:txBody>
      </p:sp>
      <p:graphicFrame>
        <p:nvGraphicFramePr>
          <p:cNvPr id="14" name="Graphique 13">
            <a:extLst>
              <a:ext uri="{FF2B5EF4-FFF2-40B4-BE49-F238E27FC236}">
                <a16:creationId xmlns:a16="http://schemas.microsoft.com/office/drawing/2014/main" id="{DE31439C-93CF-2779-BF94-6EEECD6F1449}"/>
              </a:ext>
            </a:extLst>
          </p:cNvPr>
          <p:cNvGraphicFramePr/>
          <p:nvPr>
            <p:extLst>
              <p:ext uri="{D42A27DB-BD31-4B8C-83A1-F6EECF244321}">
                <p14:modId xmlns:p14="http://schemas.microsoft.com/office/powerpoint/2010/main" val="2405963397"/>
              </p:ext>
            </p:extLst>
          </p:nvPr>
        </p:nvGraphicFramePr>
        <p:xfrm>
          <a:off x="6096000" y="2900679"/>
          <a:ext cx="5992238" cy="2822037"/>
        </p:xfrm>
        <a:graphic>
          <a:graphicData uri="http://schemas.openxmlformats.org/drawingml/2006/chart">
            <c:chart xmlns:c="http://schemas.openxmlformats.org/drawingml/2006/chart" xmlns:r="http://schemas.openxmlformats.org/officeDocument/2006/relationships" r:id="rId3"/>
          </a:graphicData>
        </a:graphic>
      </p:graphicFrame>
      <p:sp>
        <p:nvSpPr>
          <p:cNvPr id="15" name="ZoneTexte 14">
            <a:extLst>
              <a:ext uri="{FF2B5EF4-FFF2-40B4-BE49-F238E27FC236}">
                <a16:creationId xmlns:a16="http://schemas.microsoft.com/office/drawing/2014/main" id="{3A1AC88D-0701-4C7A-55F9-58A46E203D17}"/>
              </a:ext>
            </a:extLst>
          </p:cNvPr>
          <p:cNvSpPr txBox="1"/>
          <p:nvPr/>
        </p:nvSpPr>
        <p:spPr>
          <a:xfrm>
            <a:off x="6546428" y="2592902"/>
            <a:ext cx="5009743" cy="307777"/>
          </a:xfrm>
          <a:prstGeom prst="rect">
            <a:avLst/>
          </a:prstGeom>
          <a:noFill/>
        </p:spPr>
        <p:txBody>
          <a:bodyPr wrap="square" rtlCol="0">
            <a:spAutoFit/>
          </a:bodyPr>
          <a:lstStyle/>
          <a:p>
            <a:pPr algn="ctr"/>
            <a:r>
              <a:rPr lang="fr-FR" sz="1400" b="1" dirty="0">
                <a:solidFill>
                  <a:schemeClr val="bg1"/>
                </a:solidFill>
                <a:highlight>
                  <a:srgbClr val="46714B"/>
                </a:highlight>
              </a:rPr>
              <a:t>Les magasins spécialisés en produits bio</a:t>
            </a:r>
          </a:p>
        </p:txBody>
      </p:sp>
      <p:sp>
        <p:nvSpPr>
          <p:cNvPr id="16" name="Rectangle : coins arrondis 15">
            <a:extLst>
              <a:ext uri="{FF2B5EF4-FFF2-40B4-BE49-F238E27FC236}">
                <a16:creationId xmlns:a16="http://schemas.microsoft.com/office/drawing/2014/main" id="{2E7499F4-793F-ED6F-107C-87290CCC8E5A}"/>
              </a:ext>
            </a:extLst>
          </p:cNvPr>
          <p:cNvSpPr/>
          <p:nvPr/>
        </p:nvSpPr>
        <p:spPr>
          <a:xfrm>
            <a:off x="8979608" y="1802709"/>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Tree>
    <p:extLst>
      <p:ext uri="{BB962C8B-B14F-4D97-AF65-F5344CB8AC3E}">
        <p14:creationId xmlns:p14="http://schemas.microsoft.com/office/powerpoint/2010/main" val="904673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AFB3A23D-3943-2647-928E-3B6A6B85ADCB}"/>
              </a:ext>
            </a:extLst>
          </p:cNvPr>
          <p:cNvPicPr>
            <a:picLocks noGrp="1" noChangeAspect="1"/>
          </p:cNvPicPr>
          <p:nvPr>
            <p:ph type="pic" sz="quarter" idx="13"/>
          </p:nvPr>
        </p:nvPicPr>
        <p:blipFill>
          <a:blip r:embed="rId2" cstate="email">
            <a:alphaModFix amt="50000"/>
            <a:extLst>
              <a:ext uri="{28A0092B-C50C-407E-A947-70E740481C1C}">
                <a14:useLocalDpi xmlns:a14="http://schemas.microsoft.com/office/drawing/2010/main"/>
              </a:ext>
            </a:extLst>
          </a:blip>
          <a:srcRect/>
          <a:stretch/>
        </p:blipFill>
        <p:spPr/>
      </p:pic>
      <p:sp>
        <p:nvSpPr>
          <p:cNvPr id="3" name="Titre 2">
            <a:extLst>
              <a:ext uri="{FF2B5EF4-FFF2-40B4-BE49-F238E27FC236}">
                <a16:creationId xmlns:a16="http://schemas.microsoft.com/office/drawing/2014/main" id="{BF833EEA-9B04-EF42-BF14-21AFF7A9C4A7}"/>
              </a:ext>
            </a:extLst>
          </p:cNvPr>
          <p:cNvSpPr>
            <a:spLocks noGrp="1"/>
          </p:cNvSpPr>
          <p:nvPr>
            <p:ph type="ctrTitle"/>
          </p:nvPr>
        </p:nvSpPr>
        <p:spPr/>
        <p:txBody>
          <a:bodyPr/>
          <a:lstStyle/>
          <a:p>
            <a:r>
              <a:rPr lang="fr-FR" dirty="0"/>
              <a:t>Le rapport des Antillais à l’alimentation</a:t>
            </a:r>
          </a:p>
        </p:txBody>
      </p:sp>
      <p:sp>
        <p:nvSpPr>
          <p:cNvPr id="10" name="Sous-titre 9">
            <a:extLst>
              <a:ext uri="{FF2B5EF4-FFF2-40B4-BE49-F238E27FC236}">
                <a16:creationId xmlns:a16="http://schemas.microsoft.com/office/drawing/2014/main" id="{D5F0A38A-9085-D78D-85B0-CBC3413EBC2E}"/>
              </a:ext>
            </a:extLst>
          </p:cNvPr>
          <p:cNvSpPr>
            <a:spLocks noGrp="1"/>
          </p:cNvSpPr>
          <p:nvPr>
            <p:ph type="subTitle" idx="1"/>
          </p:nvPr>
        </p:nvSpPr>
        <p:spPr/>
        <p:txBody>
          <a:bodyPr/>
          <a:lstStyle/>
          <a:p>
            <a:endParaRPr lang="fr-FR"/>
          </a:p>
        </p:txBody>
      </p:sp>
      <p:sp>
        <p:nvSpPr>
          <p:cNvPr id="5" name="Espace réservé du texte 4">
            <a:extLst>
              <a:ext uri="{FF2B5EF4-FFF2-40B4-BE49-F238E27FC236}">
                <a16:creationId xmlns:a16="http://schemas.microsoft.com/office/drawing/2014/main" id="{70D4D769-65C7-0F49-BA74-40CEE43AE952}"/>
              </a:ext>
            </a:extLst>
          </p:cNvPr>
          <p:cNvSpPr>
            <a:spLocks noGrp="1"/>
          </p:cNvSpPr>
          <p:nvPr>
            <p:ph type="body" sz="quarter" idx="14"/>
          </p:nvPr>
        </p:nvSpPr>
        <p:spPr/>
        <p:txBody>
          <a:bodyPr/>
          <a:lstStyle/>
          <a:p>
            <a:r>
              <a:rPr lang="fr-FR" dirty="0"/>
              <a:t>2.</a:t>
            </a:r>
          </a:p>
        </p:txBody>
      </p:sp>
      <p:sp>
        <p:nvSpPr>
          <p:cNvPr id="2" name="ZoneTexte 1">
            <a:hlinkClick r:id="rId3" action="ppaction://hlinksldjump"/>
            <a:extLst>
              <a:ext uri="{FF2B5EF4-FFF2-40B4-BE49-F238E27FC236}">
                <a16:creationId xmlns:a16="http://schemas.microsoft.com/office/drawing/2014/main" id="{1E022E6C-2887-60AB-2B42-712FC8CA9C35}"/>
              </a:ext>
            </a:extLst>
          </p:cNvPr>
          <p:cNvSpPr txBox="1"/>
          <p:nvPr/>
        </p:nvSpPr>
        <p:spPr>
          <a:xfrm>
            <a:off x="8617056" y="5780657"/>
            <a:ext cx="3075733" cy="461665"/>
          </a:xfrm>
          <a:prstGeom prst="rect">
            <a:avLst/>
          </a:prstGeom>
          <a:solidFill>
            <a:srgbClr val="FFFFFF">
              <a:alpha val="50196"/>
            </a:srgbClr>
          </a:solidFill>
        </p:spPr>
        <p:txBody>
          <a:bodyPr wrap="square" rtlCol="0">
            <a:spAutoFit/>
          </a:bodyPr>
          <a:lstStyle/>
          <a:p>
            <a:pPr algn="ctr" defTabSz="609585"/>
            <a:r>
              <a:rPr lang="fr-FR" sz="2400" u="sng" dirty="0">
                <a:solidFill>
                  <a:srgbClr val="000000">
                    <a:lumMod val="75000"/>
                    <a:lumOff val="25000"/>
                  </a:srgbClr>
                </a:solidFill>
                <a:latin typeface="Arial" panose="020B0604020202020204"/>
              </a:rPr>
              <a:t>Retour au sommaire</a:t>
            </a:r>
          </a:p>
        </p:txBody>
      </p:sp>
    </p:spTree>
    <p:extLst>
      <p:ext uri="{BB962C8B-B14F-4D97-AF65-F5344CB8AC3E}">
        <p14:creationId xmlns:p14="http://schemas.microsoft.com/office/powerpoint/2010/main" val="1753101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F0BE625F-A9B4-AB7C-A414-C5A26CD57F26}"/>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Le rapport des Antillais à l’alimentation</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p:txBody>
          <a:bodyPr/>
          <a:lstStyle/>
          <a:p>
            <a:r>
              <a:rPr lang="fr-FR" dirty="0"/>
              <a:t>Perceptions de l’alimentation</a:t>
            </a:r>
          </a:p>
        </p:txBody>
      </p:sp>
    </p:spTree>
    <p:extLst>
      <p:ext uri="{BB962C8B-B14F-4D97-AF65-F5344CB8AC3E}">
        <p14:creationId xmlns:p14="http://schemas.microsoft.com/office/powerpoint/2010/main" val="1293734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Dans le cadre de votre consommation alimentaire (et celle de votre foyer), quels sont les 3 engagements (parmi les suivants) que vous jugez les plus importants aujourd’hui ? / 1er + 2nd + 3ème</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totales, n=4000 (Métropole) et n=656 (Antilles)</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a:t>Engagements liés à la consommation alimentaire </a:t>
            </a:r>
            <a:endParaRPr lang="fr-FR" dirty="0"/>
          </a:p>
        </p:txBody>
      </p:sp>
      <p:graphicFrame>
        <p:nvGraphicFramePr>
          <p:cNvPr id="9" name="Graphique 8">
            <a:extLst>
              <a:ext uri="{FF2B5EF4-FFF2-40B4-BE49-F238E27FC236}">
                <a16:creationId xmlns:a16="http://schemas.microsoft.com/office/drawing/2014/main" id="{E99774B6-F431-E86C-8889-B6EC116E52DB}"/>
              </a:ext>
            </a:extLst>
          </p:cNvPr>
          <p:cNvGraphicFramePr/>
          <p:nvPr/>
        </p:nvGraphicFramePr>
        <p:xfrm>
          <a:off x="537275" y="2239345"/>
          <a:ext cx="10360709" cy="4083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8F4340C3-C879-9E5C-0C4A-E3B68D8A5EBB}"/>
              </a:ext>
            </a:extLst>
          </p:cNvPr>
          <p:cNvSpPr/>
          <p:nvPr/>
        </p:nvSpPr>
        <p:spPr>
          <a:xfrm>
            <a:off x="9181392" y="5166528"/>
            <a:ext cx="1716592" cy="422031"/>
          </a:xfrm>
          <a:prstGeom prst="round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Métropole</a:t>
            </a:r>
          </a:p>
        </p:txBody>
      </p:sp>
      <p:sp>
        <p:nvSpPr>
          <p:cNvPr id="3" name="Rectangle : coins arrondis 2">
            <a:extLst>
              <a:ext uri="{FF2B5EF4-FFF2-40B4-BE49-F238E27FC236}">
                <a16:creationId xmlns:a16="http://schemas.microsoft.com/office/drawing/2014/main" id="{B4594C46-845F-1904-F9E3-29ED8E4106BE}"/>
              </a:ext>
            </a:extLst>
          </p:cNvPr>
          <p:cNvSpPr/>
          <p:nvPr/>
        </p:nvSpPr>
        <p:spPr>
          <a:xfrm>
            <a:off x="9181392" y="4624174"/>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Tree>
    <p:extLst>
      <p:ext uri="{BB962C8B-B14F-4D97-AF65-F5344CB8AC3E}">
        <p14:creationId xmlns:p14="http://schemas.microsoft.com/office/powerpoint/2010/main" val="4135071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Dans le cadre de votre consommation alimentaire (et celle de votre foyer), quels sont les 3 engagements (parmi les suivants) que vous jugez les plus importants aujourd’hui ? / 1er + 2nd + 3ème</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totales, n=332 (Guadeloupe) et n=324 (Martinique)</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a:t>Engagements liés à la consommation alimentaire </a:t>
            </a:r>
            <a:endParaRPr lang="fr-FR" dirty="0"/>
          </a:p>
        </p:txBody>
      </p:sp>
      <p:graphicFrame>
        <p:nvGraphicFramePr>
          <p:cNvPr id="9" name="Graphique 8">
            <a:extLst>
              <a:ext uri="{FF2B5EF4-FFF2-40B4-BE49-F238E27FC236}">
                <a16:creationId xmlns:a16="http://schemas.microsoft.com/office/drawing/2014/main" id="{E99774B6-F431-E86C-8889-B6EC116E52DB}"/>
              </a:ext>
            </a:extLst>
          </p:cNvPr>
          <p:cNvGraphicFramePr/>
          <p:nvPr/>
        </p:nvGraphicFramePr>
        <p:xfrm>
          <a:off x="371789" y="2239345"/>
          <a:ext cx="10526195" cy="4083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DE9A2091-2FB5-6FB4-8E80-44A1C4B4BE11}"/>
              </a:ext>
            </a:extLst>
          </p:cNvPr>
          <p:cNvSpPr/>
          <p:nvPr/>
        </p:nvSpPr>
        <p:spPr>
          <a:xfrm>
            <a:off x="9181392" y="4835329"/>
            <a:ext cx="1716592" cy="422031"/>
          </a:xfrm>
          <a:prstGeom prst="roundRect">
            <a:avLst/>
          </a:prstGeom>
          <a:solidFill>
            <a:srgbClr val="739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Guadeloupe</a:t>
            </a:r>
          </a:p>
        </p:txBody>
      </p:sp>
      <p:sp>
        <p:nvSpPr>
          <p:cNvPr id="3" name="Rectangle : coins arrondis 2">
            <a:extLst>
              <a:ext uri="{FF2B5EF4-FFF2-40B4-BE49-F238E27FC236}">
                <a16:creationId xmlns:a16="http://schemas.microsoft.com/office/drawing/2014/main" id="{D25E4978-78B5-9E03-E556-B03953B3D58D}"/>
              </a:ext>
            </a:extLst>
          </p:cNvPr>
          <p:cNvSpPr/>
          <p:nvPr/>
        </p:nvSpPr>
        <p:spPr>
          <a:xfrm>
            <a:off x="9181392" y="5351549"/>
            <a:ext cx="1716592" cy="422031"/>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Martinique</a:t>
            </a:r>
          </a:p>
        </p:txBody>
      </p:sp>
    </p:spTree>
    <p:extLst>
      <p:ext uri="{BB962C8B-B14F-4D97-AF65-F5344CB8AC3E}">
        <p14:creationId xmlns:p14="http://schemas.microsoft.com/office/powerpoint/2010/main" val="2417274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Pour vous, « bien manger » c’est avant tout : / 1er + 2nd</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totales, n=4000 (Métropole) et n=656 (Antilles)</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Représentations du « bien manger »</a:t>
            </a:r>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54303980"/>
              </p:ext>
            </p:extLst>
          </p:nvPr>
        </p:nvGraphicFramePr>
        <p:xfrm>
          <a:off x="537275" y="2239345"/>
          <a:ext cx="10360709" cy="4083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D3C5CE7D-B532-A52A-2242-2D34736D6B60}"/>
              </a:ext>
            </a:extLst>
          </p:cNvPr>
          <p:cNvSpPr/>
          <p:nvPr/>
        </p:nvSpPr>
        <p:spPr>
          <a:xfrm>
            <a:off x="9181392" y="4834744"/>
            <a:ext cx="1716592" cy="422031"/>
          </a:xfrm>
          <a:prstGeom prst="round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Métropole</a:t>
            </a:r>
          </a:p>
        </p:txBody>
      </p:sp>
      <p:sp>
        <p:nvSpPr>
          <p:cNvPr id="3" name="Rectangle : coins arrondis 2">
            <a:extLst>
              <a:ext uri="{FF2B5EF4-FFF2-40B4-BE49-F238E27FC236}">
                <a16:creationId xmlns:a16="http://schemas.microsoft.com/office/drawing/2014/main" id="{3D1A066C-ACF2-D87A-4931-9BCCD77AEA79}"/>
              </a:ext>
            </a:extLst>
          </p:cNvPr>
          <p:cNvSpPr/>
          <p:nvPr/>
        </p:nvSpPr>
        <p:spPr>
          <a:xfrm>
            <a:off x="9181392" y="4350756"/>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Tree>
    <p:extLst>
      <p:ext uri="{BB962C8B-B14F-4D97-AF65-F5344CB8AC3E}">
        <p14:creationId xmlns:p14="http://schemas.microsoft.com/office/powerpoint/2010/main" val="3035600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Pour vous, « bien manger » c’est avant tout : / 1er + 2nd</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totales, n=332 (Guadeloupe) et n=324 (Martinique)</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Représentations du « bien manger »</a:t>
            </a:r>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2163450188"/>
              </p:ext>
            </p:extLst>
          </p:nvPr>
        </p:nvGraphicFramePr>
        <p:xfrm>
          <a:off x="537275" y="2239345"/>
          <a:ext cx="10360709" cy="4083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D8F84641-7D15-D788-F7F7-3EAA192CB697}"/>
              </a:ext>
            </a:extLst>
          </p:cNvPr>
          <p:cNvSpPr/>
          <p:nvPr/>
        </p:nvSpPr>
        <p:spPr>
          <a:xfrm>
            <a:off x="9181392" y="4426767"/>
            <a:ext cx="1716592" cy="422031"/>
          </a:xfrm>
          <a:prstGeom prst="roundRect">
            <a:avLst/>
          </a:prstGeom>
          <a:solidFill>
            <a:srgbClr val="739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Guadeloupe</a:t>
            </a:r>
          </a:p>
        </p:txBody>
      </p:sp>
      <p:sp>
        <p:nvSpPr>
          <p:cNvPr id="3" name="Rectangle : coins arrondis 2">
            <a:extLst>
              <a:ext uri="{FF2B5EF4-FFF2-40B4-BE49-F238E27FC236}">
                <a16:creationId xmlns:a16="http://schemas.microsoft.com/office/drawing/2014/main" id="{64393733-1205-B0A4-494B-32E22E14523D}"/>
              </a:ext>
            </a:extLst>
          </p:cNvPr>
          <p:cNvSpPr/>
          <p:nvPr/>
        </p:nvSpPr>
        <p:spPr>
          <a:xfrm>
            <a:off x="9181392" y="4942987"/>
            <a:ext cx="1716592" cy="422031"/>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Martinique</a:t>
            </a:r>
          </a:p>
        </p:txBody>
      </p:sp>
    </p:spTree>
    <p:extLst>
      <p:ext uri="{BB962C8B-B14F-4D97-AF65-F5344CB8AC3E}">
        <p14:creationId xmlns:p14="http://schemas.microsoft.com/office/powerpoint/2010/main" val="3743299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577B9A6-7DDC-DB4D-F295-0E8857B1FFF6}"/>
              </a:ext>
            </a:extLst>
          </p:cNvPr>
          <p:cNvSpPr>
            <a:spLocks noGrp="1"/>
          </p:cNvSpPr>
          <p:nvPr>
            <p:ph type="body" sz="quarter" idx="17"/>
          </p:nvPr>
        </p:nvSpPr>
        <p:spPr/>
        <p:txBody>
          <a:bodyPr/>
          <a:lstStyle/>
          <a:p>
            <a:r>
              <a:rPr lang="fr-FR"/>
              <a:t>Pour vous, « bien manger » c’est avant tout : / 1er + 2nd</a:t>
            </a:r>
            <a:endParaRPr lang="fr-FR" dirty="0"/>
          </a:p>
        </p:txBody>
      </p:sp>
      <p:sp>
        <p:nvSpPr>
          <p:cNvPr id="7" name="Espace réservé du texte 6">
            <a:extLst>
              <a:ext uri="{FF2B5EF4-FFF2-40B4-BE49-F238E27FC236}">
                <a16:creationId xmlns:a16="http://schemas.microsoft.com/office/drawing/2014/main" id="{5211D9A1-3AF4-5488-4D6F-67AD523F88FD}"/>
              </a:ext>
            </a:extLst>
          </p:cNvPr>
          <p:cNvSpPr>
            <a:spLocks noGrp="1"/>
          </p:cNvSpPr>
          <p:nvPr>
            <p:ph type="body" sz="quarter" idx="21"/>
          </p:nvPr>
        </p:nvSpPr>
        <p:spPr/>
        <p:txBody>
          <a:bodyPr/>
          <a:lstStyle/>
          <a:p>
            <a:r>
              <a:rPr lang="fr-FR" dirty="0"/>
              <a:t>Base totale, n=656 (Antilles)</a:t>
            </a:r>
          </a:p>
        </p:txBody>
      </p:sp>
      <p:sp>
        <p:nvSpPr>
          <p:cNvPr id="13" name="Titre 12">
            <a:extLst>
              <a:ext uri="{FF2B5EF4-FFF2-40B4-BE49-F238E27FC236}">
                <a16:creationId xmlns:a16="http://schemas.microsoft.com/office/drawing/2014/main" id="{C49F5A67-7CA0-7794-D3FB-C56D3B8B7DCC}"/>
              </a:ext>
            </a:extLst>
          </p:cNvPr>
          <p:cNvSpPr>
            <a:spLocks noGrp="1"/>
          </p:cNvSpPr>
          <p:nvPr>
            <p:ph type="title"/>
          </p:nvPr>
        </p:nvSpPr>
        <p:spPr/>
        <p:txBody>
          <a:bodyPr/>
          <a:lstStyle/>
          <a:p>
            <a:r>
              <a:rPr lang="fr-FR"/>
              <a:t>Représentations du « bien manger »</a:t>
            </a:r>
          </a:p>
        </p:txBody>
      </p:sp>
      <p:graphicFrame>
        <p:nvGraphicFramePr>
          <p:cNvPr id="10" name="Graphique 9">
            <a:extLst>
              <a:ext uri="{FF2B5EF4-FFF2-40B4-BE49-F238E27FC236}">
                <a16:creationId xmlns:a16="http://schemas.microsoft.com/office/drawing/2014/main" id="{840D10E9-3D88-5919-7EA5-73CCE2CF72B8}"/>
              </a:ext>
            </a:extLst>
          </p:cNvPr>
          <p:cNvGraphicFramePr/>
          <p:nvPr>
            <p:extLst>
              <p:ext uri="{D42A27DB-BD31-4B8C-83A1-F6EECF244321}">
                <p14:modId xmlns:p14="http://schemas.microsoft.com/office/powerpoint/2010/main" val="1117688231"/>
              </p:ext>
            </p:extLst>
          </p:nvPr>
        </p:nvGraphicFramePr>
        <p:xfrm>
          <a:off x="0" y="2952464"/>
          <a:ext cx="5992238" cy="3016812"/>
        </p:xfrm>
        <a:graphic>
          <a:graphicData uri="http://schemas.openxmlformats.org/drawingml/2006/chart">
            <c:chart xmlns:c="http://schemas.openxmlformats.org/drawingml/2006/chart" xmlns:r="http://schemas.openxmlformats.org/officeDocument/2006/relationships" r:id="rId2"/>
          </a:graphicData>
        </a:graphic>
      </p:graphicFrame>
      <p:sp>
        <p:nvSpPr>
          <p:cNvPr id="12" name="ZoneTexte 11">
            <a:extLst>
              <a:ext uri="{FF2B5EF4-FFF2-40B4-BE49-F238E27FC236}">
                <a16:creationId xmlns:a16="http://schemas.microsoft.com/office/drawing/2014/main" id="{2985A592-8A3B-2461-A497-773AE4DCED3D}"/>
              </a:ext>
            </a:extLst>
          </p:cNvPr>
          <p:cNvSpPr txBox="1"/>
          <p:nvPr/>
        </p:nvSpPr>
        <p:spPr>
          <a:xfrm>
            <a:off x="392638" y="2419515"/>
            <a:ext cx="5009743" cy="307777"/>
          </a:xfrm>
          <a:prstGeom prst="rect">
            <a:avLst/>
          </a:prstGeom>
          <a:noFill/>
        </p:spPr>
        <p:txBody>
          <a:bodyPr wrap="square" rtlCol="0">
            <a:spAutoFit/>
          </a:bodyPr>
          <a:lstStyle/>
          <a:p>
            <a:pPr algn="ctr"/>
            <a:r>
              <a:rPr lang="fr-FR" sz="1400" b="1" dirty="0">
                <a:solidFill>
                  <a:schemeClr val="bg1"/>
                </a:solidFill>
                <a:highlight>
                  <a:srgbClr val="46714B"/>
                </a:highlight>
              </a:rPr>
              <a:t>« Une alimentation qui ne porte pas atteinte à la santé »</a:t>
            </a:r>
          </a:p>
        </p:txBody>
      </p:sp>
      <p:sp>
        <p:nvSpPr>
          <p:cNvPr id="16" name="Rectangle : coins arrondis 15">
            <a:extLst>
              <a:ext uri="{FF2B5EF4-FFF2-40B4-BE49-F238E27FC236}">
                <a16:creationId xmlns:a16="http://schemas.microsoft.com/office/drawing/2014/main" id="{2E7499F4-793F-ED6F-107C-87290CCC8E5A}"/>
              </a:ext>
            </a:extLst>
          </p:cNvPr>
          <p:cNvSpPr/>
          <p:nvPr/>
        </p:nvSpPr>
        <p:spPr>
          <a:xfrm>
            <a:off x="8726690" y="1636029"/>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graphicFrame>
        <p:nvGraphicFramePr>
          <p:cNvPr id="2" name="Graphique 1">
            <a:extLst>
              <a:ext uri="{FF2B5EF4-FFF2-40B4-BE49-F238E27FC236}">
                <a16:creationId xmlns:a16="http://schemas.microsoft.com/office/drawing/2014/main" id="{89BCC66B-FD8D-B54F-C60E-C5DDC021B526}"/>
              </a:ext>
            </a:extLst>
          </p:cNvPr>
          <p:cNvGraphicFramePr/>
          <p:nvPr>
            <p:extLst>
              <p:ext uri="{D42A27DB-BD31-4B8C-83A1-F6EECF244321}">
                <p14:modId xmlns:p14="http://schemas.microsoft.com/office/powerpoint/2010/main" val="1634220696"/>
              </p:ext>
            </p:extLst>
          </p:nvPr>
        </p:nvGraphicFramePr>
        <p:xfrm>
          <a:off x="6096000" y="2962192"/>
          <a:ext cx="5992238" cy="3016812"/>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740E80D5-CA81-21DD-055F-7F27BCD04495}"/>
              </a:ext>
            </a:extLst>
          </p:cNvPr>
          <p:cNvSpPr txBox="1"/>
          <p:nvPr/>
        </p:nvSpPr>
        <p:spPr>
          <a:xfrm>
            <a:off x="6488638" y="2429243"/>
            <a:ext cx="5009743" cy="523220"/>
          </a:xfrm>
          <a:prstGeom prst="rect">
            <a:avLst/>
          </a:prstGeom>
          <a:noFill/>
        </p:spPr>
        <p:txBody>
          <a:bodyPr wrap="square" rtlCol="0">
            <a:spAutoFit/>
          </a:bodyPr>
          <a:lstStyle/>
          <a:p>
            <a:pPr algn="ctr"/>
            <a:r>
              <a:rPr lang="fr-FR" sz="1400" b="1" dirty="0">
                <a:solidFill>
                  <a:schemeClr val="bg1"/>
                </a:solidFill>
                <a:highlight>
                  <a:srgbClr val="46714B"/>
                </a:highlight>
              </a:rPr>
              <a:t>« Une alimentation produite dans des conditions qui respectent la nature»</a:t>
            </a:r>
          </a:p>
        </p:txBody>
      </p:sp>
    </p:spTree>
    <p:extLst>
      <p:ext uri="{BB962C8B-B14F-4D97-AF65-F5344CB8AC3E}">
        <p14:creationId xmlns:p14="http://schemas.microsoft.com/office/powerpoint/2010/main" val="2547574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F0BE625F-A9B4-AB7C-A414-C5A26CD57F26}"/>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Le rapport des Antillais à l’alimentation</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p:txBody>
          <a:bodyPr/>
          <a:lstStyle/>
          <a:p>
            <a:r>
              <a:rPr lang="fr-FR" dirty="0"/>
              <a:t>Arbitrages prix</a:t>
            </a:r>
          </a:p>
        </p:txBody>
      </p:sp>
    </p:spTree>
    <p:extLst>
      <p:ext uri="{BB962C8B-B14F-4D97-AF65-F5344CB8AC3E}">
        <p14:creationId xmlns:p14="http://schemas.microsoft.com/office/powerpoint/2010/main" val="34351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C75EF-5A04-294C-88C2-6EB2A6569D15}"/>
              </a:ext>
            </a:extLst>
          </p:cNvPr>
          <p:cNvSpPr>
            <a:spLocks noGrp="1"/>
          </p:cNvSpPr>
          <p:nvPr>
            <p:ph type="title"/>
          </p:nvPr>
        </p:nvSpPr>
        <p:spPr/>
        <p:txBody>
          <a:bodyPr/>
          <a:lstStyle/>
          <a:p>
            <a:r>
              <a:rPr lang="fr-FR" dirty="0"/>
              <a:t>Méthodologie</a:t>
            </a:r>
          </a:p>
        </p:txBody>
      </p:sp>
      <p:pic>
        <p:nvPicPr>
          <p:cNvPr id="7" name="Graphique 6" descr="Porte-bloc avec un remplissage uni">
            <a:extLst>
              <a:ext uri="{FF2B5EF4-FFF2-40B4-BE49-F238E27FC236}">
                <a16:creationId xmlns:a16="http://schemas.microsoft.com/office/drawing/2014/main" id="{0A4AB716-8B0D-74CC-A26E-021F7EE218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811" y="3464072"/>
            <a:ext cx="941011" cy="941011"/>
          </a:xfrm>
          <a:prstGeom prst="rect">
            <a:avLst/>
          </a:prstGeom>
        </p:spPr>
      </p:pic>
      <p:sp>
        <p:nvSpPr>
          <p:cNvPr id="8" name="ZoneTexte 7">
            <a:extLst>
              <a:ext uri="{FF2B5EF4-FFF2-40B4-BE49-F238E27FC236}">
                <a16:creationId xmlns:a16="http://schemas.microsoft.com/office/drawing/2014/main" id="{BF72F391-E5C2-1D28-6435-8F20F32BD6E2}"/>
              </a:ext>
            </a:extLst>
          </p:cNvPr>
          <p:cNvSpPr txBox="1"/>
          <p:nvPr/>
        </p:nvSpPr>
        <p:spPr>
          <a:xfrm>
            <a:off x="1651288" y="3070924"/>
            <a:ext cx="9776293" cy="830997"/>
          </a:xfrm>
          <a:prstGeom prst="rect">
            <a:avLst/>
          </a:prstGeom>
          <a:noFill/>
        </p:spPr>
        <p:txBody>
          <a:bodyPr wrap="square" rtlCol="0">
            <a:spAutoFit/>
          </a:bodyPr>
          <a:lstStyle/>
          <a:p>
            <a:r>
              <a:rPr lang="fr-FR" sz="1600" dirty="0"/>
              <a:t>Enquête auto-administrée en ligne via les réseaux sociaux sur un échantillon de </a:t>
            </a:r>
            <a:r>
              <a:rPr lang="fr-FR" sz="1600" b="1" dirty="0">
                <a:solidFill>
                  <a:schemeClr val="bg2"/>
                </a:solidFill>
              </a:rPr>
              <a:t>656 personnes</a:t>
            </a:r>
            <a:r>
              <a:rPr lang="fr-FR" sz="1600" dirty="0"/>
              <a:t>, représentatif de la population de Antillaise âgée de 18 à 75 ans (genre, âge, catégorie socioprofessionnelle)</a:t>
            </a:r>
          </a:p>
        </p:txBody>
      </p:sp>
      <p:pic>
        <p:nvPicPr>
          <p:cNvPr id="10" name="Graphique 9" descr="Calendrier mensuel avec un remplissage uni">
            <a:extLst>
              <a:ext uri="{FF2B5EF4-FFF2-40B4-BE49-F238E27FC236}">
                <a16:creationId xmlns:a16="http://schemas.microsoft.com/office/drawing/2014/main" id="{183591A1-8EA1-4075-CE32-0D21BC2A33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811" y="4999465"/>
            <a:ext cx="940800" cy="940800"/>
          </a:xfrm>
          <a:prstGeom prst="rect">
            <a:avLst/>
          </a:prstGeom>
        </p:spPr>
      </p:pic>
      <p:sp>
        <p:nvSpPr>
          <p:cNvPr id="13" name="ZoneTexte 12">
            <a:extLst>
              <a:ext uri="{FF2B5EF4-FFF2-40B4-BE49-F238E27FC236}">
                <a16:creationId xmlns:a16="http://schemas.microsoft.com/office/drawing/2014/main" id="{51F20645-4056-0705-7E05-5FF7A58FB28E}"/>
              </a:ext>
            </a:extLst>
          </p:cNvPr>
          <p:cNvSpPr txBox="1"/>
          <p:nvPr/>
        </p:nvSpPr>
        <p:spPr>
          <a:xfrm>
            <a:off x="1651288" y="5285199"/>
            <a:ext cx="9776293" cy="338554"/>
          </a:xfrm>
          <a:prstGeom prst="rect">
            <a:avLst/>
          </a:prstGeom>
          <a:noFill/>
        </p:spPr>
        <p:txBody>
          <a:bodyPr wrap="square" rtlCol="0">
            <a:spAutoFit/>
          </a:bodyPr>
          <a:lstStyle/>
          <a:p>
            <a:r>
              <a:rPr lang="fr-FR" sz="1600" dirty="0"/>
              <a:t>Terrain d’enquête du </a:t>
            </a:r>
            <a:r>
              <a:rPr lang="fr-FR" sz="1600" b="1" dirty="0">
                <a:solidFill>
                  <a:schemeClr val="bg2"/>
                </a:solidFill>
              </a:rPr>
              <a:t>30 au 31 mai 2023</a:t>
            </a:r>
          </a:p>
        </p:txBody>
      </p:sp>
      <p:sp>
        <p:nvSpPr>
          <p:cNvPr id="16" name="ZoneTexte 15">
            <a:extLst>
              <a:ext uri="{FF2B5EF4-FFF2-40B4-BE49-F238E27FC236}">
                <a16:creationId xmlns:a16="http://schemas.microsoft.com/office/drawing/2014/main" id="{30E2CBB3-CCB6-7775-7530-4BFF88D78833}"/>
              </a:ext>
            </a:extLst>
          </p:cNvPr>
          <p:cNvSpPr txBox="1"/>
          <p:nvPr/>
        </p:nvSpPr>
        <p:spPr>
          <a:xfrm>
            <a:off x="1651288" y="3967236"/>
            <a:ext cx="9776293" cy="830997"/>
          </a:xfrm>
          <a:prstGeom prst="rect">
            <a:avLst/>
          </a:prstGeom>
          <a:noFill/>
        </p:spPr>
        <p:txBody>
          <a:bodyPr wrap="square" rtlCol="0">
            <a:spAutoFit/>
          </a:bodyPr>
          <a:lstStyle/>
          <a:p>
            <a:r>
              <a:rPr lang="fr-FR" sz="1600" dirty="0"/>
              <a:t>Un questionnaire d’une trentaine de questions issues du Baromètre réalisé en France métropolitaine. Certaines questions ont dû être modifiées pour s’adapter au format d’interrogation (enquête via les réseaux sociaux) et ne sont donc pas comparables avec les résultats de l’enquête sur la Métropole</a:t>
            </a:r>
          </a:p>
        </p:txBody>
      </p:sp>
    </p:spTree>
    <p:extLst>
      <p:ext uri="{BB962C8B-B14F-4D97-AF65-F5344CB8AC3E}">
        <p14:creationId xmlns:p14="http://schemas.microsoft.com/office/powerpoint/2010/main" val="394870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3BB856E-663D-9988-82CF-A7D4E38A1325}"/>
              </a:ext>
            </a:extLst>
          </p:cNvPr>
          <p:cNvSpPr>
            <a:spLocks noGrp="1"/>
          </p:cNvSpPr>
          <p:nvPr>
            <p:ph type="body" sz="quarter" idx="17"/>
          </p:nvPr>
        </p:nvSpPr>
        <p:spPr/>
        <p:txBody>
          <a:bodyPr/>
          <a:lstStyle/>
          <a:p>
            <a:r>
              <a:rPr lang="fr-FR"/>
              <a:t>Dans quelle mesure avez-vous le sentiment que, dans votre foyer, vous êtes contraints de vous restreindre pour des raisons financières sur les dépenses alimentaires ?</a:t>
            </a:r>
            <a:endParaRPr lang="fr-FR" dirty="0"/>
          </a:p>
        </p:txBody>
      </p:sp>
      <p:sp>
        <p:nvSpPr>
          <p:cNvPr id="5" name="Espace réservé du texte 2">
            <a:extLst>
              <a:ext uri="{FF2B5EF4-FFF2-40B4-BE49-F238E27FC236}">
                <a16:creationId xmlns:a16="http://schemas.microsoft.com/office/drawing/2014/main" id="{2BB7580D-A3BF-BC07-3A47-B6C83DD96429}"/>
              </a:ext>
            </a:extLst>
          </p:cNvPr>
          <p:cNvSpPr>
            <a:spLocks noGrp="1"/>
          </p:cNvSpPr>
          <p:nvPr>
            <p:ph type="body" sz="quarter" idx="21"/>
          </p:nvPr>
        </p:nvSpPr>
        <p:spPr/>
        <p:txBody>
          <a:bodyPr/>
          <a:lstStyle/>
          <a:p>
            <a:r>
              <a:rPr lang="fr-FR" dirty="0"/>
              <a:t>Bases totales, n=4000 (Métropole) et n=656 (Antilles)</a:t>
            </a:r>
          </a:p>
        </p:txBody>
      </p:sp>
      <p:sp>
        <p:nvSpPr>
          <p:cNvPr id="48" name="Titre 47">
            <a:extLst>
              <a:ext uri="{FF2B5EF4-FFF2-40B4-BE49-F238E27FC236}">
                <a16:creationId xmlns:a16="http://schemas.microsoft.com/office/drawing/2014/main" id="{4C439C0B-CEB7-1750-6E42-ACC1C714E6FB}"/>
              </a:ext>
            </a:extLst>
          </p:cNvPr>
          <p:cNvSpPr>
            <a:spLocks noGrp="1"/>
          </p:cNvSpPr>
          <p:nvPr>
            <p:ph type="title"/>
          </p:nvPr>
        </p:nvSpPr>
        <p:spPr/>
        <p:txBody>
          <a:bodyPr/>
          <a:lstStyle/>
          <a:p>
            <a:r>
              <a:rPr lang="fr-FR"/>
              <a:t>Contraintes financières sur les dépenses alimentaires</a:t>
            </a:r>
            <a:endParaRPr lang="fr-FR" dirty="0"/>
          </a:p>
        </p:txBody>
      </p:sp>
      <p:graphicFrame>
        <p:nvGraphicFramePr>
          <p:cNvPr id="6" name="Graphique 5">
            <a:extLst>
              <a:ext uri="{FF2B5EF4-FFF2-40B4-BE49-F238E27FC236}">
                <a16:creationId xmlns:a16="http://schemas.microsoft.com/office/drawing/2014/main" id="{FF38929C-75D9-196A-A7F2-A181F7795CB6}"/>
              </a:ext>
            </a:extLst>
          </p:cNvPr>
          <p:cNvGraphicFramePr/>
          <p:nvPr>
            <p:extLst>
              <p:ext uri="{D42A27DB-BD31-4B8C-83A1-F6EECF244321}">
                <p14:modId xmlns:p14="http://schemas.microsoft.com/office/powerpoint/2010/main" val="1119429498"/>
              </p:ext>
            </p:extLst>
          </p:nvPr>
        </p:nvGraphicFramePr>
        <p:xfrm>
          <a:off x="147491" y="2352536"/>
          <a:ext cx="5690601" cy="1639900"/>
        </p:xfrm>
        <a:graphic>
          <a:graphicData uri="http://schemas.openxmlformats.org/drawingml/2006/chart">
            <c:chart xmlns:c="http://schemas.openxmlformats.org/drawingml/2006/chart" xmlns:r="http://schemas.openxmlformats.org/officeDocument/2006/relationships" r:id="rId2"/>
          </a:graphicData>
        </a:graphic>
      </p:graphicFrame>
      <p:sp>
        <p:nvSpPr>
          <p:cNvPr id="7" name="Ellipse 6">
            <a:extLst>
              <a:ext uri="{FF2B5EF4-FFF2-40B4-BE49-F238E27FC236}">
                <a16:creationId xmlns:a16="http://schemas.microsoft.com/office/drawing/2014/main" id="{E05C0748-8E44-A89E-3702-1E850526E390}"/>
              </a:ext>
            </a:extLst>
          </p:cNvPr>
          <p:cNvSpPr/>
          <p:nvPr/>
        </p:nvSpPr>
        <p:spPr>
          <a:xfrm>
            <a:off x="2958855" y="3896009"/>
            <a:ext cx="180000" cy="18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8" name="Connecteur droit avec flèche 7">
            <a:extLst>
              <a:ext uri="{FF2B5EF4-FFF2-40B4-BE49-F238E27FC236}">
                <a16:creationId xmlns:a16="http://schemas.microsoft.com/office/drawing/2014/main" id="{4E81AE87-875B-C549-8385-55A69B5899EB}"/>
              </a:ext>
            </a:extLst>
          </p:cNvPr>
          <p:cNvCxnSpPr>
            <a:cxnSpLocks/>
          </p:cNvCxnSpPr>
          <p:nvPr/>
        </p:nvCxnSpPr>
        <p:spPr>
          <a:xfrm>
            <a:off x="3058903" y="3959967"/>
            <a:ext cx="2664000" cy="0"/>
          </a:xfrm>
          <a:prstGeom prst="straightConnector1">
            <a:avLst/>
          </a:prstGeom>
          <a:ln w="254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9A151052-4693-9E2E-8BAC-E4469203BC33}"/>
              </a:ext>
            </a:extLst>
          </p:cNvPr>
          <p:cNvCxnSpPr>
            <a:cxnSpLocks/>
          </p:cNvCxnSpPr>
          <p:nvPr/>
        </p:nvCxnSpPr>
        <p:spPr>
          <a:xfrm flipH="1">
            <a:off x="329309" y="3959967"/>
            <a:ext cx="2664000" cy="0"/>
          </a:xfrm>
          <a:prstGeom prst="straightConnector1">
            <a:avLst/>
          </a:prstGeom>
          <a:ln w="254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Rectangle : coins arrondis 9">
            <a:extLst>
              <a:ext uri="{FF2B5EF4-FFF2-40B4-BE49-F238E27FC236}">
                <a16:creationId xmlns:a16="http://schemas.microsoft.com/office/drawing/2014/main" id="{0290FD50-60F1-2761-9120-8A6557AA8EB6}"/>
              </a:ext>
            </a:extLst>
          </p:cNvPr>
          <p:cNvSpPr/>
          <p:nvPr/>
        </p:nvSpPr>
        <p:spPr>
          <a:xfrm>
            <a:off x="3743294" y="3923772"/>
            <a:ext cx="1979609" cy="3540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Restrictions très importantes</a:t>
            </a:r>
          </a:p>
        </p:txBody>
      </p:sp>
      <p:sp>
        <p:nvSpPr>
          <p:cNvPr id="11" name="Rectangle : coins arrondis 10">
            <a:extLst>
              <a:ext uri="{FF2B5EF4-FFF2-40B4-BE49-F238E27FC236}">
                <a16:creationId xmlns:a16="http://schemas.microsoft.com/office/drawing/2014/main" id="{89BFAFDD-7CF9-1F5B-06CC-9EC45DBADA5C}"/>
              </a:ext>
            </a:extLst>
          </p:cNvPr>
          <p:cNvSpPr/>
          <p:nvPr/>
        </p:nvSpPr>
        <p:spPr>
          <a:xfrm>
            <a:off x="276225" y="3923772"/>
            <a:ext cx="1793601" cy="3540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Aucune restriction</a:t>
            </a:r>
          </a:p>
        </p:txBody>
      </p:sp>
      <p:sp>
        <p:nvSpPr>
          <p:cNvPr id="12" name="Rectangle : coins arrondis 11">
            <a:extLst>
              <a:ext uri="{FF2B5EF4-FFF2-40B4-BE49-F238E27FC236}">
                <a16:creationId xmlns:a16="http://schemas.microsoft.com/office/drawing/2014/main" id="{5C3FEC24-F366-C98B-A9A6-FC97AB14CEBF}"/>
              </a:ext>
            </a:extLst>
          </p:cNvPr>
          <p:cNvSpPr/>
          <p:nvPr/>
        </p:nvSpPr>
        <p:spPr>
          <a:xfrm>
            <a:off x="147491" y="2295028"/>
            <a:ext cx="1613601" cy="758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lumMod val="85000"/>
                    <a:lumOff val="15000"/>
                  </a:srgbClr>
                </a:solidFill>
                <a:effectLst/>
                <a:uLnTx/>
                <a:uFillTx/>
                <a:latin typeface="+mj-lt"/>
                <a:ea typeface="+mn-ea"/>
                <a:cs typeface="+mn-cs"/>
              </a:rPr>
              <a:t>Moyenne : </a:t>
            </a:r>
            <a:r>
              <a:rPr kumimoji="0" lang="fr-FR" sz="1100" b="1" i="0" u="none" strike="noStrike" kern="1200" cap="none" spc="0" normalizeH="0" baseline="0" noProof="0" dirty="0">
                <a:ln>
                  <a:noFill/>
                </a:ln>
                <a:solidFill>
                  <a:schemeClr val="tx2"/>
                </a:solidFill>
                <a:effectLst/>
                <a:uLnTx/>
                <a:uFillTx/>
                <a:latin typeface="+mj-lt"/>
                <a:ea typeface="+mn-ea"/>
                <a:cs typeface="+mn-cs"/>
              </a:rPr>
              <a:t>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lumMod val="85000"/>
                    <a:lumOff val="15000"/>
                  </a:srgbClr>
                </a:solidFill>
                <a:effectLst/>
                <a:uLnTx/>
                <a:uFillTx/>
                <a:latin typeface="+mj-lt"/>
                <a:ea typeface="+mn-ea"/>
                <a:cs typeface="+mn-cs"/>
              </a:rPr>
              <a:t>Ecart-type : </a:t>
            </a:r>
            <a:r>
              <a:rPr kumimoji="0" lang="fr-FR" sz="1100" b="1" i="0" u="none" strike="noStrike" kern="1200" cap="none" spc="0" normalizeH="0" baseline="0" noProof="0" dirty="0">
                <a:ln>
                  <a:noFill/>
                </a:ln>
                <a:solidFill>
                  <a:schemeClr val="tx2"/>
                </a:solidFill>
                <a:effectLst/>
                <a:uLnTx/>
                <a:uFillTx/>
                <a:latin typeface="+mj-lt"/>
                <a:ea typeface="+mn-ea"/>
                <a:cs typeface="+mn-cs"/>
              </a:rPr>
              <a:t>2,5</a:t>
            </a:r>
          </a:p>
        </p:txBody>
      </p:sp>
      <p:sp>
        <p:nvSpPr>
          <p:cNvPr id="14" name="Rectangle : coins arrondis 13">
            <a:extLst>
              <a:ext uri="{FF2B5EF4-FFF2-40B4-BE49-F238E27FC236}">
                <a16:creationId xmlns:a16="http://schemas.microsoft.com/office/drawing/2014/main" id="{B01B65AF-A143-115A-8571-D82964DEC14C}"/>
              </a:ext>
            </a:extLst>
          </p:cNvPr>
          <p:cNvSpPr/>
          <p:nvPr/>
        </p:nvSpPr>
        <p:spPr>
          <a:xfrm>
            <a:off x="4121500" y="2369970"/>
            <a:ext cx="1716592" cy="422031"/>
          </a:xfrm>
          <a:prstGeom prst="round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Métropole</a:t>
            </a:r>
          </a:p>
        </p:txBody>
      </p:sp>
      <p:graphicFrame>
        <p:nvGraphicFramePr>
          <p:cNvPr id="23" name="Graphique 22">
            <a:extLst>
              <a:ext uri="{FF2B5EF4-FFF2-40B4-BE49-F238E27FC236}">
                <a16:creationId xmlns:a16="http://schemas.microsoft.com/office/drawing/2014/main" id="{C177D9B8-FFF1-D1B0-7AFE-820F42821E21}"/>
              </a:ext>
            </a:extLst>
          </p:cNvPr>
          <p:cNvGraphicFramePr/>
          <p:nvPr>
            <p:extLst>
              <p:ext uri="{D42A27DB-BD31-4B8C-83A1-F6EECF244321}">
                <p14:modId xmlns:p14="http://schemas.microsoft.com/office/powerpoint/2010/main" val="1969011465"/>
              </p:ext>
            </p:extLst>
          </p:nvPr>
        </p:nvGraphicFramePr>
        <p:xfrm>
          <a:off x="6093183" y="2352536"/>
          <a:ext cx="5690601" cy="1639900"/>
        </p:xfrm>
        <a:graphic>
          <a:graphicData uri="http://schemas.openxmlformats.org/drawingml/2006/chart">
            <c:chart xmlns:c="http://schemas.openxmlformats.org/drawingml/2006/chart" xmlns:r="http://schemas.openxmlformats.org/officeDocument/2006/relationships" r:id="rId3"/>
          </a:graphicData>
        </a:graphic>
      </p:graphicFrame>
      <p:sp>
        <p:nvSpPr>
          <p:cNvPr id="24" name="Ellipse 23">
            <a:extLst>
              <a:ext uri="{FF2B5EF4-FFF2-40B4-BE49-F238E27FC236}">
                <a16:creationId xmlns:a16="http://schemas.microsoft.com/office/drawing/2014/main" id="{4D257E82-2A7A-013C-869D-38017D1FD551}"/>
              </a:ext>
            </a:extLst>
          </p:cNvPr>
          <p:cNvSpPr/>
          <p:nvPr/>
        </p:nvSpPr>
        <p:spPr>
          <a:xfrm>
            <a:off x="8904547" y="3896009"/>
            <a:ext cx="180000" cy="18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25" name="Connecteur droit avec flèche 24">
            <a:extLst>
              <a:ext uri="{FF2B5EF4-FFF2-40B4-BE49-F238E27FC236}">
                <a16:creationId xmlns:a16="http://schemas.microsoft.com/office/drawing/2014/main" id="{A916C5A6-8E00-7872-1A24-2F696146CEAF}"/>
              </a:ext>
            </a:extLst>
          </p:cNvPr>
          <p:cNvCxnSpPr>
            <a:cxnSpLocks/>
          </p:cNvCxnSpPr>
          <p:nvPr/>
        </p:nvCxnSpPr>
        <p:spPr>
          <a:xfrm>
            <a:off x="9004595" y="3959967"/>
            <a:ext cx="2664000" cy="0"/>
          </a:xfrm>
          <a:prstGeom prst="straightConnector1">
            <a:avLst/>
          </a:prstGeom>
          <a:ln w="254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137152E8-1CDE-F688-BF54-FD6CF21BB913}"/>
              </a:ext>
            </a:extLst>
          </p:cNvPr>
          <p:cNvCxnSpPr>
            <a:cxnSpLocks/>
          </p:cNvCxnSpPr>
          <p:nvPr/>
        </p:nvCxnSpPr>
        <p:spPr>
          <a:xfrm flipH="1">
            <a:off x="6275001" y="3959967"/>
            <a:ext cx="2664000" cy="0"/>
          </a:xfrm>
          <a:prstGeom prst="straightConnector1">
            <a:avLst/>
          </a:prstGeom>
          <a:ln w="254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7" name="Rectangle : coins arrondis 26">
            <a:extLst>
              <a:ext uri="{FF2B5EF4-FFF2-40B4-BE49-F238E27FC236}">
                <a16:creationId xmlns:a16="http://schemas.microsoft.com/office/drawing/2014/main" id="{2FB626AE-256E-0D57-816D-113CB8A1D927}"/>
              </a:ext>
            </a:extLst>
          </p:cNvPr>
          <p:cNvSpPr/>
          <p:nvPr/>
        </p:nvSpPr>
        <p:spPr>
          <a:xfrm>
            <a:off x="9688986" y="3923772"/>
            <a:ext cx="1979609" cy="3540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Restrictions très importantes</a:t>
            </a:r>
          </a:p>
        </p:txBody>
      </p:sp>
      <p:sp>
        <p:nvSpPr>
          <p:cNvPr id="28" name="Rectangle : coins arrondis 27">
            <a:extLst>
              <a:ext uri="{FF2B5EF4-FFF2-40B4-BE49-F238E27FC236}">
                <a16:creationId xmlns:a16="http://schemas.microsoft.com/office/drawing/2014/main" id="{D22DFF06-69E5-3F44-8A48-3A87AAA9F2F0}"/>
              </a:ext>
            </a:extLst>
          </p:cNvPr>
          <p:cNvSpPr/>
          <p:nvPr/>
        </p:nvSpPr>
        <p:spPr>
          <a:xfrm>
            <a:off x="6221917" y="3923772"/>
            <a:ext cx="1793601" cy="3540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Aucune restriction</a:t>
            </a:r>
          </a:p>
        </p:txBody>
      </p:sp>
      <p:sp>
        <p:nvSpPr>
          <p:cNvPr id="29" name="Rectangle : coins arrondis 28">
            <a:extLst>
              <a:ext uri="{FF2B5EF4-FFF2-40B4-BE49-F238E27FC236}">
                <a16:creationId xmlns:a16="http://schemas.microsoft.com/office/drawing/2014/main" id="{D1BC64F9-3F38-F160-2F53-D34DAE18499B}"/>
              </a:ext>
            </a:extLst>
          </p:cNvPr>
          <p:cNvSpPr/>
          <p:nvPr/>
        </p:nvSpPr>
        <p:spPr>
          <a:xfrm>
            <a:off x="6093183" y="2295028"/>
            <a:ext cx="1613601" cy="758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lumMod val="85000"/>
                    <a:lumOff val="15000"/>
                  </a:srgbClr>
                </a:solidFill>
                <a:effectLst/>
                <a:uLnTx/>
                <a:uFillTx/>
                <a:latin typeface="+mj-lt"/>
                <a:ea typeface="+mn-ea"/>
                <a:cs typeface="+mn-cs"/>
              </a:rPr>
              <a:t>Moyenne : </a:t>
            </a:r>
            <a:r>
              <a:rPr kumimoji="0" lang="fr-FR" sz="1100" b="1" i="0" u="none" strike="noStrike" kern="1200" cap="none" spc="0" normalizeH="0" baseline="0" noProof="0" dirty="0">
                <a:ln>
                  <a:noFill/>
                </a:ln>
                <a:solidFill>
                  <a:schemeClr val="tx2"/>
                </a:solidFill>
                <a:effectLst/>
                <a:uLnTx/>
                <a:uFillTx/>
                <a:latin typeface="+mj-lt"/>
                <a:ea typeface="+mn-ea"/>
                <a:cs typeface="+mn-cs"/>
              </a:rPr>
              <a:t>6,3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lumMod val="85000"/>
                    <a:lumOff val="15000"/>
                  </a:srgbClr>
                </a:solidFill>
                <a:effectLst/>
                <a:uLnTx/>
                <a:uFillTx/>
                <a:latin typeface="+mj-lt"/>
                <a:ea typeface="+mn-ea"/>
                <a:cs typeface="+mn-cs"/>
              </a:rPr>
              <a:t>Ecart-type : </a:t>
            </a:r>
            <a:r>
              <a:rPr kumimoji="0" lang="fr-FR" sz="1100" b="1" i="0" u="none" strike="noStrike" kern="1200" cap="none" spc="0" normalizeH="0" baseline="0" noProof="0" dirty="0">
                <a:ln>
                  <a:noFill/>
                </a:ln>
                <a:solidFill>
                  <a:schemeClr val="tx2"/>
                </a:solidFill>
                <a:effectLst/>
                <a:uLnTx/>
                <a:uFillTx/>
                <a:latin typeface="+mj-lt"/>
                <a:ea typeface="+mn-ea"/>
                <a:cs typeface="+mn-cs"/>
              </a:rPr>
              <a:t>2,9</a:t>
            </a:r>
          </a:p>
        </p:txBody>
      </p:sp>
      <p:sp>
        <p:nvSpPr>
          <p:cNvPr id="30" name="Rectangle : coins arrondis 29">
            <a:extLst>
              <a:ext uri="{FF2B5EF4-FFF2-40B4-BE49-F238E27FC236}">
                <a16:creationId xmlns:a16="http://schemas.microsoft.com/office/drawing/2014/main" id="{4B4177C1-C89E-54B7-D7AA-D70E423DA4C5}"/>
              </a:ext>
            </a:extLst>
          </p:cNvPr>
          <p:cNvSpPr/>
          <p:nvPr/>
        </p:nvSpPr>
        <p:spPr>
          <a:xfrm>
            <a:off x="10067192" y="2369970"/>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graphicFrame>
        <p:nvGraphicFramePr>
          <p:cNvPr id="31" name="Graphique 30">
            <a:extLst>
              <a:ext uri="{FF2B5EF4-FFF2-40B4-BE49-F238E27FC236}">
                <a16:creationId xmlns:a16="http://schemas.microsoft.com/office/drawing/2014/main" id="{1F999357-3C07-C92E-C0B6-CF4A718032E3}"/>
              </a:ext>
            </a:extLst>
          </p:cNvPr>
          <p:cNvGraphicFramePr/>
          <p:nvPr>
            <p:extLst>
              <p:ext uri="{D42A27DB-BD31-4B8C-83A1-F6EECF244321}">
                <p14:modId xmlns:p14="http://schemas.microsoft.com/office/powerpoint/2010/main" val="2568558863"/>
              </p:ext>
            </p:extLst>
          </p:nvPr>
        </p:nvGraphicFramePr>
        <p:xfrm>
          <a:off x="181945" y="4371506"/>
          <a:ext cx="5690601" cy="1639900"/>
        </p:xfrm>
        <a:graphic>
          <a:graphicData uri="http://schemas.openxmlformats.org/drawingml/2006/chart">
            <c:chart xmlns:c="http://schemas.openxmlformats.org/drawingml/2006/chart" xmlns:r="http://schemas.openxmlformats.org/officeDocument/2006/relationships" r:id="rId4"/>
          </a:graphicData>
        </a:graphic>
      </p:graphicFrame>
      <p:sp>
        <p:nvSpPr>
          <p:cNvPr id="32" name="Ellipse 31">
            <a:extLst>
              <a:ext uri="{FF2B5EF4-FFF2-40B4-BE49-F238E27FC236}">
                <a16:creationId xmlns:a16="http://schemas.microsoft.com/office/drawing/2014/main" id="{56BB6CE9-EA99-C6D4-25D3-CE582CB37EFC}"/>
              </a:ext>
            </a:extLst>
          </p:cNvPr>
          <p:cNvSpPr/>
          <p:nvPr/>
        </p:nvSpPr>
        <p:spPr>
          <a:xfrm>
            <a:off x="2993309" y="5914979"/>
            <a:ext cx="180000" cy="18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33" name="Connecteur droit avec flèche 32">
            <a:extLst>
              <a:ext uri="{FF2B5EF4-FFF2-40B4-BE49-F238E27FC236}">
                <a16:creationId xmlns:a16="http://schemas.microsoft.com/office/drawing/2014/main" id="{023E4F19-814A-5D7E-FC59-71E29F2E62AE}"/>
              </a:ext>
            </a:extLst>
          </p:cNvPr>
          <p:cNvCxnSpPr>
            <a:cxnSpLocks/>
          </p:cNvCxnSpPr>
          <p:nvPr/>
        </p:nvCxnSpPr>
        <p:spPr>
          <a:xfrm>
            <a:off x="3093357" y="5978937"/>
            <a:ext cx="2664000" cy="0"/>
          </a:xfrm>
          <a:prstGeom prst="straightConnector1">
            <a:avLst/>
          </a:prstGeom>
          <a:ln w="254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58F6F455-3431-A373-E239-8DCDDC61E94F}"/>
              </a:ext>
            </a:extLst>
          </p:cNvPr>
          <p:cNvCxnSpPr>
            <a:cxnSpLocks/>
          </p:cNvCxnSpPr>
          <p:nvPr/>
        </p:nvCxnSpPr>
        <p:spPr>
          <a:xfrm flipH="1">
            <a:off x="363763" y="5978937"/>
            <a:ext cx="2664000" cy="0"/>
          </a:xfrm>
          <a:prstGeom prst="straightConnector1">
            <a:avLst/>
          </a:prstGeom>
          <a:ln w="254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5" name="Rectangle : coins arrondis 34">
            <a:extLst>
              <a:ext uri="{FF2B5EF4-FFF2-40B4-BE49-F238E27FC236}">
                <a16:creationId xmlns:a16="http://schemas.microsoft.com/office/drawing/2014/main" id="{744775CB-FF2A-99F3-01BA-0B0F60565B69}"/>
              </a:ext>
            </a:extLst>
          </p:cNvPr>
          <p:cNvSpPr/>
          <p:nvPr/>
        </p:nvSpPr>
        <p:spPr>
          <a:xfrm>
            <a:off x="3777748" y="5942742"/>
            <a:ext cx="1979609" cy="3540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Restrictions très importantes</a:t>
            </a:r>
          </a:p>
        </p:txBody>
      </p:sp>
      <p:sp>
        <p:nvSpPr>
          <p:cNvPr id="36" name="Rectangle : coins arrondis 35">
            <a:extLst>
              <a:ext uri="{FF2B5EF4-FFF2-40B4-BE49-F238E27FC236}">
                <a16:creationId xmlns:a16="http://schemas.microsoft.com/office/drawing/2014/main" id="{4BE52EA6-12AA-80A1-54E5-BABA36BF0167}"/>
              </a:ext>
            </a:extLst>
          </p:cNvPr>
          <p:cNvSpPr/>
          <p:nvPr/>
        </p:nvSpPr>
        <p:spPr>
          <a:xfrm>
            <a:off x="310679" y="5942742"/>
            <a:ext cx="1793601" cy="3540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Aucune restriction</a:t>
            </a:r>
          </a:p>
        </p:txBody>
      </p:sp>
      <p:sp>
        <p:nvSpPr>
          <p:cNvPr id="37" name="Rectangle : coins arrondis 36">
            <a:extLst>
              <a:ext uri="{FF2B5EF4-FFF2-40B4-BE49-F238E27FC236}">
                <a16:creationId xmlns:a16="http://schemas.microsoft.com/office/drawing/2014/main" id="{793B7C16-A61F-535B-79B5-0DEA14947F1A}"/>
              </a:ext>
            </a:extLst>
          </p:cNvPr>
          <p:cNvSpPr/>
          <p:nvPr/>
        </p:nvSpPr>
        <p:spPr>
          <a:xfrm>
            <a:off x="181945" y="4313998"/>
            <a:ext cx="1613601" cy="758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lumMod val="85000"/>
                    <a:lumOff val="15000"/>
                  </a:srgbClr>
                </a:solidFill>
                <a:effectLst/>
                <a:uLnTx/>
                <a:uFillTx/>
                <a:latin typeface="+mj-lt"/>
                <a:ea typeface="+mn-ea"/>
                <a:cs typeface="+mn-cs"/>
              </a:rPr>
              <a:t>Moyenne : </a:t>
            </a:r>
            <a:r>
              <a:rPr kumimoji="0" lang="fr-FR" sz="1100" b="1" i="0" u="none" strike="noStrike" kern="1200" cap="none" spc="0" normalizeH="0" baseline="0" noProof="0" dirty="0">
                <a:ln>
                  <a:noFill/>
                </a:ln>
                <a:solidFill>
                  <a:schemeClr val="tx2"/>
                </a:solidFill>
                <a:effectLst/>
                <a:uLnTx/>
                <a:uFillTx/>
                <a:latin typeface="+mj-lt"/>
                <a:ea typeface="+mn-ea"/>
                <a:cs typeface="+mn-cs"/>
              </a:rPr>
              <a:t>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lumMod val="85000"/>
                    <a:lumOff val="15000"/>
                  </a:srgbClr>
                </a:solidFill>
                <a:effectLst/>
                <a:uLnTx/>
                <a:uFillTx/>
                <a:latin typeface="+mj-lt"/>
                <a:ea typeface="+mn-ea"/>
                <a:cs typeface="+mn-cs"/>
              </a:rPr>
              <a:t>Ecart-type : </a:t>
            </a:r>
            <a:r>
              <a:rPr kumimoji="0" lang="fr-FR" sz="1100" b="1" i="0" u="none" strike="noStrike" kern="1200" cap="none" spc="0" normalizeH="0" baseline="0" noProof="0" dirty="0">
                <a:ln>
                  <a:noFill/>
                </a:ln>
                <a:solidFill>
                  <a:schemeClr val="tx2"/>
                </a:solidFill>
                <a:effectLst/>
                <a:uLnTx/>
                <a:uFillTx/>
                <a:latin typeface="+mj-lt"/>
                <a:ea typeface="+mn-ea"/>
                <a:cs typeface="+mn-cs"/>
              </a:rPr>
              <a:t>3,0</a:t>
            </a:r>
          </a:p>
        </p:txBody>
      </p:sp>
      <p:sp>
        <p:nvSpPr>
          <p:cNvPr id="38" name="Rectangle : coins arrondis 37">
            <a:extLst>
              <a:ext uri="{FF2B5EF4-FFF2-40B4-BE49-F238E27FC236}">
                <a16:creationId xmlns:a16="http://schemas.microsoft.com/office/drawing/2014/main" id="{F483FCF7-A061-9490-EE13-BB7F80C7D4B1}"/>
              </a:ext>
            </a:extLst>
          </p:cNvPr>
          <p:cNvSpPr/>
          <p:nvPr/>
        </p:nvSpPr>
        <p:spPr>
          <a:xfrm>
            <a:off x="4155954" y="4388940"/>
            <a:ext cx="1716592" cy="422031"/>
          </a:xfrm>
          <a:prstGeom prst="roundRect">
            <a:avLst/>
          </a:prstGeom>
          <a:solidFill>
            <a:srgbClr val="739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Guadeloupe</a:t>
            </a:r>
          </a:p>
        </p:txBody>
      </p:sp>
      <p:graphicFrame>
        <p:nvGraphicFramePr>
          <p:cNvPr id="39" name="Graphique 38">
            <a:extLst>
              <a:ext uri="{FF2B5EF4-FFF2-40B4-BE49-F238E27FC236}">
                <a16:creationId xmlns:a16="http://schemas.microsoft.com/office/drawing/2014/main" id="{5ECCA263-47B5-0BD6-CBAA-BE68E5C767B3}"/>
              </a:ext>
            </a:extLst>
          </p:cNvPr>
          <p:cNvGraphicFramePr/>
          <p:nvPr>
            <p:extLst>
              <p:ext uri="{D42A27DB-BD31-4B8C-83A1-F6EECF244321}">
                <p14:modId xmlns:p14="http://schemas.microsoft.com/office/powerpoint/2010/main" val="2538945481"/>
              </p:ext>
            </p:extLst>
          </p:nvPr>
        </p:nvGraphicFramePr>
        <p:xfrm>
          <a:off x="6103231" y="4377933"/>
          <a:ext cx="5690601" cy="1639900"/>
        </p:xfrm>
        <a:graphic>
          <a:graphicData uri="http://schemas.openxmlformats.org/drawingml/2006/chart">
            <c:chart xmlns:c="http://schemas.openxmlformats.org/drawingml/2006/chart" xmlns:r="http://schemas.openxmlformats.org/officeDocument/2006/relationships" r:id="rId5"/>
          </a:graphicData>
        </a:graphic>
      </p:graphicFrame>
      <p:sp>
        <p:nvSpPr>
          <p:cNvPr id="40" name="Ellipse 39">
            <a:extLst>
              <a:ext uri="{FF2B5EF4-FFF2-40B4-BE49-F238E27FC236}">
                <a16:creationId xmlns:a16="http://schemas.microsoft.com/office/drawing/2014/main" id="{B13341DB-FF9D-91AB-BD5B-A3085DBFD713}"/>
              </a:ext>
            </a:extLst>
          </p:cNvPr>
          <p:cNvSpPr/>
          <p:nvPr/>
        </p:nvSpPr>
        <p:spPr>
          <a:xfrm>
            <a:off x="8914595" y="5921406"/>
            <a:ext cx="180000" cy="18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41" name="Connecteur droit avec flèche 40">
            <a:extLst>
              <a:ext uri="{FF2B5EF4-FFF2-40B4-BE49-F238E27FC236}">
                <a16:creationId xmlns:a16="http://schemas.microsoft.com/office/drawing/2014/main" id="{C9C9A6BF-3D66-B34E-0474-B77C0AD327F7}"/>
              </a:ext>
            </a:extLst>
          </p:cNvPr>
          <p:cNvCxnSpPr>
            <a:cxnSpLocks/>
          </p:cNvCxnSpPr>
          <p:nvPr/>
        </p:nvCxnSpPr>
        <p:spPr>
          <a:xfrm>
            <a:off x="9014643" y="5985364"/>
            <a:ext cx="2664000" cy="0"/>
          </a:xfrm>
          <a:prstGeom prst="straightConnector1">
            <a:avLst/>
          </a:prstGeom>
          <a:ln w="254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B0ACE5A0-2E4F-7EDB-D02F-30A260BDD98C}"/>
              </a:ext>
            </a:extLst>
          </p:cNvPr>
          <p:cNvCxnSpPr>
            <a:cxnSpLocks/>
          </p:cNvCxnSpPr>
          <p:nvPr/>
        </p:nvCxnSpPr>
        <p:spPr>
          <a:xfrm flipH="1">
            <a:off x="6285049" y="5985364"/>
            <a:ext cx="2664000" cy="0"/>
          </a:xfrm>
          <a:prstGeom prst="straightConnector1">
            <a:avLst/>
          </a:prstGeom>
          <a:ln w="25400">
            <a:solidFill>
              <a:schemeClr val="bg1">
                <a:lumMod val="6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43" name="Rectangle : coins arrondis 42">
            <a:extLst>
              <a:ext uri="{FF2B5EF4-FFF2-40B4-BE49-F238E27FC236}">
                <a16:creationId xmlns:a16="http://schemas.microsoft.com/office/drawing/2014/main" id="{640F8CB2-6471-A0B7-0C2F-321A105EC7F3}"/>
              </a:ext>
            </a:extLst>
          </p:cNvPr>
          <p:cNvSpPr/>
          <p:nvPr/>
        </p:nvSpPr>
        <p:spPr>
          <a:xfrm>
            <a:off x="9699034" y="5949169"/>
            <a:ext cx="1979609" cy="3540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Restrictions très importantes</a:t>
            </a:r>
          </a:p>
        </p:txBody>
      </p:sp>
      <p:sp>
        <p:nvSpPr>
          <p:cNvPr id="44" name="Rectangle : coins arrondis 43">
            <a:extLst>
              <a:ext uri="{FF2B5EF4-FFF2-40B4-BE49-F238E27FC236}">
                <a16:creationId xmlns:a16="http://schemas.microsoft.com/office/drawing/2014/main" id="{6CE0210A-0A4A-BE06-8A3C-2D98304EB6E5}"/>
              </a:ext>
            </a:extLst>
          </p:cNvPr>
          <p:cNvSpPr/>
          <p:nvPr/>
        </p:nvSpPr>
        <p:spPr>
          <a:xfrm>
            <a:off x="6231965" y="5949169"/>
            <a:ext cx="1793601" cy="3540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Aucune restriction</a:t>
            </a:r>
          </a:p>
        </p:txBody>
      </p:sp>
      <p:sp>
        <p:nvSpPr>
          <p:cNvPr id="45" name="Rectangle : coins arrondis 44">
            <a:extLst>
              <a:ext uri="{FF2B5EF4-FFF2-40B4-BE49-F238E27FC236}">
                <a16:creationId xmlns:a16="http://schemas.microsoft.com/office/drawing/2014/main" id="{1AFA2373-EAC2-AF5C-DA08-319058EA58C1}"/>
              </a:ext>
            </a:extLst>
          </p:cNvPr>
          <p:cNvSpPr/>
          <p:nvPr/>
        </p:nvSpPr>
        <p:spPr>
          <a:xfrm>
            <a:off x="6103231" y="4320425"/>
            <a:ext cx="1613601" cy="758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lumMod val="85000"/>
                    <a:lumOff val="15000"/>
                  </a:srgbClr>
                </a:solidFill>
                <a:effectLst/>
                <a:uLnTx/>
                <a:uFillTx/>
                <a:latin typeface="+mj-lt"/>
                <a:ea typeface="+mn-ea"/>
                <a:cs typeface="+mn-cs"/>
              </a:rPr>
              <a:t>Moyenne : </a:t>
            </a:r>
            <a:r>
              <a:rPr kumimoji="0" lang="fr-FR" sz="1100" b="1" i="0" u="none" strike="noStrike" kern="1200" cap="none" spc="0" normalizeH="0" baseline="0" noProof="0" dirty="0">
                <a:ln>
                  <a:noFill/>
                </a:ln>
                <a:solidFill>
                  <a:schemeClr val="tx2"/>
                </a:solidFill>
                <a:effectLst/>
                <a:uLnTx/>
                <a:uFillTx/>
                <a:latin typeface="+mj-lt"/>
                <a:ea typeface="+mn-ea"/>
                <a:cs typeface="+mn-cs"/>
              </a:rPr>
              <a:t>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lumMod val="85000"/>
                    <a:lumOff val="15000"/>
                  </a:srgbClr>
                </a:solidFill>
                <a:effectLst/>
                <a:uLnTx/>
                <a:uFillTx/>
                <a:latin typeface="+mj-lt"/>
                <a:ea typeface="+mn-ea"/>
                <a:cs typeface="+mn-cs"/>
              </a:rPr>
              <a:t>Ecart-type : </a:t>
            </a:r>
            <a:r>
              <a:rPr kumimoji="0" lang="fr-FR" sz="1100" b="1" i="0" u="none" strike="noStrike" kern="1200" cap="none" spc="0" normalizeH="0" baseline="0" noProof="0" dirty="0">
                <a:ln>
                  <a:noFill/>
                </a:ln>
                <a:solidFill>
                  <a:schemeClr val="tx2"/>
                </a:solidFill>
                <a:effectLst/>
                <a:uLnTx/>
                <a:uFillTx/>
                <a:latin typeface="+mj-lt"/>
                <a:ea typeface="+mn-ea"/>
                <a:cs typeface="+mn-cs"/>
              </a:rPr>
              <a:t>2,8</a:t>
            </a:r>
          </a:p>
        </p:txBody>
      </p:sp>
      <p:sp>
        <p:nvSpPr>
          <p:cNvPr id="46" name="Rectangle : coins arrondis 45">
            <a:extLst>
              <a:ext uri="{FF2B5EF4-FFF2-40B4-BE49-F238E27FC236}">
                <a16:creationId xmlns:a16="http://schemas.microsoft.com/office/drawing/2014/main" id="{1067FED3-B845-2F5E-F7BF-60B5E79BCB9E}"/>
              </a:ext>
            </a:extLst>
          </p:cNvPr>
          <p:cNvSpPr/>
          <p:nvPr/>
        </p:nvSpPr>
        <p:spPr>
          <a:xfrm>
            <a:off x="10077240" y="4395367"/>
            <a:ext cx="1716592" cy="422031"/>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Martinique</a:t>
            </a:r>
          </a:p>
        </p:txBody>
      </p:sp>
    </p:spTree>
    <p:extLst>
      <p:ext uri="{BB962C8B-B14F-4D97-AF65-F5344CB8AC3E}">
        <p14:creationId xmlns:p14="http://schemas.microsoft.com/office/powerpoint/2010/main" val="3920444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068F193-0C38-BB29-BDD7-7233B0070426}"/>
              </a:ext>
            </a:extLst>
          </p:cNvPr>
          <p:cNvSpPr>
            <a:spLocks noGrp="1"/>
          </p:cNvSpPr>
          <p:nvPr>
            <p:ph type="body" sz="quarter" idx="17"/>
          </p:nvPr>
        </p:nvSpPr>
        <p:spPr/>
        <p:txBody>
          <a:bodyPr/>
          <a:lstStyle/>
          <a:p>
            <a:r>
              <a:rPr lang="fr-FR" dirty="0"/>
              <a:t>Dans quelle mesure avez-vous le sentiment que, dans votre foyer, vous êtes contraints de vous restreindre pour des raisons financières sur les dépenses alimentaires ? </a:t>
            </a:r>
          </a:p>
        </p:txBody>
      </p:sp>
      <p:sp>
        <p:nvSpPr>
          <p:cNvPr id="3" name="Espace réservé du texte 2">
            <a:extLst>
              <a:ext uri="{FF2B5EF4-FFF2-40B4-BE49-F238E27FC236}">
                <a16:creationId xmlns:a16="http://schemas.microsoft.com/office/drawing/2014/main" id="{B4D09325-9ABD-8D40-2768-0D221950D49D}"/>
              </a:ext>
            </a:extLst>
          </p:cNvPr>
          <p:cNvSpPr>
            <a:spLocks noGrp="1"/>
          </p:cNvSpPr>
          <p:nvPr>
            <p:ph type="body" sz="quarter" idx="21"/>
          </p:nvPr>
        </p:nvSpPr>
        <p:spPr/>
        <p:txBody>
          <a:bodyPr/>
          <a:lstStyle/>
          <a:p>
            <a:r>
              <a:rPr lang="fr-FR" dirty="0"/>
              <a:t>Bases totales, n=4000 (Métropole) et n=656 (Antilles)</a:t>
            </a:r>
          </a:p>
        </p:txBody>
      </p:sp>
      <p:sp>
        <p:nvSpPr>
          <p:cNvPr id="4" name="Titre 3">
            <a:extLst>
              <a:ext uri="{FF2B5EF4-FFF2-40B4-BE49-F238E27FC236}">
                <a16:creationId xmlns:a16="http://schemas.microsoft.com/office/drawing/2014/main" id="{5E062ABB-23AF-1761-BBC2-FB7472FBCA8F}"/>
              </a:ext>
            </a:extLst>
          </p:cNvPr>
          <p:cNvSpPr>
            <a:spLocks noGrp="1"/>
          </p:cNvSpPr>
          <p:nvPr>
            <p:ph type="title"/>
          </p:nvPr>
        </p:nvSpPr>
        <p:spPr/>
        <p:txBody>
          <a:bodyPr/>
          <a:lstStyle/>
          <a:p>
            <a:r>
              <a:rPr lang="fr-FR" dirty="0"/>
              <a:t>Contraintes financières sur les dépenses alimentaires</a:t>
            </a:r>
          </a:p>
        </p:txBody>
      </p:sp>
      <p:graphicFrame>
        <p:nvGraphicFramePr>
          <p:cNvPr id="7" name="Graphique 6">
            <a:extLst>
              <a:ext uri="{FF2B5EF4-FFF2-40B4-BE49-F238E27FC236}">
                <a16:creationId xmlns:a16="http://schemas.microsoft.com/office/drawing/2014/main" id="{B9E8D7B2-1AB6-2BF5-0DE1-260F228D2AF6}"/>
              </a:ext>
            </a:extLst>
          </p:cNvPr>
          <p:cNvGraphicFramePr/>
          <p:nvPr>
            <p:extLst>
              <p:ext uri="{D42A27DB-BD31-4B8C-83A1-F6EECF244321}">
                <p14:modId xmlns:p14="http://schemas.microsoft.com/office/powerpoint/2010/main" val="1757943106"/>
              </p:ext>
            </p:extLst>
          </p:nvPr>
        </p:nvGraphicFramePr>
        <p:xfrm>
          <a:off x="592147" y="2210265"/>
          <a:ext cx="4712976" cy="3707161"/>
        </p:xfrm>
        <a:graphic>
          <a:graphicData uri="http://schemas.openxmlformats.org/drawingml/2006/chart">
            <c:chart xmlns:c="http://schemas.openxmlformats.org/drawingml/2006/chart" xmlns:r="http://schemas.openxmlformats.org/officeDocument/2006/relationships" r:id="rId3"/>
          </a:graphicData>
        </a:graphic>
      </p:graphicFrame>
      <p:sp>
        <p:nvSpPr>
          <p:cNvPr id="8" name="Demi-cadre 7">
            <a:extLst>
              <a:ext uri="{FF2B5EF4-FFF2-40B4-BE49-F238E27FC236}">
                <a16:creationId xmlns:a16="http://schemas.microsoft.com/office/drawing/2014/main" id="{FB4BFE4E-987F-4F83-C546-2A36FBA5F9AC}"/>
              </a:ext>
            </a:extLst>
          </p:cNvPr>
          <p:cNvSpPr/>
          <p:nvPr/>
        </p:nvSpPr>
        <p:spPr>
          <a:xfrm flipH="1">
            <a:off x="4067487" y="2856190"/>
            <a:ext cx="388491" cy="2293985"/>
          </a:xfrm>
          <a:prstGeom prst="halfFram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tx1"/>
              </a:solidFill>
            </a:endParaRPr>
          </a:p>
        </p:txBody>
      </p:sp>
      <p:sp>
        <p:nvSpPr>
          <p:cNvPr id="9" name="Rectangle : coins arrondis 8">
            <a:extLst>
              <a:ext uri="{FF2B5EF4-FFF2-40B4-BE49-F238E27FC236}">
                <a16:creationId xmlns:a16="http://schemas.microsoft.com/office/drawing/2014/main" id="{F9BC8E6F-6A39-F759-58C4-2B59E695F9C3}"/>
              </a:ext>
            </a:extLst>
          </p:cNvPr>
          <p:cNvSpPr/>
          <p:nvPr/>
        </p:nvSpPr>
        <p:spPr>
          <a:xfrm>
            <a:off x="4506192" y="3083568"/>
            <a:ext cx="1405181" cy="18392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600" b="1" dirty="0">
                <a:solidFill>
                  <a:schemeClr val="bg1"/>
                </a:solidFill>
                <a:highlight>
                  <a:srgbClr val="CE6149"/>
                </a:highlight>
                <a:latin typeface="+mj-lt"/>
              </a:rPr>
              <a:t>Restrictions</a:t>
            </a:r>
            <a:r>
              <a:rPr lang="fr-FR" sz="1600" dirty="0">
                <a:solidFill>
                  <a:schemeClr val="accent4"/>
                </a:solidFill>
                <a:latin typeface="+mj-lt"/>
              </a:rPr>
              <a:t> </a:t>
            </a:r>
          </a:p>
          <a:p>
            <a:pPr algn="ctr" defTabSz="1219170">
              <a:defRPr/>
            </a:pPr>
            <a:endParaRPr lang="fr-FR" sz="1600" dirty="0">
              <a:solidFill>
                <a:schemeClr val="accent4"/>
              </a:solidFill>
              <a:latin typeface="+mj-lt"/>
            </a:endParaRPr>
          </a:p>
          <a:p>
            <a:pPr algn="ctr" defTabSz="1219170">
              <a:defRPr/>
            </a:pPr>
            <a:r>
              <a:rPr lang="fr-FR" sz="1600" dirty="0">
                <a:solidFill>
                  <a:schemeClr val="accent4"/>
                </a:solidFill>
                <a:latin typeface="+mj-lt"/>
              </a:rPr>
              <a:t>Antilles :</a:t>
            </a:r>
          </a:p>
          <a:p>
            <a:pPr algn="ctr" defTabSz="1219170">
              <a:defRPr/>
            </a:pPr>
            <a:r>
              <a:rPr lang="fr-FR" sz="1600" b="1" dirty="0">
                <a:solidFill>
                  <a:schemeClr val="accent4"/>
                </a:solidFill>
                <a:latin typeface="+mj-lt"/>
              </a:rPr>
              <a:t>51%</a:t>
            </a:r>
            <a:r>
              <a:rPr lang="fr-FR" sz="1600" dirty="0">
                <a:solidFill>
                  <a:schemeClr val="accent4"/>
                </a:solidFill>
                <a:latin typeface="+mj-lt"/>
              </a:rPr>
              <a:t> </a:t>
            </a:r>
            <a:endParaRPr lang="fr-FR" sz="1067" dirty="0">
              <a:solidFill>
                <a:schemeClr val="accent4"/>
              </a:solidFill>
              <a:latin typeface="+mj-lt"/>
            </a:endParaRPr>
          </a:p>
          <a:p>
            <a:pPr algn="ctr" defTabSz="1219170">
              <a:defRPr/>
            </a:pPr>
            <a:endParaRPr lang="fr-FR" sz="1600" dirty="0">
              <a:solidFill>
                <a:schemeClr val="accent4"/>
              </a:solidFill>
              <a:latin typeface="+mj-lt"/>
            </a:endParaRPr>
          </a:p>
          <a:p>
            <a:pPr algn="ctr" defTabSz="1219170">
              <a:defRPr/>
            </a:pPr>
            <a:r>
              <a:rPr lang="fr-FR" sz="1600" dirty="0">
                <a:solidFill>
                  <a:schemeClr val="accent4"/>
                </a:solidFill>
                <a:latin typeface="+mj-lt"/>
              </a:rPr>
              <a:t>Métropole :</a:t>
            </a:r>
          </a:p>
          <a:p>
            <a:pPr algn="ctr" defTabSz="1219170">
              <a:defRPr/>
            </a:pPr>
            <a:r>
              <a:rPr lang="fr-FR" sz="1600" b="1" dirty="0">
                <a:solidFill>
                  <a:schemeClr val="accent4"/>
                </a:solidFill>
                <a:latin typeface="+mj-lt"/>
              </a:rPr>
              <a:t>47%</a:t>
            </a:r>
            <a:r>
              <a:rPr lang="fr-FR" sz="1600" dirty="0">
                <a:solidFill>
                  <a:schemeClr val="accent4"/>
                </a:solidFill>
                <a:latin typeface="+mj-lt"/>
              </a:rPr>
              <a:t> </a:t>
            </a:r>
            <a:endParaRPr lang="fr-FR" sz="1067" dirty="0">
              <a:solidFill>
                <a:schemeClr val="accent4"/>
              </a:solidFill>
              <a:latin typeface="+mj-lt"/>
            </a:endParaRPr>
          </a:p>
        </p:txBody>
      </p:sp>
      <p:sp>
        <p:nvSpPr>
          <p:cNvPr id="5" name="ZoneTexte 4">
            <a:extLst>
              <a:ext uri="{FF2B5EF4-FFF2-40B4-BE49-F238E27FC236}">
                <a16:creationId xmlns:a16="http://schemas.microsoft.com/office/drawing/2014/main" id="{964DB62F-CD9B-9690-1824-D9304173ACB6}"/>
              </a:ext>
            </a:extLst>
          </p:cNvPr>
          <p:cNvSpPr txBox="1"/>
          <p:nvPr/>
        </p:nvSpPr>
        <p:spPr>
          <a:xfrm>
            <a:off x="2202297" y="3854707"/>
            <a:ext cx="1055077" cy="307777"/>
          </a:xfrm>
          <a:prstGeom prst="rect">
            <a:avLst/>
          </a:prstGeom>
          <a:noFill/>
        </p:spPr>
        <p:txBody>
          <a:bodyPr wrap="square" rtlCol="0">
            <a:spAutoFit/>
          </a:bodyPr>
          <a:lstStyle/>
          <a:p>
            <a:r>
              <a:rPr lang="fr-FR" sz="1400" dirty="0"/>
              <a:t>Métropole</a:t>
            </a:r>
          </a:p>
        </p:txBody>
      </p:sp>
      <p:sp>
        <p:nvSpPr>
          <p:cNvPr id="12" name="ZoneTexte 11">
            <a:extLst>
              <a:ext uri="{FF2B5EF4-FFF2-40B4-BE49-F238E27FC236}">
                <a16:creationId xmlns:a16="http://schemas.microsoft.com/office/drawing/2014/main" id="{5802ABF7-C514-AE1D-8300-C0A449CBD287}"/>
              </a:ext>
            </a:extLst>
          </p:cNvPr>
          <p:cNvSpPr txBox="1"/>
          <p:nvPr/>
        </p:nvSpPr>
        <p:spPr>
          <a:xfrm>
            <a:off x="3317709" y="2401980"/>
            <a:ext cx="1055077" cy="307777"/>
          </a:xfrm>
          <a:prstGeom prst="rect">
            <a:avLst/>
          </a:prstGeom>
          <a:noFill/>
        </p:spPr>
        <p:txBody>
          <a:bodyPr wrap="square" rtlCol="0">
            <a:spAutoFit/>
          </a:bodyPr>
          <a:lstStyle/>
          <a:p>
            <a:r>
              <a:rPr lang="fr-FR" sz="1400" dirty="0"/>
              <a:t>Antilles</a:t>
            </a:r>
          </a:p>
        </p:txBody>
      </p:sp>
      <p:sp>
        <p:nvSpPr>
          <p:cNvPr id="13" name="Freeform 16">
            <a:extLst>
              <a:ext uri="{FF2B5EF4-FFF2-40B4-BE49-F238E27FC236}">
                <a16:creationId xmlns:a16="http://schemas.microsoft.com/office/drawing/2014/main" id="{2201A025-0416-376E-4CCF-E63E6CC40B8A}"/>
              </a:ext>
            </a:extLst>
          </p:cNvPr>
          <p:cNvSpPr/>
          <p:nvPr/>
        </p:nvSpPr>
        <p:spPr>
          <a:xfrm rot="5246779">
            <a:off x="3369218" y="2652653"/>
            <a:ext cx="215682" cy="407072"/>
          </a:xfrm>
          <a:custGeom>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a:ln w="38100">
            <a:solidFill>
              <a:schemeClr val="bg1">
                <a:lumMod val="65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7198" dirty="0">
              <a:solidFill>
                <a:schemeClr val="tx1"/>
              </a:solidFill>
              <a:latin typeface="Lato Light" panose="020F0502020204030203" pitchFamily="34" charset="0"/>
            </a:endParaRPr>
          </a:p>
        </p:txBody>
      </p:sp>
      <p:sp>
        <p:nvSpPr>
          <p:cNvPr id="14" name="Freeform 16">
            <a:extLst>
              <a:ext uri="{FF2B5EF4-FFF2-40B4-BE49-F238E27FC236}">
                <a16:creationId xmlns:a16="http://schemas.microsoft.com/office/drawing/2014/main" id="{B302FFEA-13B9-1DE2-F904-96EDC8FF57CC}"/>
              </a:ext>
            </a:extLst>
          </p:cNvPr>
          <p:cNvSpPr/>
          <p:nvPr/>
        </p:nvSpPr>
        <p:spPr>
          <a:xfrm rot="5400000">
            <a:off x="2167409" y="4058870"/>
            <a:ext cx="307777" cy="592601"/>
          </a:xfrm>
          <a:custGeom>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a:ln w="38100">
            <a:solidFill>
              <a:schemeClr val="bg1">
                <a:lumMod val="65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7198" dirty="0">
              <a:solidFill>
                <a:schemeClr val="tx1"/>
              </a:solidFill>
              <a:latin typeface="Lato Light" panose="020F0502020204030203" pitchFamily="34" charset="0"/>
            </a:endParaRPr>
          </a:p>
        </p:txBody>
      </p:sp>
      <p:graphicFrame>
        <p:nvGraphicFramePr>
          <p:cNvPr id="15" name="Graphique 14">
            <a:extLst>
              <a:ext uri="{FF2B5EF4-FFF2-40B4-BE49-F238E27FC236}">
                <a16:creationId xmlns:a16="http://schemas.microsoft.com/office/drawing/2014/main" id="{45DC33C7-8900-EEB1-2B05-7765CE0635AF}"/>
              </a:ext>
            </a:extLst>
          </p:cNvPr>
          <p:cNvGraphicFramePr/>
          <p:nvPr>
            <p:extLst>
              <p:ext uri="{D42A27DB-BD31-4B8C-83A1-F6EECF244321}">
                <p14:modId xmlns:p14="http://schemas.microsoft.com/office/powerpoint/2010/main" val="2560035669"/>
              </p:ext>
            </p:extLst>
          </p:nvPr>
        </p:nvGraphicFramePr>
        <p:xfrm>
          <a:off x="6438976" y="2210265"/>
          <a:ext cx="4712976" cy="3707161"/>
        </p:xfrm>
        <a:graphic>
          <a:graphicData uri="http://schemas.openxmlformats.org/drawingml/2006/chart">
            <c:chart xmlns:c="http://schemas.openxmlformats.org/drawingml/2006/chart" xmlns:r="http://schemas.openxmlformats.org/officeDocument/2006/relationships" r:id="rId4"/>
          </a:graphicData>
        </a:graphic>
      </p:graphicFrame>
      <p:sp>
        <p:nvSpPr>
          <p:cNvPr id="16" name="ZoneTexte 15">
            <a:extLst>
              <a:ext uri="{FF2B5EF4-FFF2-40B4-BE49-F238E27FC236}">
                <a16:creationId xmlns:a16="http://schemas.microsoft.com/office/drawing/2014/main" id="{10AC66FB-E9A9-E1BC-7EA8-03E997246060}"/>
              </a:ext>
            </a:extLst>
          </p:cNvPr>
          <p:cNvSpPr txBox="1"/>
          <p:nvPr/>
        </p:nvSpPr>
        <p:spPr>
          <a:xfrm>
            <a:off x="7931318" y="3808142"/>
            <a:ext cx="1245996" cy="307777"/>
          </a:xfrm>
          <a:prstGeom prst="rect">
            <a:avLst/>
          </a:prstGeom>
          <a:noFill/>
        </p:spPr>
        <p:txBody>
          <a:bodyPr wrap="square" rtlCol="0">
            <a:spAutoFit/>
          </a:bodyPr>
          <a:lstStyle/>
          <a:p>
            <a:r>
              <a:rPr lang="fr-FR" sz="1400" dirty="0"/>
              <a:t>Guadeloupe</a:t>
            </a:r>
          </a:p>
        </p:txBody>
      </p:sp>
      <p:sp>
        <p:nvSpPr>
          <p:cNvPr id="20" name="ZoneTexte 19">
            <a:extLst>
              <a:ext uri="{FF2B5EF4-FFF2-40B4-BE49-F238E27FC236}">
                <a16:creationId xmlns:a16="http://schemas.microsoft.com/office/drawing/2014/main" id="{3D847F22-C46F-E86C-45BF-DE1DC979F190}"/>
              </a:ext>
            </a:extLst>
          </p:cNvPr>
          <p:cNvSpPr txBox="1"/>
          <p:nvPr/>
        </p:nvSpPr>
        <p:spPr>
          <a:xfrm>
            <a:off x="9164538" y="2401980"/>
            <a:ext cx="1055077" cy="307777"/>
          </a:xfrm>
          <a:prstGeom prst="rect">
            <a:avLst/>
          </a:prstGeom>
          <a:noFill/>
        </p:spPr>
        <p:txBody>
          <a:bodyPr wrap="square" rtlCol="0">
            <a:spAutoFit/>
          </a:bodyPr>
          <a:lstStyle/>
          <a:p>
            <a:r>
              <a:rPr lang="fr-FR" sz="1400" dirty="0"/>
              <a:t>Martinique</a:t>
            </a:r>
          </a:p>
        </p:txBody>
      </p:sp>
      <p:sp>
        <p:nvSpPr>
          <p:cNvPr id="21" name="Freeform 16">
            <a:extLst>
              <a:ext uri="{FF2B5EF4-FFF2-40B4-BE49-F238E27FC236}">
                <a16:creationId xmlns:a16="http://schemas.microsoft.com/office/drawing/2014/main" id="{905C906B-613D-9F56-2F26-2D7807EA029A}"/>
              </a:ext>
            </a:extLst>
          </p:cNvPr>
          <p:cNvSpPr/>
          <p:nvPr/>
        </p:nvSpPr>
        <p:spPr>
          <a:xfrm rot="5246779">
            <a:off x="9216047" y="2652653"/>
            <a:ext cx="215682" cy="407072"/>
          </a:xfrm>
          <a:custGeom>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a:ln w="38100">
            <a:solidFill>
              <a:schemeClr val="bg1">
                <a:lumMod val="65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7198" dirty="0">
              <a:solidFill>
                <a:schemeClr val="tx1"/>
              </a:solidFill>
              <a:latin typeface="Lato Light" panose="020F0502020204030203" pitchFamily="34" charset="0"/>
            </a:endParaRPr>
          </a:p>
        </p:txBody>
      </p:sp>
      <p:sp>
        <p:nvSpPr>
          <p:cNvPr id="22" name="Freeform 16">
            <a:extLst>
              <a:ext uri="{FF2B5EF4-FFF2-40B4-BE49-F238E27FC236}">
                <a16:creationId xmlns:a16="http://schemas.microsoft.com/office/drawing/2014/main" id="{E2EFA3B8-1425-8AB8-4A2A-4B3336D8F046}"/>
              </a:ext>
            </a:extLst>
          </p:cNvPr>
          <p:cNvSpPr/>
          <p:nvPr/>
        </p:nvSpPr>
        <p:spPr>
          <a:xfrm rot="5400000">
            <a:off x="8014238" y="4058870"/>
            <a:ext cx="307777" cy="592601"/>
          </a:xfrm>
          <a:custGeom>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a:ln w="38100">
            <a:solidFill>
              <a:schemeClr val="bg1">
                <a:lumMod val="65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7198" dirty="0">
              <a:solidFill>
                <a:schemeClr val="tx1"/>
              </a:solidFill>
              <a:latin typeface="Lato Light" panose="020F0502020204030203" pitchFamily="34" charset="0"/>
            </a:endParaRPr>
          </a:p>
        </p:txBody>
      </p:sp>
      <p:sp>
        <p:nvSpPr>
          <p:cNvPr id="23" name="Demi-cadre 22">
            <a:extLst>
              <a:ext uri="{FF2B5EF4-FFF2-40B4-BE49-F238E27FC236}">
                <a16:creationId xmlns:a16="http://schemas.microsoft.com/office/drawing/2014/main" id="{15A0A619-AE71-9546-9389-2596A4811F31}"/>
              </a:ext>
            </a:extLst>
          </p:cNvPr>
          <p:cNvSpPr/>
          <p:nvPr/>
        </p:nvSpPr>
        <p:spPr>
          <a:xfrm flipH="1">
            <a:off x="9907370" y="2855033"/>
            <a:ext cx="388491" cy="2293985"/>
          </a:xfrm>
          <a:prstGeom prst="halfFram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tx1"/>
              </a:solidFill>
            </a:endParaRPr>
          </a:p>
        </p:txBody>
      </p:sp>
      <p:sp>
        <p:nvSpPr>
          <p:cNvPr id="24" name="Rectangle : coins arrondis 23">
            <a:extLst>
              <a:ext uri="{FF2B5EF4-FFF2-40B4-BE49-F238E27FC236}">
                <a16:creationId xmlns:a16="http://schemas.microsoft.com/office/drawing/2014/main" id="{4563D6F7-9A33-17CC-D0F8-09A5E43A63A6}"/>
              </a:ext>
            </a:extLst>
          </p:cNvPr>
          <p:cNvSpPr/>
          <p:nvPr/>
        </p:nvSpPr>
        <p:spPr>
          <a:xfrm>
            <a:off x="10346075" y="3082411"/>
            <a:ext cx="1405181" cy="18392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600" b="1" dirty="0">
                <a:solidFill>
                  <a:schemeClr val="bg1"/>
                </a:solidFill>
                <a:highlight>
                  <a:srgbClr val="CE6149"/>
                </a:highlight>
                <a:latin typeface="+mj-lt"/>
              </a:rPr>
              <a:t>Restrictions</a:t>
            </a:r>
            <a:r>
              <a:rPr lang="fr-FR" sz="1600" dirty="0">
                <a:solidFill>
                  <a:schemeClr val="accent4"/>
                </a:solidFill>
                <a:latin typeface="+mj-lt"/>
              </a:rPr>
              <a:t> </a:t>
            </a:r>
          </a:p>
          <a:p>
            <a:pPr algn="ctr" defTabSz="1219170">
              <a:defRPr/>
            </a:pPr>
            <a:endParaRPr lang="fr-FR" sz="1600" dirty="0">
              <a:solidFill>
                <a:schemeClr val="accent4"/>
              </a:solidFill>
              <a:latin typeface="+mj-lt"/>
            </a:endParaRPr>
          </a:p>
          <a:p>
            <a:pPr algn="ctr" defTabSz="1219170">
              <a:defRPr/>
            </a:pPr>
            <a:r>
              <a:rPr lang="fr-FR" sz="1600" dirty="0">
                <a:solidFill>
                  <a:schemeClr val="accent4"/>
                </a:solidFill>
                <a:latin typeface="+mj-lt"/>
              </a:rPr>
              <a:t>Guadeloupe :</a:t>
            </a:r>
          </a:p>
          <a:p>
            <a:pPr algn="ctr" defTabSz="1219170">
              <a:defRPr/>
            </a:pPr>
            <a:r>
              <a:rPr lang="fr-FR" sz="1600" b="1" dirty="0">
                <a:solidFill>
                  <a:schemeClr val="accent4"/>
                </a:solidFill>
                <a:latin typeface="+mj-lt"/>
              </a:rPr>
              <a:t>47%</a:t>
            </a:r>
            <a:r>
              <a:rPr lang="fr-FR" sz="1600" dirty="0">
                <a:solidFill>
                  <a:schemeClr val="accent4"/>
                </a:solidFill>
                <a:latin typeface="+mj-lt"/>
              </a:rPr>
              <a:t> </a:t>
            </a:r>
            <a:endParaRPr lang="fr-FR" sz="1067" dirty="0">
              <a:solidFill>
                <a:schemeClr val="accent4"/>
              </a:solidFill>
              <a:latin typeface="+mj-lt"/>
            </a:endParaRPr>
          </a:p>
          <a:p>
            <a:pPr algn="ctr" defTabSz="1219170">
              <a:defRPr/>
            </a:pPr>
            <a:endParaRPr lang="fr-FR" sz="1600" dirty="0">
              <a:solidFill>
                <a:schemeClr val="accent4"/>
              </a:solidFill>
              <a:latin typeface="+mj-lt"/>
            </a:endParaRPr>
          </a:p>
          <a:p>
            <a:pPr algn="ctr" defTabSz="1219170">
              <a:defRPr/>
            </a:pPr>
            <a:r>
              <a:rPr lang="fr-FR" sz="1600" dirty="0">
                <a:solidFill>
                  <a:schemeClr val="accent4"/>
                </a:solidFill>
                <a:latin typeface="+mj-lt"/>
              </a:rPr>
              <a:t>Martinique :</a:t>
            </a:r>
          </a:p>
          <a:p>
            <a:pPr algn="ctr" defTabSz="1219170">
              <a:defRPr/>
            </a:pPr>
            <a:r>
              <a:rPr lang="fr-FR" sz="1600" b="1" dirty="0">
                <a:solidFill>
                  <a:schemeClr val="accent4"/>
                </a:solidFill>
                <a:latin typeface="+mj-lt"/>
              </a:rPr>
              <a:t>56%</a:t>
            </a:r>
            <a:r>
              <a:rPr lang="fr-FR" sz="1600" dirty="0">
                <a:solidFill>
                  <a:schemeClr val="accent4"/>
                </a:solidFill>
                <a:latin typeface="+mj-lt"/>
              </a:rPr>
              <a:t> </a:t>
            </a:r>
            <a:endParaRPr lang="fr-FR" sz="1067" dirty="0">
              <a:solidFill>
                <a:schemeClr val="accent4"/>
              </a:solidFill>
              <a:latin typeface="+mj-lt"/>
            </a:endParaRPr>
          </a:p>
        </p:txBody>
      </p:sp>
      <p:sp>
        <p:nvSpPr>
          <p:cNvPr id="25" name="Rectangle : coins arrondis 24">
            <a:extLst>
              <a:ext uri="{FF2B5EF4-FFF2-40B4-BE49-F238E27FC236}">
                <a16:creationId xmlns:a16="http://schemas.microsoft.com/office/drawing/2014/main" id="{1CFDEB11-C654-D945-6446-C4B1B824F1FA}"/>
              </a:ext>
            </a:extLst>
          </p:cNvPr>
          <p:cNvSpPr/>
          <p:nvPr/>
        </p:nvSpPr>
        <p:spPr>
          <a:xfrm>
            <a:off x="3757543" y="5781040"/>
            <a:ext cx="1055077" cy="493577"/>
          </a:xfrm>
          <a:prstGeom prst="roundRect">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Très importantes</a:t>
            </a:r>
          </a:p>
        </p:txBody>
      </p:sp>
      <p:sp>
        <p:nvSpPr>
          <p:cNvPr id="28" name="Rectangle : coins arrondis 27">
            <a:extLst>
              <a:ext uri="{FF2B5EF4-FFF2-40B4-BE49-F238E27FC236}">
                <a16:creationId xmlns:a16="http://schemas.microsoft.com/office/drawing/2014/main" id="{2B6EC84F-27ED-3A57-987A-F338B52F363C}"/>
              </a:ext>
            </a:extLst>
          </p:cNvPr>
          <p:cNvSpPr/>
          <p:nvPr/>
        </p:nvSpPr>
        <p:spPr>
          <a:xfrm>
            <a:off x="4905228" y="5781040"/>
            <a:ext cx="1055077" cy="493577"/>
          </a:xfrm>
          <a:prstGeom prst="roundRect">
            <a:avLst/>
          </a:prstGeom>
          <a:solidFill>
            <a:srgbClr val="C08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Plutôt importantes</a:t>
            </a:r>
          </a:p>
        </p:txBody>
      </p:sp>
      <p:sp>
        <p:nvSpPr>
          <p:cNvPr id="29" name="Rectangle : coins arrondis 28">
            <a:extLst>
              <a:ext uri="{FF2B5EF4-FFF2-40B4-BE49-F238E27FC236}">
                <a16:creationId xmlns:a16="http://schemas.microsoft.com/office/drawing/2014/main" id="{18662A4D-0B18-C32D-F079-F0C7EC2BED03}"/>
              </a:ext>
            </a:extLst>
          </p:cNvPr>
          <p:cNvSpPr/>
          <p:nvPr/>
        </p:nvSpPr>
        <p:spPr>
          <a:xfrm>
            <a:off x="6064328" y="5781040"/>
            <a:ext cx="1055077" cy="493577"/>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Assez faibles</a:t>
            </a:r>
          </a:p>
        </p:txBody>
      </p:sp>
      <p:sp>
        <p:nvSpPr>
          <p:cNvPr id="30" name="Rectangle : coins arrondis 29">
            <a:extLst>
              <a:ext uri="{FF2B5EF4-FFF2-40B4-BE49-F238E27FC236}">
                <a16:creationId xmlns:a16="http://schemas.microsoft.com/office/drawing/2014/main" id="{6D6DE78E-EC47-F3FB-421B-655EF33D2134}"/>
              </a:ext>
            </a:extLst>
          </p:cNvPr>
          <p:cNvSpPr/>
          <p:nvPr/>
        </p:nvSpPr>
        <p:spPr>
          <a:xfrm>
            <a:off x="7223428" y="5781040"/>
            <a:ext cx="1055077" cy="493577"/>
          </a:xfrm>
          <a:prstGeom prst="round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Très faibles</a:t>
            </a:r>
          </a:p>
        </p:txBody>
      </p:sp>
      <p:cxnSp>
        <p:nvCxnSpPr>
          <p:cNvPr id="31" name="Connecteur droit 30">
            <a:extLst>
              <a:ext uri="{FF2B5EF4-FFF2-40B4-BE49-F238E27FC236}">
                <a16:creationId xmlns:a16="http://schemas.microsoft.com/office/drawing/2014/main" id="{E826C6CE-2965-BF89-7F36-E8EC4D6BFD94}"/>
              </a:ext>
            </a:extLst>
          </p:cNvPr>
          <p:cNvCxnSpPr>
            <a:cxnSpLocks/>
          </p:cNvCxnSpPr>
          <p:nvPr/>
        </p:nvCxnSpPr>
        <p:spPr>
          <a:xfrm flipH="1">
            <a:off x="5994257" y="2356779"/>
            <a:ext cx="1" cy="3276000"/>
          </a:xfrm>
          <a:prstGeom prst="line">
            <a:avLst/>
          </a:prstGeom>
          <a:ln>
            <a:solidFill>
              <a:schemeClr val="tx2"/>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737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695;p8">
            <a:extLst>
              <a:ext uri="{FF2B5EF4-FFF2-40B4-BE49-F238E27FC236}">
                <a16:creationId xmlns:a16="http://schemas.microsoft.com/office/drawing/2014/main" id="{A8C15021-3908-89AE-62FF-78FC1B6C00D4}"/>
              </a:ext>
            </a:extLst>
          </p:cNvPr>
          <p:cNvGraphicFramePr/>
          <p:nvPr>
            <p:extLst>
              <p:ext uri="{D42A27DB-BD31-4B8C-83A1-F6EECF244321}">
                <p14:modId xmlns:p14="http://schemas.microsoft.com/office/powerpoint/2010/main" val="3139644650"/>
              </p:ext>
            </p:extLst>
          </p:nvPr>
        </p:nvGraphicFramePr>
        <p:xfrm>
          <a:off x="54313" y="2284730"/>
          <a:ext cx="5414459" cy="4104959"/>
        </p:xfrm>
        <a:graphic>
          <a:graphicData uri="http://schemas.openxmlformats.org/drawingml/2006/chart">
            <c:chart xmlns:c="http://schemas.openxmlformats.org/drawingml/2006/chart" xmlns:r="http://schemas.openxmlformats.org/officeDocument/2006/relationships" r:id="rId3"/>
          </a:graphicData>
        </a:graphic>
      </p:graphicFrame>
      <p:sp>
        <p:nvSpPr>
          <p:cNvPr id="6" name="Espace réservé du texte 5">
            <a:extLst>
              <a:ext uri="{FF2B5EF4-FFF2-40B4-BE49-F238E27FC236}">
                <a16:creationId xmlns:a16="http://schemas.microsoft.com/office/drawing/2014/main" id="{29EF812E-525B-24FA-EDE6-21FAC34C60B2}"/>
              </a:ext>
            </a:extLst>
          </p:cNvPr>
          <p:cNvSpPr>
            <a:spLocks noGrp="1"/>
          </p:cNvSpPr>
          <p:nvPr>
            <p:ph type="body" sz="quarter" idx="17"/>
          </p:nvPr>
        </p:nvSpPr>
        <p:spPr/>
        <p:txBody>
          <a:bodyPr/>
          <a:lstStyle/>
          <a:p>
            <a:r>
              <a:rPr lang="fr-FR" dirty="0"/>
              <a:t>De manière générale, lorsque vous réalisez des achats de produits alimentaires, vous avez tendance à… ?</a:t>
            </a:r>
          </a:p>
        </p:txBody>
      </p:sp>
      <p:sp>
        <p:nvSpPr>
          <p:cNvPr id="7" name="Espace réservé du texte 6">
            <a:extLst>
              <a:ext uri="{FF2B5EF4-FFF2-40B4-BE49-F238E27FC236}">
                <a16:creationId xmlns:a16="http://schemas.microsoft.com/office/drawing/2014/main" id="{BA48DE9B-518B-C81C-C107-74834810A5A0}"/>
              </a:ext>
            </a:extLst>
          </p:cNvPr>
          <p:cNvSpPr>
            <a:spLocks noGrp="1"/>
          </p:cNvSpPr>
          <p:nvPr>
            <p:ph type="body" sz="quarter" idx="21"/>
          </p:nvPr>
        </p:nvSpPr>
        <p:spPr/>
        <p:txBody>
          <a:bodyPr/>
          <a:lstStyle/>
          <a:p>
            <a:r>
              <a:rPr lang="fr-FR" dirty="0"/>
              <a:t>Bases totales, n=4000 (Métropole) et n=656 (Antilles)</a:t>
            </a:r>
          </a:p>
        </p:txBody>
      </p:sp>
      <p:sp>
        <p:nvSpPr>
          <p:cNvPr id="5" name="Titre 4">
            <a:extLst>
              <a:ext uri="{FF2B5EF4-FFF2-40B4-BE49-F238E27FC236}">
                <a16:creationId xmlns:a16="http://schemas.microsoft.com/office/drawing/2014/main" id="{67253485-A2DC-462A-8BE2-6C46F7607A21}"/>
              </a:ext>
            </a:extLst>
          </p:cNvPr>
          <p:cNvSpPr>
            <a:spLocks noGrp="1"/>
          </p:cNvSpPr>
          <p:nvPr>
            <p:ph type="title"/>
          </p:nvPr>
        </p:nvSpPr>
        <p:spPr/>
        <p:txBody>
          <a:bodyPr/>
          <a:lstStyle/>
          <a:p>
            <a:r>
              <a:rPr lang="fr-FR" dirty="0"/>
              <a:t>Arbitrages qualité / prix dans l’alimentation</a:t>
            </a:r>
          </a:p>
        </p:txBody>
      </p:sp>
      <p:graphicFrame>
        <p:nvGraphicFramePr>
          <p:cNvPr id="2" name="Google Shape;695;p8">
            <a:extLst>
              <a:ext uri="{FF2B5EF4-FFF2-40B4-BE49-F238E27FC236}">
                <a16:creationId xmlns:a16="http://schemas.microsoft.com/office/drawing/2014/main" id="{093293F0-BC11-7699-2901-28C2B6710BAE}"/>
              </a:ext>
            </a:extLst>
          </p:cNvPr>
          <p:cNvGraphicFramePr/>
          <p:nvPr>
            <p:extLst>
              <p:ext uri="{D42A27DB-BD31-4B8C-83A1-F6EECF244321}">
                <p14:modId xmlns:p14="http://schemas.microsoft.com/office/powerpoint/2010/main" val="1344796990"/>
              </p:ext>
            </p:extLst>
          </p:nvPr>
        </p:nvGraphicFramePr>
        <p:xfrm>
          <a:off x="5966209" y="2309723"/>
          <a:ext cx="5414459" cy="4104959"/>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 coins arrondis 3">
            <a:extLst>
              <a:ext uri="{FF2B5EF4-FFF2-40B4-BE49-F238E27FC236}">
                <a16:creationId xmlns:a16="http://schemas.microsoft.com/office/drawing/2014/main" id="{A0D0C51F-D389-4AC0-D87C-EC42C294B13B}"/>
              </a:ext>
            </a:extLst>
          </p:cNvPr>
          <p:cNvSpPr/>
          <p:nvPr/>
        </p:nvSpPr>
        <p:spPr>
          <a:xfrm>
            <a:off x="4882522" y="3206878"/>
            <a:ext cx="1840708" cy="1023211"/>
          </a:xfrm>
          <a:prstGeom prst="roundRect">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Minimiser le budget, tant pis s’il faut faire des sacrifices sur la qualité</a:t>
            </a:r>
          </a:p>
        </p:txBody>
      </p:sp>
      <p:sp>
        <p:nvSpPr>
          <p:cNvPr id="10" name="Rectangle : coins arrondis 9">
            <a:extLst>
              <a:ext uri="{FF2B5EF4-FFF2-40B4-BE49-F238E27FC236}">
                <a16:creationId xmlns:a16="http://schemas.microsoft.com/office/drawing/2014/main" id="{68F8ADAB-04E0-70F6-308C-AF893296A8B5}"/>
              </a:ext>
            </a:extLst>
          </p:cNvPr>
          <p:cNvSpPr/>
          <p:nvPr/>
        </p:nvSpPr>
        <p:spPr>
          <a:xfrm>
            <a:off x="4882522" y="4615638"/>
            <a:ext cx="1840707" cy="1023211"/>
          </a:xfrm>
          <a:prstGeom prst="round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Privilégier la qualité, quitte à payer plus cher</a:t>
            </a:r>
          </a:p>
        </p:txBody>
      </p:sp>
    </p:spTree>
    <p:extLst>
      <p:ext uri="{BB962C8B-B14F-4D97-AF65-F5344CB8AC3E}">
        <p14:creationId xmlns:p14="http://schemas.microsoft.com/office/powerpoint/2010/main" val="1647331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AFB3A23D-3943-2647-928E-3B6A6B85ADCB}"/>
              </a:ext>
            </a:extLst>
          </p:cNvPr>
          <p:cNvPicPr>
            <a:picLocks noGrp="1" noChangeAspect="1"/>
          </p:cNvPicPr>
          <p:nvPr>
            <p:ph type="pic" sz="quarter" idx="13"/>
          </p:nvPr>
        </p:nvPicPr>
        <p:blipFill>
          <a:blip r:embed="rId2" cstate="email">
            <a:alphaModFix amt="50000"/>
            <a:extLst>
              <a:ext uri="{28A0092B-C50C-407E-A947-70E740481C1C}">
                <a14:useLocalDpi xmlns:a14="http://schemas.microsoft.com/office/drawing/2010/main"/>
              </a:ext>
            </a:extLst>
          </a:blip>
          <a:srcRect/>
          <a:stretch/>
        </p:blipFill>
        <p:spPr/>
      </p:pic>
      <p:sp>
        <p:nvSpPr>
          <p:cNvPr id="3" name="Titre 2">
            <a:extLst>
              <a:ext uri="{FF2B5EF4-FFF2-40B4-BE49-F238E27FC236}">
                <a16:creationId xmlns:a16="http://schemas.microsoft.com/office/drawing/2014/main" id="{BF833EEA-9B04-EF42-BF14-21AFF7A9C4A7}"/>
              </a:ext>
            </a:extLst>
          </p:cNvPr>
          <p:cNvSpPr>
            <a:spLocks noGrp="1"/>
          </p:cNvSpPr>
          <p:nvPr>
            <p:ph type="ctrTitle"/>
          </p:nvPr>
        </p:nvSpPr>
        <p:spPr/>
        <p:txBody>
          <a:bodyPr/>
          <a:lstStyle/>
          <a:p>
            <a:r>
              <a:rPr lang="fr-FR" dirty="0"/>
              <a:t>Représentation des produits bio </a:t>
            </a:r>
          </a:p>
        </p:txBody>
      </p:sp>
      <p:sp>
        <p:nvSpPr>
          <p:cNvPr id="10" name="Sous-titre 9">
            <a:extLst>
              <a:ext uri="{FF2B5EF4-FFF2-40B4-BE49-F238E27FC236}">
                <a16:creationId xmlns:a16="http://schemas.microsoft.com/office/drawing/2014/main" id="{6462358B-EF2A-2576-A213-9E0F30B08F62}"/>
              </a:ext>
            </a:extLst>
          </p:cNvPr>
          <p:cNvSpPr>
            <a:spLocks noGrp="1"/>
          </p:cNvSpPr>
          <p:nvPr>
            <p:ph type="subTitle" idx="1"/>
          </p:nvPr>
        </p:nvSpPr>
        <p:spPr/>
        <p:txBody>
          <a:bodyPr/>
          <a:lstStyle/>
          <a:p>
            <a:endParaRPr lang="fr-FR"/>
          </a:p>
        </p:txBody>
      </p:sp>
      <p:sp>
        <p:nvSpPr>
          <p:cNvPr id="5" name="Espace réservé du texte 4">
            <a:extLst>
              <a:ext uri="{FF2B5EF4-FFF2-40B4-BE49-F238E27FC236}">
                <a16:creationId xmlns:a16="http://schemas.microsoft.com/office/drawing/2014/main" id="{70D4D769-65C7-0F49-BA74-40CEE43AE952}"/>
              </a:ext>
            </a:extLst>
          </p:cNvPr>
          <p:cNvSpPr>
            <a:spLocks noGrp="1"/>
          </p:cNvSpPr>
          <p:nvPr>
            <p:ph type="body" sz="quarter" idx="14"/>
          </p:nvPr>
        </p:nvSpPr>
        <p:spPr/>
        <p:txBody>
          <a:bodyPr/>
          <a:lstStyle/>
          <a:p>
            <a:r>
              <a:rPr lang="fr-FR" dirty="0"/>
              <a:t>3.</a:t>
            </a:r>
          </a:p>
        </p:txBody>
      </p:sp>
      <p:sp>
        <p:nvSpPr>
          <p:cNvPr id="4" name="ZoneTexte 3">
            <a:hlinkClick r:id="rId3" action="ppaction://hlinksldjump"/>
            <a:extLst>
              <a:ext uri="{FF2B5EF4-FFF2-40B4-BE49-F238E27FC236}">
                <a16:creationId xmlns:a16="http://schemas.microsoft.com/office/drawing/2014/main" id="{8722EBD7-337D-5F9A-3C65-96B364A87BEF}"/>
              </a:ext>
            </a:extLst>
          </p:cNvPr>
          <p:cNvSpPr txBox="1"/>
          <p:nvPr/>
        </p:nvSpPr>
        <p:spPr>
          <a:xfrm>
            <a:off x="8617056" y="5780657"/>
            <a:ext cx="3075733" cy="461665"/>
          </a:xfrm>
          <a:prstGeom prst="rect">
            <a:avLst/>
          </a:prstGeom>
          <a:solidFill>
            <a:srgbClr val="FFFFFF">
              <a:alpha val="50196"/>
            </a:srgbClr>
          </a:solidFill>
        </p:spPr>
        <p:txBody>
          <a:bodyPr wrap="square" rtlCol="0">
            <a:spAutoFit/>
          </a:bodyPr>
          <a:lstStyle/>
          <a:p>
            <a:pPr algn="ctr" defTabSz="609585"/>
            <a:r>
              <a:rPr lang="fr-FR" sz="2400" u="sng" dirty="0">
                <a:solidFill>
                  <a:srgbClr val="000000">
                    <a:lumMod val="75000"/>
                    <a:lumOff val="25000"/>
                  </a:srgbClr>
                </a:solidFill>
                <a:latin typeface="Arial" panose="020B0604020202020204"/>
              </a:rPr>
              <a:t>Retour au sommaire</a:t>
            </a:r>
          </a:p>
        </p:txBody>
      </p:sp>
    </p:spTree>
    <p:extLst>
      <p:ext uri="{BB962C8B-B14F-4D97-AF65-F5344CB8AC3E}">
        <p14:creationId xmlns:p14="http://schemas.microsoft.com/office/powerpoint/2010/main" val="1615950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1748FD56-C75E-98AF-F986-037CAC948B30}"/>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Représentation des produits bio </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p:txBody>
          <a:bodyPr/>
          <a:lstStyle/>
          <a:p>
            <a:r>
              <a:rPr lang="fr-FR" dirty="0"/>
              <a:t>Image des produits bio</a:t>
            </a:r>
          </a:p>
        </p:txBody>
      </p:sp>
    </p:spTree>
    <p:extLst>
      <p:ext uri="{BB962C8B-B14F-4D97-AF65-F5344CB8AC3E}">
        <p14:creationId xmlns:p14="http://schemas.microsoft.com/office/powerpoint/2010/main" val="958996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C6546-AF8D-0961-2F47-9937ACF0715C}"/>
              </a:ext>
            </a:extLst>
          </p:cNvPr>
          <p:cNvSpPr>
            <a:spLocks noGrp="1"/>
          </p:cNvSpPr>
          <p:nvPr>
            <p:ph type="body" sz="quarter" idx="17"/>
          </p:nvPr>
        </p:nvSpPr>
        <p:spPr/>
        <p:txBody>
          <a:bodyPr/>
          <a:lstStyle/>
          <a:p>
            <a:r>
              <a:rPr lang="fr-FR" dirty="0"/>
              <a:t>Pour chacune des phrases suivantes, vous me direz dans quelle mesure êtes-vous tout à fait, plutôt, plutôt pas ou pas du tout d’accord avec les affirmations listées ci-dessous ?</a:t>
            </a:r>
          </a:p>
        </p:txBody>
      </p:sp>
      <p:sp>
        <p:nvSpPr>
          <p:cNvPr id="3" name="Espace réservé du texte 2">
            <a:extLst>
              <a:ext uri="{FF2B5EF4-FFF2-40B4-BE49-F238E27FC236}">
                <a16:creationId xmlns:a16="http://schemas.microsoft.com/office/drawing/2014/main" id="{3E8F260A-3959-02ED-0111-7D43F8FFDEBB}"/>
              </a:ext>
            </a:extLst>
          </p:cNvPr>
          <p:cNvSpPr>
            <a:spLocks noGrp="1"/>
          </p:cNvSpPr>
          <p:nvPr>
            <p:ph type="body" sz="quarter" idx="21"/>
          </p:nvPr>
        </p:nvSpPr>
        <p:spPr/>
        <p:txBody>
          <a:bodyPr/>
          <a:lstStyle/>
          <a:p>
            <a:r>
              <a:rPr lang="fr-FR"/>
              <a:t>Bases totales, n=4000 (Métropole) et n=656 (Antilles)</a:t>
            </a:r>
            <a:endParaRPr lang="fr-FR" dirty="0"/>
          </a:p>
        </p:txBody>
      </p:sp>
      <p:sp>
        <p:nvSpPr>
          <p:cNvPr id="4" name="Titre 3">
            <a:extLst>
              <a:ext uri="{FF2B5EF4-FFF2-40B4-BE49-F238E27FC236}">
                <a16:creationId xmlns:a16="http://schemas.microsoft.com/office/drawing/2014/main" id="{93D382EC-543A-5EFC-91E6-8D0D7B94E589}"/>
              </a:ext>
            </a:extLst>
          </p:cNvPr>
          <p:cNvSpPr>
            <a:spLocks noGrp="1"/>
          </p:cNvSpPr>
          <p:nvPr>
            <p:ph type="title"/>
          </p:nvPr>
        </p:nvSpPr>
        <p:spPr/>
        <p:txBody>
          <a:bodyPr/>
          <a:lstStyle/>
          <a:p>
            <a:r>
              <a:rPr lang="fr-FR" dirty="0"/>
              <a:t>Qualités environnementales des produits bios</a:t>
            </a:r>
          </a:p>
        </p:txBody>
      </p:sp>
      <p:graphicFrame>
        <p:nvGraphicFramePr>
          <p:cNvPr id="5" name="Chart 25">
            <a:extLst>
              <a:ext uri="{FF2B5EF4-FFF2-40B4-BE49-F238E27FC236}">
                <a16:creationId xmlns:a16="http://schemas.microsoft.com/office/drawing/2014/main" id="{E62861A4-C731-0301-0760-98CF94AA0CF7}"/>
              </a:ext>
            </a:extLst>
          </p:cNvPr>
          <p:cNvGraphicFramePr/>
          <p:nvPr>
            <p:extLst>
              <p:ext uri="{D42A27DB-BD31-4B8C-83A1-F6EECF244321}">
                <p14:modId xmlns:p14="http://schemas.microsoft.com/office/powerpoint/2010/main" val="1363365800"/>
              </p:ext>
            </p:extLst>
          </p:nvPr>
        </p:nvGraphicFramePr>
        <p:xfrm>
          <a:off x="276225" y="3041390"/>
          <a:ext cx="5745196" cy="2768509"/>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necteur droit 5">
            <a:extLst>
              <a:ext uri="{FF2B5EF4-FFF2-40B4-BE49-F238E27FC236}">
                <a16:creationId xmlns:a16="http://schemas.microsoft.com/office/drawing/2014/main" id="{DF78D788-C79B-E8C7-1328-2E5AEEB482A7}"/>
              </a:ext>
            </a:extLst>
          </p:cNvPr>
          <p:cNvCxnSpPr>
            <a:cxnSpLocks/>
          </p:cNvCxnSpPr>
          <p:nvPr/>
        </p:nvCxnSpPr>
        <p:spPr>
          <a:xfrm flipH="1">
            <a:off x="5994257" y="2356779"/>
            <a:ext cx="1" cy="3816000"/>
          </a:xfrm>
          <a:prstGeom prst="line">
            <a:avLst/>
          </a:prstGeom>
          <a:ln>
            <a:solidFill>
              <a:schemeClr val="tx2"/>
            </a:solidFill>
            <a:prstDash val="dashDot"/>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B11F62C2-F846-6168-0071-236C78003834}"/>
              </a:ext>
            </a:extLst>
          </p:cNvPr>
          <p:cNvSpPr txBox="1"/>
          <p:nvPr/>
        </p:nvSpPr>
        <p:spPr>
          <a:xfrm>
            <a:off x="768486" y="2421505"/>
            <a:ext cx="5107020" cy="523220"/>
          </a:xfrm>
          <a:prstGeom prst="rect">
            <a:avLst/>
          </a:prstGeom>
          <a:noFill/>
        </p:spPr>
        <p:txBody>
          <a:bodyPr wrap="square" rtlCol="0">
            <a:spAutoFit/>
          </a:bodyPr>
          <a:lstStyle/>
          <a:p>
            <a:pPr algn="ctr"/>
            <a:r>
              <a:rPr lang="fr-FR" sz="1400" dirty="0">
                <a:solidFill>
                  <a:schemeClr val="bg1"/>
                </a:solidFill>
                <a:highlight>
                  <a:srgbClr val="46714B"/>
                </a:highlight>
              </a:rPr>
              <a:t>« L’agriculture biologique contribue à préserver l’environnement, la qualité des sols, les ressources en eau »</a:t>
            </a:r>
          </a:p>
        </p:txBody>
      </p:sp>
      <p:graphicFrame>
        <p:nvGraphicFramePr>
          <p:cNvPr id="8" name="Chart 25">
            <a:extLst>
              <a:ext uri="{FF2B5EF4-FFF2-40B4-BE49-F238E27FC236}">
                <a16:creationId xmlns:a16="http://schemas.microsoft.com/office/drawing/2014/main" id="{F5065589-4947-B374-6360-FE373460F600}"/>
              </a:ext>
            </a:extLst>
          </p:cNvPr>
          <p:cNvGraphicFramePr/>
          <p:nvPr>
            <p:extLst>
              <p:ext uri="{D42A27DB-BD31-4B8C-83A1-F6EECF244321}">
                <p14:modId xmlns:p14="http://schemas.microsoft.com/office/powerpoint/2010/main" val="2711998414"/>
              </p:ext>
            </p:extLst>
          </p:nvPr>
        </p:nvGraphicFramePr>
        <p:xfrm>
          <a:off x="6096000" y="3041390"/>
          <a:ext cx="5745196" cy="2768509"/>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a:extLst>
              <a:ext uri="{FF2B5EF4-FFF2-40B4-BE49-F238E27FC236}">
                <a16:creationId xmlns:a16="http://schemas.microsoft.com/office/drawing/2014/main" id="{119675BF-24D1-6E26-23F3-884B042BF389}"/>
              </a:ext>
            </a:extLst>
          </p:cNvPr>
          <p:cNvSpPr txBox="1"/>
          <p:nvPr/>
        </p:nvSpPr>
        <p:spPr>
          <a:xfrm>
            <a:off x="6486518" y="2531684"/>
            <a:ext cx="5107020"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r>
              <a:rPr lang="fr-FR" dirty="0"/>
              <a:t>« L’agriculture biologique favorise la biodiversité »</a:t>
            </a:r>
          </a:p>
        </p:txBody>
      </p:sp>
      <p:sp>
        <p:nvSpPr>
          <p:cNvPr id="10" name="Rectangle 9">
            <a:extLst>
              <a:ext uri="{FF2B5EF4-FFF2-40B4-BE49-F238E27FC236}">
                <a16:creationId xmlns:a16="http://schemas.microsoft.com/office/drawing/2014/main" id="{BF39ECD3-61B5-FA24-6EDF-014CC9B23549}"/>
              </a:ext>
            </a:extLst>
          </p:cNvPr>
          <p:cNvSpPr/>
          <p:nvPr/>
        </p:nvSpPr>
        <p:spPr>
          <a:xfrm>
            <a:off x="2107773" y="5966783"/>
            <a:ext cx="1949449"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tout d’accord</a:t>
            </a:r>
          </a:p>
        </p:txBody>
      </p:sp>
      <p:sp>
        <p:nvSpPr>
          <p:cNvPr id="11" name="Rectangle 10">
            <a:extLst>
              <a:ext uri="{FF2B5EF4-FFF2-40B4-BE49-F238E27FC236}">
                <a16:creationId xmlns:a16="http://schemas.microsoft.com/office/drawing/2014/main" id="{04CF9D6A-91BE-EAFF-FF10-60E36386751C}"/>
              </a:ext>
            </a:extLst>
          </p:cNvPr>
          <p:cNvSpPr/>
          <p:nvPr/>
        </p:nvSpPr>
        <p:spPr>
          <a:xfrm>
            <a:off x="7957381" y="5964975"/>
            <a:ext cx="1951200" cy="288000"/>
          </a:xfrm>
          <a:prstGeom prst="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Tout à fait d’accord</a:t>
            </a:r>
          </a:p>
        </p:txBody>
      </p:sp>
      <p:sp>
        <p:nvSpPr>
          <p:cNvPr id="12" name="Rectangle 11">
            <a:extLst>
              <a:ext uri="{FF2B5EF4-FFF2-40B4-BE49-F238E27FC236}">
                <a16:creationId xmlns:a16="http://schemas.microsoft.com/office/drawing/2014/main" id="{3EB15876-0637-E8E4-5902-6AEA12981712}"/>
              </a:ext>
            </a:extLst>
          </p:cNvPr>
          <p:cNvSpPr/>
          <p:nvPr/>
        </p:nvSpPr>
        <p:spPr>
          <a:xfrm>
            <a:off x="4057222" y="5966783"/>
            <a:ext cx="1951200" cy="288000"/>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pas d’accord</a:t>
            </a:r>
          </a:p>
        </p:txBody>
      </p:sp>
      <p:sp>
        <p:nvSpPr>
          <p:cNvPr id="13" name="Rectangle 12">
            <a:extLst>
              <a:ext uri="{FF2B5EF4-FFF2-40B4-BE49-F238E27FC236}">
                <a16:creationId xmlns:a16="http://schemas.microsoft.com/office/drawing/2014/main" id="{AFE289D4-9E47-7999-58BE-29D20EAADCB3}"/>
              </a:ext>
            </a:extLst>
          </p:cNvPr>
          <p:cNvSpPr/>
          <p:nvPr/>
        </p:nvSpPr>
        <p:spPr>
          <a:xfrm>
            <a:off x="6006181" y="5966783"/>
            <a:ext cx="1951200" cy="288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Tree>
    <p:extLst>
      <p:ext uri="{BB962C8B-B14F-4D97-AF65-F5344CB8AC3E}">
        <p14:creationId xmlns:p14="http://schemas.microsoft.com/office/powerpoint/2010/main" val="3596087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577B9A6-7DDC-DB4D-F295-0E8857B1FFF6}"/>
              </a:ext>
            </a:extLst>
          </p:cNvPr>
          <p:cNvSpPr>
            <a:spLocks noGrp="1"/>
          </p:cNvSpPr>
          <p:nvPr>
            <p:ph type="body" sz="quarter" idx="17"/>
          </p:nvPr>
        </p:nvSpPr>
        <p:spPr/>
        <p:txBody>
          <a:bodyPr/>
          <a:lstStyle/>
          <a:p>
            <a:r>
              <a:rPr lang="fr-FR"/>
              <a:t>Pour chacune des phrases suivantes, vous me direz dans quelle mesure êtes-vous tout à fait, plutôt, plutôt pas ou pas du tout d’accord avec les affirmations listées ci-dessous ?</a:t>
            </a:r>
            <a:endParaRPr lang="fr-FR" dirty="0"/>
          </a:p>
        </p:txBody>
      </p:sp>
      <p:sp>
        <p:nvSpPr>
          <p:cNvPr id="7" name="Espace réservé du texte 6">
            <a:extLst>
              <a:ext uri="{FF2B5EF4-FFF2-40B4-BE49-F238E27FC236}">
                <a16:creationId xmlns:a16="http://schemas.microsoft.com/office/drawing/2014/main" id="{5211D9A1-3AF4-5488-4D6F-67AD523F88FD}"/>
              </a:ext>
            </a:extLst>
          </p:cNvPr>
          <p:cNvSpPr>
            <a:spLocks noGrp="1"/>
          </p:cNvSpPr>
          <p:nvPr>
            <p:ph type="body" sz="quarter" idx="21"/>
          </p:nvPr>
        </p:nvSpPr>
        <p:spPr/>
        <p:txBody>
          <a:bodyPr/>
          <a:lstStyle/>
          <a:p>
            <a:r>
              <a:rPr lang="fr-FR" dirty="0"/>
              <a:t>Base totale, n=656 (Antilles)</a:t>
            </a:r>
          </a:p>
        </p:txBody>
      </p:sp>
      <p:sp>
        <p:nvSpPr>
          <p:cNvPr id="13" name="Titre 12">
            <a:extLst>
              <a:ext uri="{FF2B5EF4-FFF2-40B4-BE49-F238E27FC236}">
                <a16:creationId xmlns:a16="http://schemas.microsoft.com/office/drawing/2014/main" id="{C49F5A67-7CA0-7794-D3FB-C56D3B8B7DCC}"/>
              </a:ext>
            </a:extLst>
          </p:cNvPr>
          <p:cNvSpPr>
            <a:spLocks noGrp="1"/>
          </p:cNvSpPr>
          <p:nvPr>
            <p:ph type="title"/>
          </p:nvPr>
        </p:nvSpPr>
        <p:spPr/>
        <p:txBody>
          <a:bodyPr/>
          <a:lstStyle/>
          <a:p>
            <a:r>
              <a:rPr lang="fr-FR"/>
              <a:t>Qualités environnementales des produits bios</a:t>
            </a:r>
          </a:p>
        </p:txBody>
      </p:sp>
      <p:graphicFrame>
        <p:nvGraphicFramePr>
          <p:cNvPr id="10" name="Graphique 9">
            <a:extLst>
              <a:ext uri="{FF2B5EF4-FFF2-40B4-BE49-F238E27FC236}">
                <a16:creationId xmlns:a16="http://schemas.microsoft.com/office/drawing/2014/main" id="{840D10E9-3D88-5919-7EA5-73CCE2CF72B8}"/>
              </a:ext>
            </a:extLst>
          </p:cNvPr>
          <p:cNvGraphicFramePr/>
          <p:nvPr>
            <p:extLst>
              <p:ext uri="{D42A27DB-BD31-4B8C-83A1-F6EECF244321}">
                <p14:modId xmlns:p14="http://schemas.microsoft.com/office/powerpoint/2010/main" val="1268017104"/>
              </p:ext>
            </p:extLst>
          </p:nvPr>
        </p:nvGraphicFramePr>
        <p:xfrm>
          <a:off x="0" y="2791569"/>
          <a:ext cx="5992238" cy="2822037"/>
        </p:xfrm>
        <a:graphic>
          <a:graphicData uri="http://schemas.openxmlformats.org/drawingml/2006/chart">
            <c:chart xmlns:c="http://schemas.openxmlformats.org/drawingml/2006/chart" xmlns:r="http://schemas.openxmlformats.org/officeDocument/2006/relationships" r:id="rId2"/>
          </a:graphicData>
        </a:graphic>
      </p:graphicFrame>
      <p:sp>
        <p:nvSpPr>
          <p:cNvPr id="12" name="ZoneTexte 11">
            <a:extLst>
              <a:ext uri="{FF2B5EF4-FFF2-40B4-BE49-F238E27FC236}">
                <a16:creationId xmlns:a16="http://schemas.microsoft.com/office/drawing/2014/main" id="{2985A592-8A3B-2461-A497-773AE4DCED3D}"/>
              </a:ext>
            </a:extLst>
          </p:cNvPr>
          <p:cNvSpPr txBox="1"/>
          <p:nvPr/>
        </p:nvSpPr>
        <p:spPr>
          <a:xfrm>
            <a:off x="276225" y="2529958"/>
            <a:ext cx="5716013" cy="523220"/>
          </a:xfrm>
          <a:prstGeom prst="rect">
            <a:avLst/>
          </a:prstGeom>
          <a:noFill/>
        </p:spPr>
        <p:txBody>
          <a:bodyPr wrap="square" rtlCol="0">
            <a:spAutoFit/>
          </a:bodyPr>
          <a:lstStyle/>
          <a:p>
            <a:pPr algn="ctr"/>
            <a:r>
              <a:rPr lang="fr-FR" sz="1400" b="1" dirty="0">
                <a:solidFill>
                  <a:schemeClr val="bg1"/>
                </a:solidFill>
                <a:highlight>
                  <a:srgbClr val="46714B"/>
                </a:highlight>
              </a:rPr>
              <a:t>L’agriculture biologique contribue à préserver l’environnement, la qualité des sols, les ressources en eau</a:t>
            </a:r>
          </a:p>
        </p:txBody>
      </p:sp>
      <p:sp>
        <p:nvSpPr>
          <p:cNvPr id="16" name="Rectangle : coins arrondis 15">
            <a:extLst>
              <a:ext uri="{FF2B5EF4-FFF2-40B4-BE49-F238E27FC236}">
                <a16:creationId xmlns:a16="http://schemas.microsoft.com/office/drawing/2014/main" id="{2E7499F4-793F-ED6F-107C-87290CCC8E5A}"/>
              </a:ext>
            </a:extLst>
          </p:cNvPr>
          <p:cNvSpPr/>
          <p:nvPr/>
        </p:nvSpPr>
        <p:spPr>
          <a:xfrm>
            <a:off x="9368715" y="1920061"/>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graphicFrame>
        <p:nvGraphicFramePr>
          <p:cNvPr id="4" name="Graphique 3">
            <a:extLst>
              <a:ext uri="{FF2B5EF4-FFF2-40B4-BE49-F238E27FC236}">
                <a16:creationId xmlns:a16="http://schemas.microsoft.com/office/drawing/2014/main" id="{AF191301-0DDD-9094-7BCE-918B21B9A305}"/>
              </a:ext>
            </a:extLst>
          </p:cNvPr>
          <p:cNvGraphicFramePr/>
          <p:nvPr>
            <p:extLst>
              <p:ext uri="{D42A27DB-BD31-4B8C-83A1-F6EECF244321}">
                <p14:modId xmlns:p14="http://schemas.microsoft.com/office/powerpoint/2010/main" val="1422895725"/>
              </p:ext>
            </p:extLst>
          </p:nvPr>
        </p:nvGraphicFramePr>
        <p:xfrm>
          <a:off x="5923537" y="2791569"/>
          <a:ext cx="5992238" cy="2822037"/>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a:extLst>
              <a:ext uri="{FF2B5EF4-FFF2-40B4-BE49-F238E27FC236}">
                <a16:creationId xmlns:a16="http://schemas.microsoft.com/office/drawing/2014/main" id="{195F0B07-7E89-7A82-2FEE-D0103C4961D7}"/>
              </a:ext>
            </a:extLst>
          </p:cNvPr>
          <p:cNvSpPr txBox="1"/>
          <p:nvPr/>
        </p:nvSpPr>
        <p:spPr>
          <a:xfrm>
            <a:off x="6199762" y="2529958"/>
            <a:ext cx="5716013" cy="523220"/>
          </a:xfrm>
          <a:prstGeom prst="rect">
            <a:avLst/>
          </a:prstGeom>
          <a:noFill/>
        </p:spPr>
        <p:txBody>
          <a:bodyPr wrap="square" rtlCol="0">
            <a:spAutoFit/>
          </a:bodyPr>
          <a:lstStyle/>
          <a:p>
            <a:pPr algn="ctr"/>
            <a:r>
              <a:rPr lang="fr-FR" sz="1400" b="1" dirty="0">
                <a:solidFill>
                  <a:schemeClr val="bg1"/>
                </a:solidFill>
                <a:highlight>
                  <a:srgbClr val="46714B"/>
                </a:highlight>
              </a:rPr>
              <a:t>L’agriculture biologique contribue à préserver l’environnement, la qualité des sols, les ressources en eau</a:t>
            </a:r>
          </a:p>
        </p:txBody>
      </p:sp>
      <p:sp>
        <p:nvSpPr>
          <p:cNvPr id="8" name="Rectangle 7">
            <a:extLst>
              <a:ext uri="{FF2B5EF4-FFF2-40B4-BE49-F238E27FC236}">
                <a16:creationId xmlns:a16="http://schemas.microsoft.com/office/drawing/2014/main" id="{B03FEEC5-4817-F560-CE45-DD21FDCBB65E}"/>
              </a:ext>
            </a:extLst>
          </p:cNvPr>
          <p:cNvSpPr/>
          <p:nvPr/>
        </p:nvSpPr>
        <p:spPr>
          <a:xfrm>
            <a:off x="6096000" y="5918824"/>
            <a:ext cx="1044000" cy="324000"/>
          </a:xfrm>
          <a:prstGeom prst="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Tout à fait d’accord</a:t>
            </a:r>
          </a:p>
        </p:txBody>
      </p:sp>
      <p:sp>
        <p:nvSpPr>
          <p:cNvPr id="9" name="Rectangle 8">
            <a:extLst>
              <a:ext uri="{FF2B5EF4-FFF2-40B4-BE49-F238E27FC236}">
                <a16:creationId xmlns:a16="http://schemas.microsoft.com/office/drawing/2014/main" id="{48CC07BE-F7F4-DF4A-ECF6-073CCEC75507}"/>
              </a:ext>
            </a:extLst>
          </p:cNvPr>
          <p:cNvSpPr/>
          <p:nvPr/>
        </p:nvSpPr>
        <p:spPr>
          <a:xfrm>
            <a:off x="4944219" y="5918824"/>
            <a:ext cx="1044000" cy="324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Tree>
    <p:extLst>
      <p:ext uri="{BB962C8B-B14F-4D97-AF65-F5344CB8AC3E}">
        <p14:creationId xmlns:p14="http://schemas.microsoft.com/office/powerpoint/2010/main" val="4222405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C6546-AF8D-0961-2F47-9937ACF0715C}"/>
              </a:ext>
            </a:extLst>
          </p:cNvPr>
          <p:cNvSpPr>
            <a:spLocks noGrp="1"/>
          </p:cNvSpPr>
          <p:nvPr>
            <p:ph type="body" sz="quarter" idx="17"/>
          </p:nvPr>
        </p:nvSpPr>
        <p:spPr/>
        <p:txBody>
          <a:bodyPr/>
          <a:lstStyle/>
          <a:p>
            <a:r>
              <a:rPr lang="fr-FR"/>
              <a:t>Pour chacune des phrases suivantes, vous me direz dans quelle mesure êtes-vous tout à fait, plutôt, plutôt pas ou pas du tout d’accord avec les affirmations listées ci-dessous ?</a:t>
            </a:r>
            <a:endParaRPr lang="fr-FR" dirty="0"/>
          </a:p>
        </p:txBody>
      </p:sp>
      <p:sp>
        <p:nvSpPr>
          <p:cNvPr id="3" name="Espace réservé du texte 2">
            <a:extLst>
              <a:ext uri="{FF2B5EF4-FFF2-40B4-BE49-F238E27FC236}">
                <a16:creationId xmlns:a16="http://schemas.microsoft.com/office/drawing/2014/main" id="{3E8F260A-3959-02ED-0111-7D43F8FFDEBB}"/>
              </a:ext>
            </a:extLst>
          </p:cNvPr>
          <p:cNvSpPr>
            <a:spLocks noGrp="1"/>
          </p:cNvSpPr>
          <p:nvPr>
            <p:ph type="body" sz="quarter" idx="21"/>
          </p:nvPr>
        </p:nvSpPr>
        <p:spPr/>
        <p:txBody>
          <a:bodyPr/>
          <a:lstStyle/>
          <a:p>
            <a:r>
              <a:rPr lang="fr-FR"/>
              <a:t>Bases totales, n=4000 (Métropole) et n=656 (Antilles)</a:t>
            </a:r>
            <a:endParaRPr lang="fr-FR" dirty="0"/>
          </a:p>
        </p:txBody>
      </p:sp>
      <p:sp>
        <p:nvSpPr>
          <p:cNvPr id="4" name="Titre 3">
            <a:extLst>
              <a:ext uri="{FF2B5EF4-FFF2-40B4-BE49-F238E27FC236}">
                <a16:creationId xmlns:a16="http://schemas.microsoft.com/office/drawing/2014/main" id="{93D382EC-543A-5EFC-91E6-8D0D7B94E589}"/>
              </a:ext>
            </a:extLst>
          </p:cNvPr>
          <p:cNvSpPr>
            <a:spLocks noGrp="1"/>
          </p:cNvSpPr>
          <p:nvPr>
            <p:ph type="title"/>
          </p:nvPr>
        </p:nvSpPr>
        <p:spPr/>
        <p:txBody>
          <a:bodyPr/>
          <a:lstStyle/>
          <a:p>
            <a:r>
              <a:rPr lang="fr-FR" dirty="0"/>
              <a:t>Valeur santé des produits bios</a:t>
            </a:r>
          </a:p>
        </p:txBody>
      </p:sp>
      <p:graphicFrame>
        <p:nvGraphicFramePr>
          <p:cNvPr id="5" name="Chart 25">
            <a:extLst>
              <a:ext uri="{FF2B5EF4-FFF2-40B4-BE49-F238E27FC236}">
                <a16:creationId xmlns:a16="http://schemas.microsoft.com/office/drawing/2014/main" id="{E62861A4-C731-0301-0760-98CF94AA0CF7}"/>
              </a:ext>
            </a:extLst>
          </p:cNvPr>
          <p:cNvGraphicFramePr/>
          <p:nvPr>
            <p:extLst>
              <p:ext uri="{D42A27DB-BD31-4B8C-83A1-F6EECF244321}">
                <p14:modId xmlns:p14="http://schemas.microsoft.com/office/powerpoint/2010/main" val="209559276"/>
              </p:ext>
            </p:extLst>
          </p:nvPr>
        </p:nvGraphicFramePr>
        <p:xfrm>
          <a:off x="276519" y="2874917"/>
          <a:ext cx="5819482" cy="2921777"/>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a:extLst>
              <a:ext uri="{FF2B5EF4-FFF2-40B4-BE49-F238E27FC236}">
                <a16:creationId xmlns:a16="http://schemas.microsoft.com/office/drawing/2014/main" id="{B11F62C2-F846-6168-0071-236C78003834}"/>
              </a:ext>
            </a:extLst>
          </p:cNvPr>
          <p:cNvSpPr txBox="1"/>
          <p:nvPr/>
        </p:nvSpPr>
        <p:spPr>
          <a:xfrm>
            <a:off x="768486" y="2421505"/>
            <a:ext cx="10045288"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r>
              <a:rPr lang="fr-FR" dirty="0"/>
              <a:t>« Les produits biologiques sont meilleurs pour la santé »</a:t>
            </a:r>
          </a:p>
        </p:txBody>
      </p:sp>
      <p:sp>
        <p:nvSpPr>
          <p:cNvPr id="6" name="Rectangle 5">
            <a:extLst>
              <a:ext uri="{FF2B5EF4-FFF2-40B4-BE49-F238E27FC236}">
                <a16:creationId xmlns:a16="http://schemas.microsoft.com/office/drawing/2014/main" id="{9F899E43-9675-165C-1A10-1AA277EF9880}"/>
              </a:ext>
            </a:extLst>
          </p:cNvPr>
          <p:cNvSpPr/>
          <p:nvPr/>
        </p:nvSpPr>
        <p:spPr>
          <a:xfrm>
            <a:off x="570803" y="5944137"/>
            <a:ext cx="1044000" cy="32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tout d’accord</a:t>
            </a:r>
          </a:p>
        </p:txBody>
      </p:sp>
      <p:sp>
        <p:nvSpPr>
          <p:cNvPr id="8" name="Rectangle 7">
            <a:extLst>
              <a:ext uri="{FF2B5EF4-FFF2-40B4-BE49-F238E27FC236}">
                <a16:creationId xmlns:a16="http://schemas.microsoft.com/office/drawing/2014/main" id="{DEA37A62-027C-5C59-8DFD-43F35F13F07E}"/>
              </a:ext>
            </a:extLst>
          </p:cNvPr>
          <p:cNvSpPr/>
          <p:nvPr/>
        </p:nvSpPr>
        <p:spPr>
          <a:xfrm>
            <a:off x="4026146" y="5942329"/>
            <a:ext cx="1044000" cy="324000"/>
          </a:xfrm>
          <a:prstGeom prst="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Tout à fait d’accord</a:t>
            </a:r>
          </a:p>
        </p:txBody>
      </p:sp>
      <p:sp>
        <p:nvSpPr>
          <p:cNvPr id="9" name="Rectangle 8">
            <a:extLst>
              <a:ext uri="{FF2B5EF4-FFF2-40B4-BE49-F238E27FC236}">
                <a16:creationId xmlns:a16="http://schemas.microsoft.com/office/drawing/2014/main" id="{9AED1733-96E7-CAD0-852C-BC273B97B595}"/>
              </a:ext>
            </a:extLst>
          </p:cNvPr>
          <p:cNvSpPr/>
          <p:nvPr/>
        </p:nvSpPr>
        <p:spPr>
          <a:xfrm>
            <a:off x="1722584" y="5942329"/>
            <a:ext cx="1044000" cy="324000"/>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pas d’accord</a:t>
            </a:r>
          </a:p>
        </p:txBody>
      </p:sp>
      <p:sp>
        <p:nvSpPr>
          <p:cNvPr id="10" name="Rectangle 9">
            <a:extLst>
              <a:ext uri="{FF2B5EF4-FFF2-40B4-BE49-F238E27FC236}">
                <a16:creationId xmlns:a16="http://schemas.microsoft.com/office/drawing/2014/main" id="{4BFDAD9B-C77A-371F-8374-ACA5A88B2C64}"/>
              </a:ext>
            </a:extLst>
          </p:cNvPr>
          <p:cNvSpPr/>
          <p:nvPr/>
        </p:nvSpPr>
        <p:spPr>
          <a:xfrm>
            <a:off x="2874365" y="5942329"/>
            <a:ext cx="1044000" cy="324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graphicFrame>
        <p:nvGraphicFramePr>
          <p:cNvPr id="11" name="Graphique 10">
            <a:extLst>
              <a:ext uri="{FF2B5EF4-FFF2-40B4-BE49-F238E27FC236}">
                <a16:creationId xmlns:a16="http://schemas.microsoft.com/office/drawing/2014/main" id="{4C656315-38D7-BFD3-4714-4CD613E16E50}"/>
              </a:ext>
            </a:extLst>
          </p:cNvPr>
          <p:cNvGraphicFramePr/>
          <p:nvPr>
            <p:extLst>
              <p:ext uri="{D42A27DB-BD31-4B8C-83A1-F6EECF244321}">
                <p14:modId xmlns:p14="http://schemas.microsoft.com/office/powerpoint/2010/main" val="1495269482"/>
              </p:ext>
            </p:extLst>
          </p:nvPr>
        </p:nvGraphicFramePr>
        <p:xfrm>
          <a:off x="5992238" y="2738720"/>
          <a:ext cx="5992238" cy="309425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 coins arrondis 11">
            <a:extLst>
              <a:ext uri="{FF2B5EF4-FFF2-40B4-BE49-F238E27FC236}">
                <a16:creationId xmlns:a16="http://schemas.microsoft.com/office/drawing/2014/main" id="{9E4B50C7-7CF6-3597-906C-C3712232DD6C}"/>
              </a:ext>
            </a:extLst>
          </p:cNvPr>
          <p:cNvSpPr/>
          <p:nvPr/>
        </p:nvSpPr>
        <p:spPr>
          <a:xfrm>
            <a:off x="10267884" y="2410352"/>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
        <p:nvSpPr>
          <p:cNvPr id="13" name="Rectangle 12">
            <a:extLst>
              <a:ext uri="{FF2B5EF4-FFF2-40B4-BE49-F238E27FC236}">
                <a16:creationId xmlns:a16="http://schemas.microsoft.com/office/drawing/2014/main" id="{84EABAF2-4C43-654C-8EB1-14AE52A9C3D8}"/>
              </a:ext>
            </a:extLst>
          </p:cNvPr>
          <p:cNvSpPr/>
          <p:nvPr/>
        </p:nvSpPr>
        <p:spPr>
          <a:xfrm>
            <a:off x="9334206" y="2926047"/>
            <a:ext cx="1044000" cy="324000"/>
          </a:xfrm>
          <a:prstGeom prst="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Tout à fait d’accord</a:t>
            </a:r>
          </a:p>
        </p:txBody>
      </p:sp>
      <p:sp>
        <p:nvSpPr>
          <p:cNvPr id="14" name="Rectangle 13">
            <a:extLst>
              <a:ext uri="{FF2B5EF4-FFF2-40B4-BE49-F238E27FC236}">
                <a16:creationId xmlns:a16="http://schemas.microsoft.com/office/drawing/2014/main" id="{891599E6-2F03-29F4-D812-652CBCDC4CAC}"/>
              </a:ext>
            </a:extLst>
          </p:cNvPr>
          <p:cNvSpPr/>
          <p:nvPr/>
        </p:nvSpPr>
        <p:spPr>
          <a:xfrm>
            <a:off x="8182425" y="2926047"/>
            <a:ext cx="1044000" cy="324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Tree>
    <p:extLst>
      <p:ext uri="{BB962C8B-B14F-4D97-AF65-F5344CB8AC3E}">
        <p14:creationId xmlns:p14="http://schemas.microsoft.com/office/powerpoint/2010/main" val="3927579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C6546-AF8D-0961-2F47-9937ACF0715C}"/>
              </a:ext>
            </a:extLst>
          </p:cNvPr>
          <p:cNvSpPr>
            <a:spLocks noGrp="1"/>
          </p:cNvSpPr>
          <p:nvPr>
            <p:ph type="body" sz="quarter" idx="17"/>
          </p:nvPr>
        </p:nvSpPr>
        <p:spPr/>
        <p:txBody>
          <a:bodyPr/>
          <a:lstStyle/>
          <a:p>
            <a:r>
              <a:rPr lang="fr-FR"/>
              <a:t>Pour chacune des phrases suivantes, vous me direz dans quelle mesure êtes-vous tout à fait, plutôt, plutôt pas ou pas du tout d’accord avec les affirmations listées ci-dessous ?</a:t>
            </a:r>
            <a:endParaRPr lang="fr-FR" dirty="0"/>
          </a:p>
        </p:txBody>
      </p:sp>
      <p:sp>
        <p:nvSpPr>
          <p:cNvPr id="3" name="Espace réservé du texte 2">
            <a:extLst>
              <a:ext uri="{FF2B5EF4-FFF2-40B4-BE49-F238E27FC236}">
                <a16:creationId xmlns:a16="http://schemas.microsoft.com/office/drawing/2014/main" id="{3E8F260A-3959-02ED-0111-7D43F8FFDEBB}"/>
              </a:ext>
            </a:extLst>
          </p:cNvPr>
          <p:cNvSpPr>
            <a:spLocks noGrp="1"/>
          </p:cNvSpPr>
          <p:nvPr>
            <p:ph type="body" sz="quarter" idx="21"/>
          </p:nvPr>
        </p:nvSpPr>
        <p:spPr/>
        <p:txBody>
          <a:bodyPr/>
          <a:lstStyle/>
          <a:p>
            <a:r>
              <a:rPr lang="fr-FR"/>
              <a:t>Bases totales, n=4000 (Métropole) et n=656 (Antilles)</a:t>
            </a:r>
            <a:endParaRPr lang="fr-FR" dirty="0"/>
          </a:p>
        </p:txBody>
      </p:sp>
      <p:sp>
        <p:nvSpPr>
          <p:cNvPr id="4" name="Titre 3">
            <a:extLst>
              <a:ext uri="{FF2B5EF4-FFF2-40B4-BE49-F238E27FC236}">
                <a16:creationId xmlns:a16="http://schemas.microsoft.com/office/drawing/2014/main" id="{93D382EC-543A-5EFC-91E6-8D0D7B94E589}"/>
              </a:ext>
            </a:extLst>
          </p:cNvPr>
          <p:cNvSpPr>
            <a:spLocks noGrp="1"/>
          </p:cNvSpPr>
          <p:nvPr>
            <p:ph type="title"/>
          </p:nvPr>
        </p:nvSpPr>
        <p:spPr/>
        <p:txBody>
          <a:bodyPr/>
          <a:lstStyle/>
          <a:p>
            <a:r>
              <a:rPr lang="fr-FR" dirty="0"/>
              <a:t>Valeurs gustatives des produits bios</a:t>
            </a:r>
          </a:p>
        </p:txBody>
      </p:sp>
      <p:sp>
        <p:nvSpPr>
          <p:cNvPr id="7" name="ZoneTexte 6">
            <a:extLst>
              <a:ext uri="{FF2B5EF4-FFF2-40B4-BE49-F238E27FC236}">
                <a16:creationId xmlns:a16="http://schemas.microsoft.com/office/drawing/2014/main" id="{B11F62C2-F846-6168-0071-236C78003834}"/>
              </a:ext>
            </a:extLst>
          </p:cNvPr>
          <p:cNvSpPr txBox="1"/>
          <p:nvPr/>
        </p:nvSpPr>
        <p:spPr>
          <a:xfrm>
            <a:off x="768486" y="2421505"/>
            <a:ext cx="10045288"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r>
              <a:rPr lang="fr-FR" dirty="0"/>
              <a:t>« Les produits biologiques ont meilleur goût »</a:t>
            </a:r>
          </a:p>
        </p:txBody>
      </p:sp>
      <p:graphicFrame>
        <p:nvGraphicFramePr>
          <p:cNvPr id="8" name="Chart 25">
            <a:extLst>
              <a:ext uri="{FF2B5EF4-FFF2-40B4-BE49-F238E27FC236}">
                <a16:creationId xmlns:a16="http://schemas.microsoft.com/office/drawing/2014/main" id="{B95AFB4B-6DCB-20ED-3CC5-724CB8F22EE8}"/>
              </a:ext>
            </a:extLst>
          </p:cNvPr>
          <p:cNvGraphicFramePr/>
          <p:nvPr>
            <p:extLst>
              <p:ext uri="{D42A27DB-BD31-4B8C-83A1-F6EECF244321}">
                <p14:modId xmlns:p14="http://schemas.microsoft.com/office/powerpoint/2010/main" val="3643375091"/>
              </p:ext>
            </p:extLst>
          </p:nvPr>
        </p:nvGraphicFramePr>
        <p:xfrm>
          <a:off x="615032" y="2836754"/>
          <a:ext cx="10621466" cy="301894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E998100C-EE7B-4EDD-22CC-8735D7CB1057}"/>
              </a:ext>
            </a:extLst>
          </p:cNvPr>
          <p:cNvSpPr/>
          <p:nvPr/>
        </p:nvSpPr>
        <p:spPr>
          <a:xfrm>
            <a:off x="2046813" y="5966783"/>
            <a:ext cx="1949449"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tout d’accord</a:t>
            </a:r>
          </a:p>
        </p:txBody>
      </p:sp>
      <p:sp>
        <p:nvSpPr>
          <p:cNvPr id="6" name="Rectangle 5">
            <a:extLst>
              <a:ext uri="{FF2B5EF4-FFF2-40B4-BE49-F238E27FC236}">
                <a16:creationId xmlns:a16="http://schemas.microsoft.com/office/drawing/2014/main" id="{85D426E0-A02C-4775-EE61-58C2B20226B9}"/>
              </a:ext>
            </a:extLst>
          </p:cNvPr>
          <p:cNvSpPr/>
          <p:nvPr/>
        </p:nvSpPr>
        <p:spPr>
          <a:xfrm>
            <a:off x="7896421" y="5964975"/>
            <a:ext cx="1951200" cy="28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Tout à fait d’accord</a:t>
            </a:r>
          </a:p>
        </p:txBody>
      </p:sp>
      <p:sp>
        <p:nvSpPr>
          <p:cNvPr id="9" name="Rectangle 8">
            <a:extLst>
              <a:ext uri="{FF2B5EF4-FFF2-40B4-BE49-F238E27FC236}">
                <a16:creationId xmlns:a16="http://schemas.microsoft.com/office/drawing/2014/main" id="{AC01A7A8-688B-7A31-5EA5-B0A9EE640145}"/>
              </a:ext>
            </a:extLst>
          </p:cNvPr>
          <p:cNvSpPr/>
          <p:nvPr/>
        </p:nvSpPr>
        <p:spPr>
          <a:xfrm>
            <a:off x="3996262" y="5966783"/>
            <a:ext cx="1951200" cy="288000"/>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pas d’accord</a:t>
            </a:r>
          </a:p>
        </p:txBody>
      </p:sp>
      <p:sp>
        <p:nvSpPr>
          <p:cNvPr id="10" name="Rectangle 9">
            <a:extLst>
              <a:ext uri="{FF2B5EF4-FFF2-40B4-BE49-F238E27FC236}">
                <a16:creationId xmlns:a16="http://schemas.microsoft.com/office/drawing/2014/main" id="{BC0718D3-5A73-D20B-45F9-B437B3ACF554}"/>
              </a:ext>
            </a:extLst>
          </p:cNvPr>
          <p:cNvSpPr/>
          <p:nvPr/>
        </p:nvSpPr>
        <p:spPr>
          <a:xfrm>
            <a:off x="5945221" y="5966783"/>
            <a:ext cx="1951200" cy="288000"/>
          </a:xfrm>
          <a:prstGeom prst="rect">
            <a:avLst/>
          </a:prstGeom>
          <a:solidFill>
            <a:srgbClr val="DAE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d’accord</a:t>
            </a:r>
          </a:p>
        </p:txBody>
      </p:sp>
      <p:sp>
        <p:nvSpPr>
          <p:cNvPr id="11" name="Rectangle 10">
            <a:extLst>
              <a:ext uri="{FF2B5EF4-FFF2-40B4-BE49-F238E27FC236}">
                <a16:creationId xmlns:a16="http://schemas.microsoft.com/office/drawing/2014/main" id="{CD6843ED-83C8-C2C0-EC0D-DC023CC18DCE}"/>
              </a:ext>
            </a:extLst>
          </p:cNvPr>
          <p:cNvSpPr/>
          <p:nvPr/>
        </p:nvSpPr>
        <p:spPr>
          <a:xfrm>
            <a:off x="2054433" y="5966783"/>
            <a:ext cx="1949449"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tout d’accord</a:t>
            </a:r>
          </a:p>
        </p:txBody>
      </p:sp>
      <p:sp>
        <p:nvSpPr>
          <p:cNvPr id="12" name="Rectangle 11">
            <a:extLst>
              <a:ext uri="{FF2B5EF4-FFF2-40B4-BE49-F238E27FC236}">
                <a16:creationId xmlns:a16="http://schemas.microsoft.com/office/drawing/2014/main" id="{D7C78D28-1EB0-8C24-A3BA-A974F59C8F62}"/>
              </a:ext>
            </a:extLst>
          </p:cNvPr>
          <p:cNvSpPr/>
          <p:nvPr/>
        </p:nvSpPr>
        <p:spPr>
          <a:xfrm>
            <a:off x="7904041" y="5964975"/>
            <a:ext cx="19512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Tout à fait d’accord</a:t>
            </a:r>
          </a:p>
        </p:txBody>
      </p:sp>
      <p:sp>
        <p:nvSpPr>
          <p:cNvPr id="13" name="Rectangle 12">
            <a:extLst>
              <a:ext uri="{FF2B5EF4-FFF2-40B4-BE49-F238E27FC236}">
                <a16:creationId xmlns:a16="http://schemas.microsoft.com/office/drawing/2014/main" id="{43BD96B4-74FC-73A0-8CFB-040D0B0B32FD}"/>
              </a:ext>
            </a:extLst>
          </p:cNvPr>
          <p:cNvSpPr/>
          <p:nvPr/>
        </p:nvSpPr>
        <p:spPr>
          <a:xfrm>
            <a:off x="4003882" y="5966783"/>
            <a:ext cx="1951200" cy="288000"/>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pas d’accord</a:t>
            </a:r>
          </a:p>
        </p:txBody>
      </p:sp>
      <p:sp>
        <p:nvSpPr>
          <p:cNvPr id="14" name="Rectangle 13">
            <a:extLst>
              <a:ext uri="{FF2B5EF4-FFF2-40B4-BE49-F238E27FC236}">
                <a16:creationId xmlns:a16="http://schemas.microsoft.com/office/drawing/2014/main" id="{0F980B1E-B6ED-4E2A-C40F-85ADD05AED06}"/>
              </a:ext>
            </a:extLst>
          </p:cNvPr>
          <p:cNvSpPr/>
          <p:nvPr/>
        </p:nvSpPr>
        <p:spPr>
          <a:xfrm>
            <a:off x="5952841" y="5966783"/>
            <a:ext cx="1951200" cy="28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spTree>
    <p:extLst>
      <p:ext uri="{BB962C8B-B14F-4D97-AF65-F5344CB8AC3E}">
        <p14:creationId xmlns:p14="http://schemas.microsoft.com/office/powerpoint/2010/main" val="2923684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C6546-AF8D-0961-2F47-9937ACF0715C}"/>
              </a:ext>
            </a:extLst>
          </p:cNvPr>
          <p:cNvSpPr>
            <a:spLocks noGrp="1"/>
          </p:cNvSpPr>
          <p:nvPr>
            <p:ph type="body" sz="quarter" idx="17"/>
          </p:nvPr>
        </p:nvSpPr>
        <p:spPr/>
        <p:txBody>
          <a:bodyPr/>
          <a:lstStyle/>
          <a:p>
            <a:r>
              <a:rPr lang="fr-FR"/>
              <a:t>Pour chacune des phrases suivantes, vous me direz dans quelle mesure êtes-vous tout à fait, plutôt, plutôt pas ou pas du tout d’accord avec les affirmations listées ci-dessous ?</a:t>
            </a:r>
            <a:endParaRPr lang="fr-FR" dirty="0"/>
          </a:p>
        </p:txBody>
      </p:sp>
      <p:sp>
        <p:nvSpPr>
          <p:cNvPr id="3" name="Espace réservé du texte 2">
            <a:extLst>
              <a:ext uri="{FF2B5EF4-FFF2-40B4-BE49-F238E27FC236}">
                <a16:creationId xmlns:a16="http://schemas.microsoft.com/office/drawing/2014/main" id="{3E8F260A-3959-02ED-0111-7D43F8FFDEBB}"/>
              </a:ext>
            </a:extLst>
          </p:cNvPr>
          <p:cNvSpPr>
            <a:spLocks noGrp="1"/>
          </p:cNvSpPr>
          <p:nvPr>
            <p:ph type="body" sz="quarter" idx="21"/>
          </p:nvPr>
        </p:nvSpPr>
        <p:spPr/>
        <p:txBody>
          <a:bodyPr/>
          <a:lstStyle/>
          <a:p>
            <a:r>
              <a:rPr lang="fr-FR"/>
              <a:t>Bases totales, n=4000 (Métropole) et n=656 (Antilles)</a:t>
            </a:r>
            <a:endParaRPr lang="fr-FR" dirty="0"/>
          </a:p>
        </p:txBody>
      </p:sp>
      <p:sp>
        <p:nvSpPr>
          <p:cNvPr id="4" name="Titre 3">
            <a:extLst>
              <a:ext uri="{FF2B5EF4-FFF2-40B4-BE49-F238E27FC236}">
                <a16:creationId xmlns:a16="http://schemas.microsoft.com/office/drawing/2014/main" id="{93D382EC-543A-5EFC-91E6-8D0D7B94E589}"/>
              </a:ext>
            </a:extLst>
          </p:cNvPr>
          <p:cNvSpPr>
            <a:spLocks noGrp="1"/>
          </p:cNvSpPr>
          <p:nvPr>
            <p:ph type="title"/>
          </p:nvPr>
        </p:nvSpPr>
        <p:spPr/>
        <p:txBody>
          <a:bodyPr/>
          <a:lstStyle/>
          <a:p>
            <a:r>
              <a:rPr lang="fr-FR"/>
              <a:t>Impact économique et social du bio</a:t>
            </a:r>
            <a:endParaRPr lang="fr-FR" dirty="0"/>
          </a:p>
        </p:txBody>
      </p:sp>
      <p:sp>
        <p:nvSpPr>
          <p:cNvPr id="7" name="ZoneTexte 6">
            <a:extLst>
              <a:ext uri="{FF2B5EF4-FFF2-40B4-BE49-F238E27FC236}">
                <a16:creationId xmlns:a16="http://schemas.microsoft.com/office/drawing/2014/main" id="{B11F62C2-F846-6168-0071-236C78003834}"/>
              </a:ext>
            </a:extLst>
          </p:cNvPr>
          <p:cNvSpPr txBox="1"/>
          <p:nvPr/>
        </p:nvSpPr>
        <p:spPr>
          <a:xfrm>
            <a:off x="768486" y="2421505"/>
            <a:ext cx="10045288"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r>
              <a:rPr lang="fr-FR" dirty="0"/>
              <a:t>« L’agriculture biologique permet une juste rémunération des producteurs français »</a:t>
            </a:r>
          </a:p>
        </p:txBody>
      </p:sp>
      <p:graphicFrame>
        <p:nvGraphicFramePr>
          <p:cNvPr id="8" name="Chart 25">
            <a:extLst>
              <a:ext uri="{FF2B5EF4-FFF2-40B4-BE49-F238E27FC236}">
                <a16:creationId xmlns:a16="http://schemas.microsoft.com/office/drawing/2014/main" id="{B95AFB4B-6DCB-20ED-3CC5-724CB8F22EE8}"/>
              </a:ext>
            </a:extLst>
          </p:cNvPr>
          <p:cNvGraphicFramePr/>
          <p:nvPr>
            <p:extLst>
              <p:ext uri="{D42A27DB-BD31-4B8C-83A1-F6EECF244321}">
                <p14:modId xmlns:p14="http://schemas.microsoft.com/office/powerpoint/2010/main" val="3341196894"/>
              </p:ext>
            </p:extLst>
          </p:nvPr>
        </p:nvGraphicFramePr>
        <p:xfrm>
          <a:off x="615032" y="2836754"/>
          <a:ext cx="10621466" cy="301894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E998100C-EE7B-4EDD-22CC-8735D7CB1057}"/>
              </a:ext>
            </a:extLst>
          </p:cNvPr>
          <p:cNvSpPr/>
          <p:nvPr/>
        </p:nvSpPr>
        <p:spPr>
          <a:xfrm>
            <a:off x="2046813" y="5966783"/>
            <a:ext cx="1949449"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tout d’accord</a:t>
            </a:r>
          </a:p>
        </p:txBody>
      </p:sp>
      <p:sp>
        <p:nvSpPr>
          <p:cNvPr id="6" name="Rectangle 5">
            <a:extLst>
              <a:ext uri="{FF2B5EF4-FFF2-40B4-BE49-F238E27FC236}">
                <a16:creationId xmlns:a16="http://schemas.microsoft.com/office/drawing/2014/main" id="{85D426E0-A02C-4775-EE61-58C2B20226B9}"/>
              </a:ext>
            </a:extLst>
          </p:cNvPr>
          <p:cNvSpPr/>
          <p:nvPr/>
        </p:nvSpPr>
        <p:spPr>
          <a:xfrm>
            <a:off x="7896421" y="5964975"/>
            <a:ext cx="1951200" cy="28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Tout à fait d’accord</a:t>
            </a:r>
          </a:p>
        </p:txBody>
      </p:sp>
      <p:sp>
        <p:nvSpPr>
          <p:cNvPr id="9" name="Rectangle 8">
            <a:extLst>
              <a:ext uri="{FF2B5EF4-FFF2-40B4-BE49-F238E27FC236}">
                <a16:creationId xmlns:a16="http://schemas.microsoft.com/office/drawing/2014/main" id="{AC01A7A8-688B-7A31-5EA5-B0A9EE640145}"/>
              </a:ext>
            </a:extLst>
          </p:cNvPr>
          <p:cNvSpPr/>
          <p:nvPr/>
        </p:nvSpPr>
        <p:spPr>
          <a:xfrm>
            <a:off x="3996262" y="5966783"/>
            <a:ext cx="1951200" cy="288000"/>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pas d’accord</a:t>
            </a:r>
          </a:p>
        </p:txBody>
      </p:sp>
      <p:sp>
        <p:nvSpPr>
          <p:cNvPr id="10" name="Rectangle 9">
            <a:extLst>
              <a:ext uri="{FF2B5EF4-FFF2-40B4-BE49-F238E27FC236}">
                <a16:creationId xmlns:a16="http://schemas.microsoft.com/office/drawing/2014/main" id="{BC0718D3-5A73-D20B-45F9-B437B3ACF554}"/>
              </a:ext>
            </a:extLst>
          </p:cNvPr>
          <p:cNvSpPr/>
          <p:nvPr/>
        </p:nvSpPr>
        <p:spPr>
          <a:xfrm>
            <a:off x="5945221" y="5966783"/>
            <a:ext cx="1951200" cy="288000"/>
          </a:xfrm>
          <a:prstGeom prst="rect">
            <a:avLst/>
          </a:prstGeom>
          <a:solidFill>
            <a:srgbClr val="DAE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d’accord</a:t>
            </a:r>
          </a:p>
        </p:txBody>
      </p:sp>
      <p:sp>
        <p:nvSpPr>
          <p:cNvPr id="11" name="Rectangle 10">
            <a:extLst>
              <a:ext uri="{FF2B5EF4-FFF2-40B4-BE49-F238E27FC236}">
                <a16:creationId xmlns:a16="http://schemas.microsoft.com/office/drawing/2014/main" id="{CD6843ED-83C8-C2C0-EC0D-DC023CC18DCE}"/>
              </a:ext>
            </a:extLst>
          </p:cNvPr>
          <p:cNvSpPr/>
          <p:nvPr/>
        </p:nvSpPr>
        <p:spPr>
          <a:xfrm>
            <a:off x="2054433" y="5966783"/>
            <a:ext cx="1949449"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tout d’accord</a:t>
            </a:r>
          </a:p>
        </p:txBody>
      </p:sp>
      <p:sp>
        <p:nvSpPr>
          <p:cNvPr id="12" name="Rectangle 11">
            <a:extLst>
              <a:ext uri="{FF2B5EF4-FFF2-40B4-BE49-F238E27FC236}">
                <a16:creationId xmlns:a16="http://schemas.microsoft.com/office/drawing/2014/main" id="{D7C78D28-1EB0-8C24-A3BA-A974F59C8F62}"/>
              </a:ext>
            </a:extLst>
          </p:cNvPr>
          <p:cNvSpPr/>
          <p:nvPr/>
        </p:nvSpPr>
        <p:spPr>
          <a:xfrm>
            <a:off x="7904041" y="5964975"/>
            <a:ext cx="19512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Tout à fait d’accord</a:t>
            </a:r>
          </a:p>
        </p:txBody>
      </p:sp>
      <p:sp>
        <p:nvSpPr>
          <p:cNvPr id="13" name="Rectangle 12">
            <a:extLst>
              <a:ext uri="{FF2B5EF4-FFF2-40B4-BE49-F238E27FC236}">
                <a16:creationId xmlns:a16="http://schemas.microsoft.com/office/drawing/2014/main" id="{43BD96B4-74FC-73A0-8CFB-040D0B0B32FD}"/>
              </a:ext>
            </a:extLst>
          </p:cNvPr>
          <p:cNvSpPr/>
          <p:nvPr/>
        </p:nvSpPr>
        <p:spPr>
          <a:xfrm>
            <a:off x="4003882" y="5966783"/>
            <a:ext cx="1951200" cy="288000"/>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pas d’accord</a:t>
            </a:r>
          </a:p>
        </p:txBody>
      </p:sp>
      <p:sp>
        <p:nvSpPr>
          <p:cNvPr id="14" name="Rectangle 13">
            <a:extLst>
              <a:ext uri="{FF2B5EF4-FFF2-40B4-BE49-F238E27FC236}">
                <a16:creationId xmlns:a16="http://schemas.microsoft.com/office/drawing/2014/main" id="{0F980B1E-B6ED-4E2A-C40F-85ADD05AED06}"/>
              </a:ext>
            </a:extLst>
          </p:cNvPr>
          <p:cNvSpPr/>
          <p:nvPr/>
        </p:nvSpPr>
        <p:spPr>
          <a:xfrm>
            <a:off x="5952841" y="5966783"/>
            <a:ext cx="1951200" cy="28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d’accord</a:t>
            </a:r>
          </a:p>
        </p:txBody>
      </p:sp>
    </p:spTree>
    <p:extLst>
      <p:ext uri="{BB962C8B-B14F-4D97-AF65-F5344CB8AC3E}">
        <p14:creationId xmlns:p14="http://schemas.microsoft.com/office/powerpoint/2010/main" val="4123536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D6609BE8-CAE2-C31A-F179-8432AAF4FEED}"/>
              </a:ext>
            </a:extLst>
          </p:cNvPr>
          <p:cNvGraphicFramePr>
            <a:graphicFrameLocks noGrp="1"/>
          </p:cNvGraphicFramePr>
          <p:nvPr>
            <p:extLst>
              <p:ext uri="{D42A27DB-BD31-4B8C-83A1-F6EECF244321}">
                <p14:modId xmlns:p14="http://schemas.microsoft.com/office/powerpoint/2010/main" val="3694826607"/>
              </p:ext>
            </p:extLst>
          </p:nvPr>
        </p:nvGraphicFramePr>
        <p:xfrm>
          <a:off x="492295" y="1390109"/>
          <a:ext cx="11073892" cy="4767504"/>
        </p:xfrm>
        <a:graphic>
          <a:graphicData uri="http://schemas.openxmlformats.org/drawingml/2006/table">
            <a:tbl>
              <a:tblPr>
                <a:tableStyleId>{5C22544A-7EE6-4342-B048-85BDC9FD1C3A}</a:tableStyleId>
              </a:tblPr>
              <a:tblGrid>
                <a:gridCol w="2768473">
                  <a:extLst>
                    <a:ext uri="{9D8B030D-6E8A-4147-A177-3AD203B41FA5}">
                      <a16:colId xmlns:a16="http://schemas.microsoft.com/office/drawing/2014/main" val="2217115677"/>
                    </a:ext>
                  </a:extLst>
                </a:gridCol>
                <a:gridCol w="2768473">
                  <a:extLst>
                    <a:ext uri="{9D8B030D-6E8A-4147-A177-3AD203B41FA5}">
                      <a16:colId xmlns:a16="http://schemas.microsoft.com/office/drawing/2014/main" val="2410939904"/>
                    </a:ext>
                  </a:extLst>
                </a:gridCol>
                <a:gridCol w="2768473">
                  <a:extLst>
                    <a:ext uri="{9D8B030D-6E8A-4147-A177-3AD203B41FA5}">
                      <a16:colId xmlns:a16="http://schemas.microsoft.com/office/drawing/2014/main" val="2325662794"/>
                    </a:ext>
                  </a:extLst>
                </a:gridCol>
                <a:gridCol w="2768473">
                  <a:extLst>
                    <a:ext uri="{9D8B030D-6E8A-4147-A177-3AD203B41FA5}">
                      <a16:colId xmlns:a16="http://schemas.microsoft.com/office/drawing/2014/main" val="2917558351"/>
                    </a:ext>
                  </a:extLst>
                </a:gridCol>
              </a:tblGrid>
              <a:tr h="314341">
                <a:tc>
                  <a:txBody>
                    <a:bodyPr/>
                    <a:lstStyle/>
                    <a:p>
                      <a:pPr marL="72000" algn="l" fontAlgn="b"/>
                      <a:r>
                        <a:rPr lang="fr-FR" sz="1200" b="1" u="none" strike="noStrike" dirty="0">
                          <a:solidFill>
                            <a:schemeClr val="bg1"/>
                          </a:solidFill>
                          <a:effectLst/>
                        </a:rPr>
                        <a:t>Genre</a:t>
                      </a:r>
                      <a:endParaRPr lang="fr-FR" sz="1200" b="1" i="0" u="none" strike="noStrike" dirty="0">
                        <a:solidFill>
                          <a:schemeClr val="bg1"/>
                        </a:solidFill>
                        <a:effectLst/>
                        <a:latin typeface="Calibri" panose="020F0502020204030204" pitchFamily="34" charset="0"/>
                      </a:endParaRPr>
                    </a:p>
                  </a:txBody>
                  <a:tcPr marL="6878" marR="6878" marT="6878" marB="0" anchor="ctr">
                    <a:solidFill>
                      <a:schemeClr val="tx2"/>
                    </a:solidFill>
                  </a:tcPr>
                </a:tc>
                <a:tc>
                  <a:txBody>
                    <a:bodyPr/>
                    <a:lstStyle/>
                    <a:p>
                      <a:pPr marL="72000" algn="ctr" fontAlgn="b"/>
                      <a:r>
                        <a:rPr lang="fr-FR" sz="1200" b="1" u="none" strike="noStrike" dirty="0">
                          <a:solidFill>
                            <a:schemeClr val="bg1"/>
                          </a:solidFill>
                          <a:effectLst/>
                        </a:rPr>
                        <a:t>Antilles</a:t>
                      </a:r>
                      <a:endParaRPr lang="fr-FR" sz="1200" b="1" i="0" u="none" strike="noStrike" dirty="0">
                        <a:solidFill>
                          <a:schemeClr val="bg1"/>
                        </a:solidFill>
                        <a:effectLst/>
                        <a:latin typeface="Calibri" panose="020F0502020204030204" pitchFamily="34" charset="0"/>
                      </a:endParaRPr>
                    </a:p>
                  </a:txBody>
                  <a:tcPr marL="6878" marR="6878" marT="6878" marB="0" anchor="ctr">
                    <a:solidFill>
                      <a:schemeClr val="tx2"/>
                    </a:solidFill>
                  </a:tcPr>
                </a:tc>
                <a:tc>
                  <a:txBody>
                    <a:bodyPr/>
                    <a:lstStyle/>
                    <a:p>
                      <a:pPr marL="72000" algn="ctr" fontAlgn="b"/>
                      <a:r>
                        <a:rPr lang="fr-FR" sz="1200" b="1" u="none" strike="noStrike" dirty="0">
                          <a:solidFill>
                            <a:schemeClr val="bg1"/>
                          </a:solidFill>
                          <a:effectLst/>
                        </a:rPr>
                        <a:t>Guadeloupe</a:t>
                      </a:r>
                      <a:endParaRPr lang="fr-FR" sz="1200" b="1" i="0" u="none" strike="noStrike" dirty="0">
                        <a:solidFill>
                          <a:schemeClr val="bg1"/>
                        </a:solidFill>
                        <a:effectLst/>
                        <a:latin typeface="Calibri" panose="020F0502020204030204" pitchFamily="34" charset="0"/>
                      </a:endParaRPr>
                    </a:p>
                  </a:txBody>
                  <a:tcPr marL="6878" marR="6878" marT="6878" marB="0" anchor="ctr">
                    <a:solidFill>
                      <a:schemeClr val="tx2"/>
                    </a:solidFill>
                  </a:tcPr>
                </a:tc>
                <a:tc>
                  <a:txBody>
                    <a:bodyPr/>
                    <a:lstStyle/>
                    <a:p>
                      <a:pPr marL="72000" algn="ctr" fontAlgn="b"/>
                      <a:r>
                        <a:rPr lang="fr-FR" sz="1200" b="1" u="none" strike="noStrike" dirty="0">
                          <a:solidFill>
                            <a:schemeClr val="bg1"/>
                          </a:solidFill>
                          <a:effectLst/>
                        </a:rPr>
                        <a:t>Martinique</a:t>
                      </a:r>
                      <a:endParaRPr lang="fr-FR" sz="1000" b="1" i="0" u="none" strike="noStrike" dirty="0">
                        <a:solidFill>
                          <a:schemeClr val="bg1"/>
                        </a:solidFill>
                        <a:effectLst/>
                        <a:latin typeface="Calibri" panose="020F0502020204030204" pitchFamily="34" charset="0"/>
                      </a:endParaRPr>
                    </a:p>
                  </a:txBody>
                  <a:tcPr marL="6878" marR="6878" marT="6878" marB="0" anchor="ctr">
                    <a:solidFill>
                      <a:schemeClr val="tx2"/>
                    </a:solidFill>
                  </a:tcPr>
                </a:tc>
                <a:extLst>
                  <a:ext uri="{0D108BD9-81ED-4DB2-BD59-A6C34878D82A}">
                    <a16:rowId xmlns:a16="http://schemas.microsoft.com/office/drawing/2014/main" val="3044170053"/>
                  </a:ext>
                </a:extLst>
              </a:tr>
              <a:tr h="342551">
                <a:tc>
                  <a:txBody>
                    <a:bodyPr/>
                    <a:lstStyle/>
                    <a:p>
                      <a:pPr marL="72000" algn="l" fontAlgn="b"/>
                      <a:r>
                        <a:rPr lang="fr-FR" sz="1100" u="none" strike="noStrike" dirty="0">
                          <a:effectLst/>
                        </a:rPr>
                        <a:t>Hommes</a:t>
                      </a:r>
                      <a:endParaRPr lang="fr-FR" sz="1100" b="0" i="0" u="none" strike="noStrike" dirty="0">
                        <a:solidFill>
                          <a:srgbClr val="000000"/>
                        </a:solidFill>
                        <a:effectLst/>
                        <a:latin typeface="Calibri" panose="020F050202020403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45%</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45%</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a:effectLst/>
                        </a:rPr>
                        <a:t>45%</a:t>
                      </a:r>
                      <a:endParaRPr lang="fr-FR" sz="1100" b="0" i="0" u="none" strike="noStrike">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extLst>
                  <a:ext uri="{0D108BD9-81ED-4DB2-BD59-A6C34878D82A}">
                    <a16:rowId xmlns:a16="http://schemas.microsoft.com/office/drawing/2014/main" val="3380131339"/>
                  </a:ext>
                </a:extLst>
              </a:tr>
              <a:tr h="342551">
                <a:tc>
                  <a:txBody>
                    <a:bodyPr/>
                    <a:lstStyle/>
                    <a:p>
                      <a:pPr marL="72000" algn="l" fontAlgn="b"/>
                      <a:r>
                        <a:rPr lang="fr-FR" sz="1100" u="none" strike="noStrike" dirty="0">
                          <a:effectLst/>
                        </a:rPr>
                        <a:t>Femmes</a:t>
                      </a:r>
                      <a:endParaRPr lang="fr-FR" sz="1100" b="0" i="0" u="none" strike="noStrike" dirty="0">
                        <a:solidFill>
                          <a:srgbClr val="000000"/>
                        </a:solidFill>
                        <a:effectLst/>
                        <a:latin typeface="Calibri" panose="020F050202020403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55%</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55%</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55%</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extLst>
                  <a:ext uri="{0D108BD9-81ED-4DB2-BD59-A6C34878D82A}">
                    <a16:rowId xmlns:a16="http://schemas.microsoft.com/office/drawing/2014/main" val="2300253032"/>
                  </a:ext>
                </a:extLst>
              </a:tr>
              <a:tr h="342551">
                <a:tc>
                  <a:txBody>
                    <a:bodyPr/>
                    <a:lstStyle/>
                    <a:p>
                      <a:pPr marL="72000" algn="l" defTabSz="914377" rtl="0" eaLnBrk="1" fontAlgn="b" latinLnBrk="0" hangingPunct="1"/>
                      <a:r>
                        <a:rPr lang="fr-FR" sz="1200" b="1" u="none" strike="noStrike" kern="1200" dirty="0">
                          <a:solidFill>
                            <a:schemeClr val="bg1"/>
                          </a:solidFill>
                          <a:effectLst/>
                          <a:latin typeface="+mn-lt"/>
                          <a:ea typeface="+mn-ea"/>
                          <a:cs typeface="+mn-cs"/>
                        </a:rPr>
                        <a:t>Âge</a:t>
                      </a:r>
                    </a:p>
                  </a:txBody>
                  <a:tcPr marL="6878" marR="6878" marT="6878" marB="0" anchor="ctr">
                    <a:solidFill>
                      <a:schemeClr val="tx2"/>
                    </a:solidFill>
                  </a:tcPr>
                </a:tc>
                <a:tc>
                  <a:txBody>
                    <a:bodyPr/>
                    <a:lstStyle/>
                    <a:p>
                      <a:pPr marL="72000" algn="ctr" defTabSz="914377" rtl="0" eaLnBrk="1" fontAlgn="b" latinLnBrk="0" hangingPunct="1"/>
                      <a:r>
                        <a:rPr lang="fr-FR" sz="1200" b="1" u="none" strike="noStrike" kern="1200" dirty="0">
                          <a:solidFill>
                            <a:schemeClr val="bg1"/>
                          </a:solidFill>
                          <a:effectLst/>
                          <a:latin typeface="+mn-lt"/>
                          <a:ea typeface="+mn-ea"/>
                          <a:cs typeface="+mn-cs"/>
                        </a:rPr>
                        <a:t>Antilles</a:t>
                      </a:r>
                    </a:p>
                  </a:txBody>
                  <a:tcPr marL="6878" marR="6878" marT="6878" marB="0" anchor="ctr">
                    <a:solidFill>
                      <a:schemeClr val="tx2"/>
                    </a:solidFill>
                  </a:tcPr>
                </a:tc>
                <a:tc>
                  <a:txBody>
                    <a:bodyPr/>
                    <a:lstStyle/>
                    <a:p>
                      <a:pPr marL="72000" algn="ctr" defTabSz="914377" rtl="0" eaLnBrk="1" fontAlgn="b" latinLnBrk="0" hangingPunct="1"/>
                      <a:r>
                        <a:rPr lang="fr-FR" sz="1200" b="1" u="none" strike="noStrike" kern="1200" dirty="0">
                          <a:solidFill>
                            <a:schemeClr val="bg1"/>
                          </a:solidFill>
                          <a:effectLst/>
                          <a:latin typeface="+mn-lt"/>
                          <a:ea typeface="+mn-ea"/>
                          <a:cs typeface="+mn-cs"/>
                        </a:rPr>
                        <a:t>Guadeloupe</a:t>
                      </a:r>
                    </a:p>
                  </a:txBody>
                  <a:tcPr marL="6878" marR="6878" marT="6878" marB="0" anchor="ctr">
                    <a:solidFill>
                      <a:schemeClr val="tx2"/>
                    </a:solidFill>
                  </a:tcPr>
                </a:tc>
                <a:tc>
                  <a:txBody>
                    <a:bodyPr/>
                    <a:lstStyle/>
                    <a:p>
                      <a:pPr marL="72000" algn="ctr" defTabSz="914377" rtl="0" eaLnBrk="1" fontAlgn="b" latinLnBrk="0" hangingPunct="1"/>
                      <a:r>
                        <a:rPr lang="fr-FR" sz="1200" b="1" u="none" strike="noStrike" kern="1200" dirty="0">
                          <a:solidFill>
                            <a:schemeClr val="bg1"/>
                          </a:solidFill>
                          <a:effectLst/>
                          <a:latin typeface="+mn-lt"/>
                          <a:ea typeface="+mn-ea"/>
                          <a:cs typeface="+mn-cs"/>
                        </a:rPr>
                        <a:t>Martinique</a:t>
                      </a:r>
                    </a:p>
                  </a:txBody>
                  <a:tcPr marL="6878" marR="6878" marT="6878" marB="0" anchor="ctr">
                    <a:solidFill>
                      <a:schemeClr val="tx2"/>
                    </a:solidFill>
                  </a:tcPr>
                </a:tc>
                <a:extLst>
                  <a:ext uri="{0D108BD9-81ED-4DB2-BD59-A6C34878D82A}">
                    <a16:rowId xmlns:a16="http://schemas.microsoft.com/office/drawing/2014/main" val="2121501967"/>
                  </a:ext>
                </a:extLst>
              </a:tr>
              <a:tr h="342551">
                <a:tc>
                  <a:txBody>
                    <a:bodyPr/>
                    <a:lstStyle/>
                    <a:p>
                      <a:pPr marL="72000" algn="l" fontAlgn="t"/>
                      <a:r>
                        <a:rPr lang="fr-FR" sz="1100" u="none" strike="noStrike" dirty="0">
                          <a:effectLst/>
                        </a:rPr>
                        <a:t>18 à 24 ans</a:t>
                      </a:r>
                      <a:endParaRPr lang="fr-FR" sz="1100" b="0" i="0" u="none" strike="noStrike" dirty="0">
                        <a:solidFill>
                          <a:srgbClr val="9933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10%</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10%</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10%</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extLst>
                  <a:ext uri="{0D108BD9-81ED-4DB2-BD59-A6C34878D82A}">
                    <a16:rowId xmlns:a16="http://schemas.microsoft.com/office/drawing/2014/main" val="76472600"/>
                  </a:ext>
                </a:extLst>
              </a:tr>
              <a:tr h="342551">
                <a:tc>
                  <a:txBody>
                    <a:bodyPr/>
                    <a:lstStyle/>
                    <a:p>
                      <a:pPr marL="72000" algn="l" fontAlgn="t"/>
                      <a:r>
                        <a:rPr lang="fr-FR" sz="1100" u="none" strike="noStrike" dirty="0">
                          <a:effectLst/>
                        </a:rPr>
                        <a:t>25 à 34 ans</a:t>
                      </a:r>
                      <a:endParaRPr lang="fr-FR" sz="1100" b="0" i="0" u="none" strike="noStrike" dirty="0">
                        <a:solidFill>
                          <a:srgbClr val="9933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13%</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a:effectLst/>
                        </a:rPr>
                        <a:t>13%</a:t>
                      </a:r>
                      <a:endParaRPr lang="fr-FR" sz="1100" b="0" i="0" u="none" strike="noStrike">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a:effectLst/>
                        </a:rPr>
                        <a:t>13%</a:t>
                      </a:r>
                      <a:endParaRPr lang="fr-FR" sz="1100" b="0" i="0" u="none" strike="noStrike">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extLst>
                  <a:ext uri="{0D108BD9-81ED-4DB2-BD59-A6C34878D82A}">
                    <a16:rowId xmlns:a16="http://schemas.microsoft.com/office/drawing/2014/main" val="3612122277"/>
                  </a:ext>
                </a:extLst>
              </a:tr>
              <a:tr h="342551">
                <a:tc>
                  <a:txBody>
                    <a:bodyPr/>
                    <a:lstStyle/>
                    <a:p>
                      <a:pPr marL="72000" algn="l" fontAlgn="t"/>
                      <a:r>
                        <a:rPr lang="fr-FR" sz="1100" u="none" strike="noStrike">
                          <a:effectLst/>
                        </a:rPr>
                        <a:t>35 à 49 ans</a:t>
                      </a:r>
                      <a:endParaRPr lang="fr-FR" sz="1100" b="0" i="0" u="none" strike="noStrike">
                        <a:solidFill>
                          <a:srgbClr val="9933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27%</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27%</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a:effectLst/>
                        </a:rPr>
                        <a:t>26%</a:t>
                      </a:r>
                      <a:endParaRPr lang="fr-FR" sz="1100" b="0" i="0" u="none" strike="noStrike">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extLst>
                  <a:ext uri="{0D108BD9-81ED-4DB2-BD59-A6C34878D82A}">
                    <a16:rowId xmlns:a16="http://schemas.microsoft.com/office/drawing/2014/main" val="3446597604"/>
                  </a:ext>
                </a:extLst>
              </a:tr>
              <a:tr h="342551">
                <a:tc>
                  <a:txBody>
                    <a:bodyPr/>
                    <a:lstStyle/>
                    <a:p>
                      <a:pPr marL="72000" algn="l" fontAlgn="t"/>
                      <a:r>
                        <a:rPr lang="fr-FR" sz="1100" u="none" strike="noStrike">
                          <a:effectLst/>
                        </a:rPr>
                        <a:t>50 à 64 ans</a:t>
                      </a:r>
                      <a:endParaRPr lang="fr-FR" sz="1100" b="0" i="0" u="none" strike="noStrike">
                        <a:solidFill>
                          <a:srgbClr val="9933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34%</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33%</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35%</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extLst>
                  <a:ext uri="{0D108BD9-81ED-4DB2-BD59-A6C34878D82A}">
                    <a16:rowId xmlns:a16="http://schemas.microsoft.com/office/drawing/2014/main" val="2299974752"/>
                  </a:ext>
                </a:extLst>
              </a:tr>
              <a:tr h="342551">
                <a:tc>
                  <a:txBody>
                    <a:bodyPr/>
                    <a:lstStyle/>
                    <a:p>
                      <a:pPr marL="72000" algn="l" fontAlgn="t"/>
                      <a:r>
                        <a:rPr lang="fr-FR" sz="1100" u="none" strike="noStrike" dirty="0">
                          <a:effectLst/>
                        </a:rPr>
                        <a:t>65 à 75 ans</a:t>
                      </a:r>
                      <a:endParaRPr lang="fr-FR" sz="1100" b="0" i="0" u="none" strike="noStrike" dirty="0">
                        <a:solidFill>
                          <a:srgbClr val="9933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a:effectLst/>
                        </a:rPr>
                        <a:t>17%</a:t>
                      </a:r>
                      <a:endParaRPr lang="fr-FR" sz="1100" b="0" i="0" u="none" strike="noStrike">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16%</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17%</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extLst>
                  <a:ext uri="{0D108BD9-81ED-4DB2-BD59-A6C34878D82A}">
                    <a16:rowId xmlns:a16="http://schemas.microsoft.com/office/drawing/2014/main" val="2829128831"/>
                  </a:ext>
                </a:extLst>
              </a:tr>
              <a:tr h="342551">
                <a:tc>
                  <a:txBody>
                    <a:bodyPr/>
                    <a:lstStyle/>
                    <a:p>
                      <a:pPr marL="72000" algn="l" defTabSz="914377" rtl="0" eaLnBrk="1" fontAlgn="b" latinLnBrk="0" hangingPunct="1"/>
                      <a:r>
                        <a:rPr lang="fr-FR" sz="1200" b="1" u="none" strike="noStrike" kern="1200" dirty="0">
                          <a:solidFill>
                            <a:schemeClr val="bg1"/>
                          </a:solidFill>
                          <a:effectLst/>
                          <a:latin typeface="+mn-lt"/>
                          <a:ea typeface="+mn-ea"/>
                          <a:cs typeface="+mn-cs"/>
                        </a:rPr>
                        <a:t>CSP</a:t>
                      </a:r>
                    </a:p>
                  </a:txBody>
                  <a:tcPr marL="6878" marR="6878" marT="6878" marB="0" anchor="ctr">
                    <a:solidFill>
                      <a:schemeClr val="tx2"/>
                    </a:solidFill>
                  </a:tcPr>
                </a:tc>
                <a:tc>
                  <a:txBody>
                    <a:bodyPr/>
                    <a:lstStyle/>
                    <a:p>
                      <a:pPr marL="72000" algn="ctr" defTabSz="914377" rtl="0" eaLnBrk="1" fontAlgn="b" latinLnBrk="0" hangingPunct="1"/>
                      <a:r>
                        <a:rPr lang="fr-FR" sz="1200" b="1" u="none" strike="noStrike" kern="1200" dirty="0">
                          <a:solidFill>
                            <a:schemeClr val="bg1"/>
                          </a:solidFill>
                          <a:effectLst/>
                          <a:latin typeface="+mn-lt"/>
                          <a:ea typeface="+mn-ea"/>
                          <a:cs typeface="+mn-cs"/>
                        </a:rPr>
                        <a:t>Antilles</a:t>
                      </a:r>
                    </a:p>
                  </a:txBody>
                  <a:tcPr marL="6878" marR="6878" marT="6878" marB="0" anchor="ctr">
                    <a:solidFill>
                      <a:schemeClr val="tx2"/>
                    </a:solidFill>
                  </a:tcPr>
                </a:tc>
                <a:tc>
                  <a:txBody>
                    <a:bodyPr/>
                    <a:lstStyle/>
                    <a:p>
                      <a:pPr marL="72000" algn="ctr" defTabSz="914377" rtl="0" eaLnBrk="1" fontAlgn="b" latinLnBrk="0" hangingPunct="1"/>
                      <a:r>
                        <a:rPr lang="fr-FR" sz="1200" b="1" u="none" strike="noStrike" kern="1200" dirty="0">
                          <a:solidFill>
                            <a:schemeClr val="bg1"/>
                          </a:solidFill>
                          <a:effectLst/>
                          <a:latin typeface="+mn-lt"/>
                          <a:ea typeface="+mn-ea"/>
                          <a:cs typeface="+mn-cs"/>
                        </a:rPr>
                        <a:t>Guadeloupe</a:t>
                      </a:r>
                    </a:p>
                  </a:txBody>
                  <a:tcPr marL="6878" marR="6878" marT="6878" marB="0" anchor="ctr">
                    <a:solidFill>
                      <a:schemeClr val="tx2"/>
                    </a:solidFill>
                  </a:tcPr>
                </a:tc>
                <a:tc>
                  <a:txBody>
                    <a:bodyPr/>
                    <a:lstStyle/>
                    <a:p>
                      <a:pPr marL="72000" algn="ctr" defTabSz="914377" rtl="0" eaLnBrk="1" fontAlgn="b" latinLnBrk="0" hangingPunct="1"/>
                      <a:r>
                        <a:rPr lang="fr-FR" sz="1200" b="1" u="none" strike="noStrike" kern="1200" dirty="0">
                          <a:solidFill>
                            <a:schemeClr val="bg1"/>
                          </a:solidFill>
                          <a:effectLst/>
                          <a:latin typeface="+mn-lt"/>
                          <a:ea typeface="+mn-ea"/>
                          <a:cs typeface="+mn-cs"/>
                        </a:rPr>
                        <a:t>Martinique</a:t>
                      </a:r>
                    </a:p>
                  </a:txBody>
                  <a:tcPr marL="6878" marR="6878" marT="6878" marB="0" anchor="ctr">
                    <a:solidFill>
                      <a:schemeClr val="tx2"/>
                    </a:solidFill>
                  </a:tcPr>
                </a:tc>
                <a:extLst>
                  <a:ext uri="{0D108BD9-81ED-4DB2-BD59-A6C34878D82A}">
                    <a16:rowId xmlns:a16="http://schemas.microsoft.com/office/drawing/2014/main" val="1287551436"/>
                  </a:ext>
                </a:extLst>
              </a:tr>
              <a:tr h="342551">
                <a:tc>
                  <a:txBody>
                    <a:bodyPr/>
                    <a:lstStyle/>
                    <a:p>
                      <a:pPr marL="72000" algn="l" fontAlgn="t"/>
                      <a:r>
                        <a:rPr lang="fr-FR" sz="1100" u="none" strike="noStrike" dirty="0">
                          <a:effectLst/>
                        </a:rPr>
                        <a:t>CSP+</a:t>
                      </a:r>
                      <a:endParaRPr lang="fr-FR" sz="1100" b="0" i="0" u="none" strike="noStrike" dirty="0">
                        <a:solidFill>
                          <a:srgbClr val="9933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10%</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11%</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10%</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extLst>
                  <a:ext uri="{0D108BD9-81ED-4DB2-BD59-A6C34878D82A}">
                    <a16:rowId xmlns:a16="http://schemas.microsoft.com/office/drawing/2014/main" val="819290747"/>
                  </a:ext>
                </a:extLst>
              </a:tr>
              <a:tr h="342551">
                <a:tc>
                  <a:txBody>
                    <a:bodyPr/>
                    <a:lstStyle/>
                    <a:p>
                      <a:pPr marL="72000" algn="l" fontAlgn="t"/>
                      <a:r>
                        <a:rPr lang="fr-FR" sz="1100" u="none" strike="noStrike" dirty="0">
                          <a:effectLst/>
                        </a:rPr>
                        <a:t>CSP intermédiaire</a:t>
                      </a:r>
                      <a:endParaRPr lang="fr-FR" sz="1100" b="0" i="0" u="none" strike="noStrike" dirty="0">
                        <a:solidFill>
                          <a:srgbClr val="9933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12%</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12%</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12%</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extLst>
                  <a:ext uri="{0D108BD9-81ED-4DB2-BD59-A6C34878D82A}">
                    <a16:rowId xmlns:a16="http://schemas.microsoft.com/office/drawing/2014/main" val="651767698"/>
                  </a:ext>
                </a:extLst>
              </a:tr>
              <a:tr h="342551">
                <a:tc>
                  <a:txBody>
                    <a:bodyPr/>
                    <a:lstStyle/>
                    <a:p>
                      <a:pPr marL="72000" algn="l" fontAlgn="t"/>
                      <a:r>
                        <a:rPr lang="fr-FR" sz="1100" u="none" strike="noStrike">
                          <a:effectLst/>
                        </a:rPr>
                        <a:t>CSP-</a:t>
                      </a:r>
                      <a:endParaRPr lang="fr-FR" sz="1100" b="0" i="0" u="none" strike="noStrike">
                        <a:solidFill>
                          <a:srgbClr val="9933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30%</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29%</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30%</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extLst>
                  <a:ext uri="{0D108BD9-81ED-4DB2-BD59-A6C34878D82A}">
                    <a16:rowId xmlns:a16="http://schemas.microsoft.com/office/drawing/2014/main" val="403720821"/>
                  </a:ext>
                </a:extLst>
              </a:tr>
              <a:tr h="342551">
                <a:tc>
                  <a:txBody>
                    <a:bodyPr/>
                    <a:lstStyle/>
                    <a:p>
                      <a:pPr marL="72000" algn="l" fontAlgn="t"/>
                      <a:r>
                        <a:rPr lang="fr-FR" sz="1100" u="none" strike="noStrike">
                          <a:effectLst/>
                        </a:rPr>
                        <a:t>Inactifs</a:t>
                      </a:r>
                      <a:endParaRPr lang="fr-FR" sz="1100" b="0" i="0" u="none" strike="noStrike">
                        <a:solidFill>
                          <a:srgbClr val="9933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a:effectLst/>
                        </a:rPr>
                        <a:t>48%</a:t>
                      </a:r>
                      <a:endParaRPr lang="fr-FR" sz="1100" b="0" i="0" u="none" strike="noStrike">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48%</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tc>
                  <a:txBody>
                    <a:bodyPr/>
                    <a:lstStyle/>
                    <a:p>
                      <a:pPr marL="72000" algn="ctr" fontAlgn="t"/>
                      <a:r>
                        <a:rPr lang="fr-FR" sz="1100" u="none" strike="noStrike" dirty="0">
                          <a:effectLst/>
                        </a:rPr>
                        <a:t>48%</a:t>
                      </a:r>
                      <a:endParaRPr lang="fr-FR" sz="1100" b="0" i="0" u="none" strike="noStrike" dirty="0">
                        <a:solidFill>
                          <a:srgbClr val="000000"/>
                        </a:solidFill>
                        <a:effectLst/>
                        <a:latin typeface="Arial" panose="020B0604020202020204" pitchFamily="34" charset="0"/>
                      </a:endParaRPr>
                    </a:p>
                  </a:txBody>
                  <a:tcPr marL="6878" marR="6878" marT="6878" marB="0" anchor="ctr">
                    <a:solidFill>
                      <a:schemeClr val="tx2">
                        <a:lumMod val="20000"/>
                        <a:lumOff val="80000"/>
                      </a:schemeClr>
                    </a:solidFill>
                  </a:tcPr>
                </a:tc>
                <a:extLst>
                  <a:ext uri="{0D108BD9-81ED-4DB2-BD59-A6C34878D82A}">
                    <a16:rowId xmlns:a16="http://schemas.microsoft.com/office/drawing/2014/main" val="211140569"/>
                  </a:ext>
                </a:extLst>
              </a:tr>
            </a:tbl>
          </a:graphicData>
        </a:graphic>
      </p:graphicFrame>
      <p:sp>
        <p:nvSpPr>
          <p:cNvPr id="6" name="Titre 10">
            <a:extLst>
              <a:ext uri="{FF2B5EF4-FFF2-40B4-BE49-F238E27FC236}">
                <a16:creationId xmlns:a16="http://schemas.microsoft.com/office/drawing/2014/main" id="{659B30FF-AD20-71AC-015A-D84C1AA58B02}"/>
              </a:ext>
            </a:extLst>
          </p:cNvPr>
          <p:cNvSpPr>
            <a:spLocks noGrp="1"/>
          </p:cNvSpPr>
          <p:nvPr>
            <p:ph type="title"/>
          </p:nvPr>
        </p:nvSpPr>
        <p:spPr>
          <a:xfrm>
            <a:off x="2415396" y="348867"/>
            <a:ext cx="8284984" cy="639416"/>
          </a:xfrm>
        </p:spPr>
        <p:txBody>
          <a:bodyPr>
            <a:normAutofit/>
          </a:bodyPr>
          <a:lstStyle/>
          <a:p>
            <a:r>
              <a:rPr lang="fr-FR" sz="3200" dirty="0"/>
              <a:t>Structure démographique de l’échantillon</a:t>
            </a:r>
          </a:p>
        </p:txBody>
      </p:sp>
    </p:spTree>
    <p:extLst>
      <p:ext uri="{BB962C8B-B14F-4D97-AF65-F5344CB8AC3E}">
        <p14:creationId xmlns:p14="http://schemas.microsoft.com/office/powerpoint/2010/main" val="643928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E0AC2FD-FA2D-B950-39BE-004020A7EB0A}"/>
              </a:ext>
            </a:extLst>
          </p:cNvPr>
          <p:cNvSpPr>
            <a:spLocks noGrp="1"/>
          </p:cNvSpPr>
          <p:nvPr>
            <p:ph type="body" sz="quarter" idx="17"/>
          </p:nvPr>
        </p:nvSpPr>
        <p:spPr/>
        <p:txBody>
          <a:bodyPr/>
          <a:lstStyle/>
          <a:p>
            <a:r>
              <a:rPr lang="fr-FR"/>
              <a:t>Trouvez-vous normal qu’un produit biologique puisse coûter plus cher qu’un produit non biologique ?</a:t>
            </a:r>
            <a:endParaRPr lang="fr-FR" dirty="0"/>
          </a:p>
        </p:txBody>
      </p:sp>
      <p:sp>
        <p:nvSpPr>
          <p:cNvPr id="5" name="Espace réservé du texte 2">
            <a:extLst>
              <a:ext uri="{FF2B5EF4-FFF2-40B4-BE49-F238E27FC236}">
                <a16:creationId xmlns:a16="http://schemas.microsoft.com/office/drawing/2014/main" id="{9B9E0723-E443-544F-15E4-8E7C92A90F7B}"/>
              </a:ext>
            </a:extLst>
          </p:cNvPr>
          <p:cNvSpPr>
            <a:spLocks noGrp="1"/>
          </p:cNvSpPr>
          <p:nvPr>
            <p:ph type="body" sz="quarter" idx="21"/>
          </p:nvPr>
        </p:nvSpPr>
        <p:spPr/>
        <p:txBody>
          <a:bodyPr/>
          <a:lstStyle/>
          <a:p>
            <a:r>
              <a:rPr lang="fr-FR" dirty="0"/>
              <a:t>Bases totales, n=4000 (Métropole) et n=656 (Antilles)</a:t>
            </a:r>
          </a:p>
        </p:txBody>
      </p:sp>
      <p:sp>
        <p:nvSpPr>
          <p:cNvPr id="4" name="Titre 3">
            <a:extLst>
              <a:ext uri="{FF2B5EF4-FFF2-40B4-BE49-F238E27FC236}">
                <a16:creationId xmlns:a16="http://schemas.microsoft.com/office/drawing/2014/main" id="{A7F0B4BF-808D-5FC8-F1FC-FDA89D68A569}"/>
              </a:ext>
            </a:extLst>
          </p:cNvPr>
          <p:cNvSpPr>
            <a:spLocks noGrp="1"/>
          </p:cNvSpPr>
          <p:nvPr>
            <p:ph type="title"/>
          </p:nvPr>
        </p:nvSpPr>
        <p:spPr/>
        <p:txBody>
          <a:bodyPr/>
          <a:lstStyle/>
          <a:p>
            <a:r>
              <a:rPr lang="fr-FR"/>
              <a:t>Perception des écarts de prix</a:t>
            </a:r>
            <a:endParaRPr lang="fr-FR" dirty="0"/>
          </a:p>
        </p:txBody>
      </p:sp>
      <p:graphicFrame>
        <p:nvGraphicFramePr>
          <p:cNvPr id="6" name="Google Shape;695;p8">
            <a:extLst>
              <a:ext uri="{FF2B5EF4-FFF2-40B4-BE49-F238E27FC236}">
                <a16:creationId xmlns:a16="http://schemas.microsoft.com/office/drawing/2014/main" id="{C2E4F64B-4970-9414-22A3-B93D3330BBC9}"/>
              </a:ext>
            </a:extLst>
          </p:cNvPr>
          <p:cNvGraphicFramePr/>
          <p:nvPr>
            <p:extLst>
              <p:ext uri="{D42A27DB-BD31-4B8C-83A1-F6EECF244321}">
                <p14:modId xmlns:p14="http://schemas.microsoft.com/office/powerpoint/2010/main" val="3958696273"/>
              </p:ext>
            </p:extLst>
          </p:nvPr>
        </p:nvGraphicFramePr>
        <p:xfrm>
          <a:off x="-188981" y="2555518"/>
          <a:ext cx="5576835" cy="350529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 coins arrondis 6">
            <a:extLst>
              <a:ext uri="{FF2B5EF4-FFF2-40B4-BE49-F238E27FC236}">
                <a16:creationId xmlns:a16="http://schemas.microsoft.com/office/drawing/2014/main" id="{BFD97D7F-B67A-105F-EE98-BCB74F756019}"/>
              </a:ext>
            </a:extLst>
          </p:cNvPr>
          <p:cNvSpPr/>
          <p:nvPr/>
        </p:nvSpPr>
        <p:spPr>
          <a:xfrm>
            <a:off x="4081307" y="5647173"/>
            <a:ext cx="1135463" cy="592853"/>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Oui</a:t>
            </a:r>
          </a:p>
        </p:txBody>
      </p:sp>
      <p:sp>
        <p:nvSpPr>
          <p:cNvPr id="8" name="Rectangle : coins arrondis 7">
            <a:extLst>
              <a:ext uri="{FF2B5EF4-FFF2-40B4-BE49-F238E27FC236}">
                <a16:creationId xmlns:a16="http://schemas.microsoft.com/office/drawing/2014/main" id="{CE179716-4CC3-FC7E-2789-795051A6B630}"/>
              </a:ext>
            </a:extLst>
          </p:cNvPr>
          <p:cNvSpPr/>
          <p:nvPr/>
        </p:nvSpPr>
        <p:spPr>
          <a:xfrm>
            <a:off x="5347400" y="5647171"/>
            <a:ext cx="1135463" cy="592853"/>
          </a:xfrm>
          <a:prstGeom prst="roundRect">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Non</a:t>
            </a:r>
          </a:p>
        </p:txBody>
      </p:sp>
      <p:sp>
        <p:nvSpPr>
          <p:cNvPr id="9" name="Rectangle : coins arrondis 8">
            <a:extLst>
              <a:ext uri="{FF2B5EF4-FFF2-40B4-BE49-F238E27FC236}">
                <a16:creationId xmlns:a16="http://schemas.microsoft.com/office/drawing/2014/main" id="{B378D070-BA35-0795-C8D4-AAA88B6928F2}"/>
              </a:ext>
            </a:extLst>
          </p:cNvPr>
          <p:cNvSpPr/>
          <p:nvPr/>
        </p:nvSpPr>
        <p:spPr>
          <a:xfrm>
            <a:off x="6613493" y="5647171"/>
            <a:ext cx="1135463" cy="592853"/>
          </a:xfrm>
          <a:prstGeom prst="roundRect">
            <a:avLst/>
          </a:prstGeom>
          <a:solidFill>
            <a:srgbClr val="E2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Ne sait pas</a:t>
            </a:r>
          </a:p>
        </p:txBody>
      </p:sp>
      <p:sp>
        <p:nvSpPr>
          <p:cNvPr id="10" name="ZoneTexte 9">
            <a:extLst>
              <a:ext uri="{FF2B5EF4-FFF2-40B4-BE49-F238E27FC236}">
                <a16:creationId xmlns:a16="http://schemas.microsoft.com/office/drawing/2014/main" id="{F908C147-E4F0-D334-B718-C1DF59663719}"/>
              </a:ext>
            </a:extLst>
          </p:cNvPr>
          <p:cNvSpPr txBox="1"/>
          <p:nvPr/>
        </p:nvSpPr>
        <p:spPr>
          <a:xfrm>
            <a:off x="2090060" y="4046314"/>
            <a:ext cx="1055077" cy="307777"/>
          </a:xfrm>
          <a:prstGeom prst="rect">
            <a:avLst/>
          </a:prstGeom>
          <a:noFill/>
        </p:spPr>
        <p:txBody>
          <a:bodyPr wrap="square" rtlCol="0">
            <a:spAutoFit/>
          </a:bodyPr>
          <a:lstStyle/>
          <a:p>
            <a:r>
              <a:rPr lang="fr-FR" sz="1400" dirty="0"/>
              <a:t>Métropole</a:t>
            </a:r>
          </a:p>
        </p:txBody>
      </p:sp>
      <p:sp>
        <p:nvSpPr>
          <p:cNvPr id="11" name="ZoneTexte 10">
            <a:extLst>
              <a:ext uri="{FF2B5EF4-FFF2-40B4-BE49-F238E27FC236}">
                <a16:creationId xmlns:a16="http://schemas.microsoft.com/office/drawing/2014/main" id="{FAC90794-32FA-1D75-1EFD-54D08CAFADE0}"/>
              </a:ext>
            </a:extLst>
          </p:cNvPr>
          <p:cNvSpPr txBox="1"/>
          <p:nvPr/>
        </p:nvSpPr>
        <p:spPr>
          <a:xfrm>
            <a:off x="3649387" y="2661384"/>
            <a:ext cx="1055077" cy="307777"/>
          </a:xfrm>
          <a:prstGeom prst="rect">
            <a:avLst/>
          </a:prstGeom>
          <a:noFill/>
        </p:spPr>
        <p:txBody>
          <a:bodyPr wrap="square" rtlCol="0">
            <a:spAutoFit/>
          </a:bodyPr>
          <a:lstStyle/>
          <a:p>
            <a:r>
              <a:rPr lang="fr-FR" sz="1400" dirty="0"/>
              <a:t>Antilles</a:t>
            </a:r>
          </a:p>
        </p:txBody>
      </p:sp>
      <p:sp>
        <p:nvSpPr>
          <p:cNvPr id="12" name="Freeform 16">
            <a:extLst>
              <a:ext uri="{FF2B5EF4-FFF2-40B4-BE49-F238E27FC236}">
                <a16:creationId xmlns:a16="http://schemas.microsoft.com/office/drawing/2014/main" id="{214A6CD4-65EF-1A55-40BC-FB3ED81A3EF1}"/>
              </a:ext>
            </a:extLst>
          </p:cNvPr>
          <p:cNvSpPr/>
          <p:nvPr/>
        </p:nvSpPr>
        <p:spPr>
          <a:xfrm rot="4034863">
            <a:off x="4024533" y="2958297"/>
            <a:ext cx="233811" cy="523375"/>
          </a:xfrm>
          <a:custGeom>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a:ln w="38100">
            <a:solidFill>
              <a:schemeClr val="bg1">
                <a:lumMod val="65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7198" dirty="0">
              <a:solidFill>
                <a:schemeClr val="tx1"/>
              </a:solidFill>
              <a:latin typeface="Lato Light" panose="020F0502020204030203" pitchFamily="34" charset="0"/>
            </a:endParaRPr>
          </a:p>
        </p:txBody>
      </p:sp>
      <p:sp>
        <p:nvSpPr>
          <p:cNvPr id="13" name="Freeform 16">
            <a:extLst>
              <a:ext uri="{FF2B5EF4-FFF2-40B4-BE49-F238E27FC236}">
                <a16:creationId xmlns:a16="http://schemas.microsoft.com/office/drawing/2014/main" id="{D77D7D57-D451-8E4A-C0E3-D4D88AB101DD}"/>
              </a:ext>
            </a:extLst>
          </p:cNvPr>
          <p:cNvSpPr/>
          <p:nvPr/>
        </p:nvSpPr>
        <p:spPr>
          <a:xfrm rot="5400000">
            <a:off x="2113957" y="4341614"/>
            <a:ext cx="307777" cy="592601"/>
          </a:xfrm>
          <a:custGeom>
            <a:avLst/>
            <a:gdLst>
              <a:gd name="connsiteX0" fmla="*/ 670560 w 670560"/>
              <a:gd name="connsiteY0" fmla="*/ 304800 h 304800"/>
              <a:gd name="connsiteX1" fmla="*/ 345440 w 670560"/>
              <a:gd name="connsiteY1" fmla="*/ 0 h 304800"/>
              <a:gd name="connsiteX2" fmla="*/ 0 w 670560"/>
              <a:gd name="connsiteY2" fmla="*/ 0 h 304800"/>
              <a:gd name="connsiteX0" fmla="*/ 626054 w 626054"/>
              <a:gd name="connsiteY0" fmla="*/ 265258 h 265258"/>
              <a:gd name="connsiteX1" fmla="*/ 345440 w 626054"/>
              <a:gd name="connsiteY1" fmla="*/ 0 h 265258"/>
              <a:gd name="connsiteX2" fmla="*/ 0 w 626054"/>
              <a:gd name="connsiteY2" fmla="*/ 0 h 265258"/>
              <a:gd name="connsiteX0" fmla="*/ 626054 w 626054"/>
              <a:gd name="connsiteY0" fmla="*/ 278439 h 278439"/>
              <a:gd name="connsiteX1" fmla="*/ 345440 w 626054"/>
              <a:gd name="connsiteY1" fmla="*/ 0 h 278439"/>
              <a:gd name="connsiteX2" fmla="*/ 0 w 626054"/>
              <a:gd name="connsiteY2" fmla="*/ 0 h 278439"/>
              <a:gd name="connsiteX0" fmla="*/ 548910 w 548910"/>
              <a:gd name="connsiteY0" fmla="*/ 304800 h 304800"/>
              <a:gd name="connsiteX1" fmla="*/ 345440 w 548910"/>
              <a:gd name="connsiteY1" fmla="*/ 0 h 304800"/>
              <a:gd name="connsiteX2" fmla="*/ 0 w 548910"/>
              <a:gd name="connsiteY2" fmla="*/ 0 h 304800"/>
            </a:gdLst>
            <a:ahLst/>
            <a:cxnLst>
              <a:cxn ang="0">
                <a:pos x="connsiteX0" y="connsiteY0"/>
              </a:cxn>
              <a:cxn ang="0">
                <a:pos x="connsiteX1" y="connsiteY1"/>
              </a:cxn>
              <a:cxn ang="0">
                <a:pos x="connsiteX2" y="connsiteY2"/>
              </a:cxn>
            </a:cxnLst>
            <a:rect l="l" t="t" r="r" b="b"/>
            <a:pathLst>
              <a:path w="548910" h="304800">
                <a:moveTo>
                  <a:pt x="548910" y="304800"/>
                </a:moveTo>
                <a:lnTo>
                  <a:pt x="345440" y="0"/>
                </a:lnTo>
                <a:lnTo>
                  <a:pt x="0" y="0"/>
                </a:lnTo>
              </a:path>
            </a:pathLst>
          </a:custGeom>
          <a:noFill/>
          <a:ln w="38100">
            <a:solidFill>
              <a:schemeClr val="bg1">
                <a:lumMod val="65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7198" dirty="0">
              <a:solidFill>
                <a:schemeClr val="tx1"/>
              </a:solidFill>
              <a:latin typeface="Lato Light" panose="020F0502020204030203" pitchFamily="34" charset="0"/>
            </a:endParaRPr>
          </a:p>
        </p:txBody>
      </p:sp>
      <p:graphicFrame>
        <p:nvGraphicFramePr>
          <p:cNvPr id="14" name="Google Shape;695;p8">
            <a:extLst>
              <a:ext uri="{FF2B5EF4-FFF2-40B4-BE49-F238E27FC236}">
                <a16:creationId xmlns:a16="http://schemas.microsoft.com/office/drawing/2014/main" id="{FA8D4CB4-E9EF-E422-332C-4E7E5E2584C8}"/>
              </a:ext>
            </a:extLst>
          </p:cNvPr>
          <p:cNvGraphicFramePr/>
          <p:nvPr>
            <p:extLst>
              <p:ext uri="{D42A27DB-BD31-4B8C-83A1-F6EECF244321}">
                <p14:modId xmlns:p14="http://schemas.microsoft.com/office/powerpoint/2010/main" val="1114107374"/>
              </p:ext>
            </p:extLst>
          </p:nvPr>
        </p:nvGraphicFramePr>
        <p:xfrm>
          <a:off x="6186334" y="2555518"/>
          <a:ext cx="5576835" cy="3505298"/>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Connecteur droit 19">
            <a:extLst>
              <a:ext uri="{FF2B5EF4-FFF2-40B4-BE49-F238E27FC236}">
                <a16:creationId xmlns:a16="http://schemas.microsoft.com/office/drawing/2014/main" id="{0F5694A1-7811-BF36-9537-624D472BE658}"/>
              </a:ext>
            </a:extLst>
          </p:cNvPr>
          <p:cNvCxnSpPr>
            <a:cxnSpLocks/>
          </p:cNvCxnSpPr>
          <p:nvPr/>
        </p:nvCxnSpPr>
        <p:spPr>
          <a:xfrm flipH="1">
            <a:off x="5994257" y="2333629"/>
            <a:ext cx="1" cy="3204000"/>
          </a:xfrm>
          <a:prstGeom prst="line">
            <a:avLst/>
          </a:prstGeom>
          <a:ln>
            <a:solidFill>
              <a:schemeClr val="tx2"/>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692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30BE7A2-E983-4DD1-3A15-86BD019625CE}"/>
              </a:ext>
            </a:extLst>
          </p:cNvPr>
          <p:cNvSpPr>
            <a:spLocks noGrp="1"/>
          </p:cNvSpPr>
          <p:nvPr>
            <p:ph type="body" sz="quarter" idx="17"/>
          </p:nvPr>
        </p:nvSpPr>
        <p:spPr/>
        <p:txBody>
          <a:bodyPr/>
          <a:lstStyle/>
          <a:p>
            <a:r>
              <a:rPr lang="fr-FR" dirty="0"/>
              <a:t>Pouvez-vous expliquer pourquoi [vous trouvez normal ou anormal qu’un produit biologique puisse coûter plus cher qu’un produit non biologique] ? / « Normal »</a:t>
            </a:r>
          </a:p>
        </p:txBody>
      </p:sp>
      <p:sp>
        <p:nvSpPr>
          <p:cNvPr id="3" name="Espace réservé du texte 2">
            <a:extLst>
              <a:ext uri="{FF2B5EF4-FFF2-40B4-BE49-F238E27FC236}">
                <a16:creationId xmlns:a16="http://schemas.microsoft.com/office/drawing/2014/main" id="{E90C30B2-EE16-363D-A43A-CDC48E20EDBB}"/>
              </a:ext>
            </a:extLst>
          </p:cNvPr>
          <p:cNvSpPr>
            <a:spLocks noGrp="1"/>
          </p:cNvSpPr>
          <p:nvPr>
            <p:ph type="body" sz="quarter" idx="21"/>
          </p:nvPr>
        </p:nvSpPr>
        <p:spPr/>
        <p:txBody>
          <a:bodyPr/>
          <a:lstStyle/>
          <a:p>
            <a:r>
              <a:rPr lang="fr-FR" dirty="0"/>
              <a:t>Base Antilles, individus ayant fourni une réponse, n=318</a:t>
            </a:r>
          </a:p>
        </p:txBody>
      </p:sp>
      <p:sp>
        <p:nvSpPr>
          <p:cNvPr id="4" name="Titre 3">
            <a:extLst>
              <a:ext uri="{FF2B5EF4-FFF2-40B4-BE49-F238E27FC236}">
                <a16:creationId xmlns:a16="http://schemas.microsoft.com/office/drawing/2014/main" id="{4F52F2DC-E146-AFA6-3D12-3F4E1FF45E46}"/>
              </a:ext>
            </a:extLst>
          </p:cNvPr>
          <p:cNvSpPr>
            <a:spLocks noGrp="1"/>
          </p:cNvSpPr>
          <p:nvPr>
            <p:ph type="title"/>
          </p:nvPr>
        </p:nvSpPr>
        <p:spPr/>
        <p:txBody>
          <a:bodyPr/>
          <a:lstStyle/>
          <a:p>
            <a:r>
              <a:rPr lang="fr-FR" dirty="0"/>
              <a:t>Perception du surcoût des produits bio</a:t>
            </a:r>
          </a:p>
        </p:txBody>
      </p:sp>
      <p:sp>
        <p:nvSpPr>
          <p:cNvPr id="5" name="Bulle narrative : rectangle à coins arrondis 4">
            <a:extLst>
              <a:ext uri="{FF2B5EF4-FFF2-40B4-BE49-F238E27FC236}">
                <a16:creationId xmlns:a16="http://schemas.microsoft.com/office/drawing/2014/main" id="{184A72E2-DA37-715C-1213-E7A56DF35254}"/>
              </a:ext>
            </a:extLst>
          </p:cNvPr>
          <p:cNvSpPr/>
          <p:nvPr/>
        </p:nvSpPr>
        <p:spPr>
          <a:xfrm>
            <a:off x="341770" y="3102772"/>
            <a:ext cx="2885337" cy="806411"/>
          </a:xfrm>
          <a:prstGeom prst="wedgeRoundRectCallout">
            <a:avLst>
              <a:gd name="adj1" fmla="val -20619"/>
              <a:gd name="adj2" fmla="val -69864"/>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Un travail plus respectueux de la nature et de l'humain est plus onéreux. » </a:t>
            </a:r>
            <a:r>
              <a:rPr lang="fr-FR" sz="1067" i="1" dirty="0"/>
              <a:t>Femme, Guadeloupéenne, 25-34 ans, active CSP+, seule avec enfant</a:t>
            </a:r>
          </a:p>
        </p:txBody>
      </p:sp>
      <p:pic>
        <p:nvPicPr>
          <p:cNvPr id="6" name="Graphique 5" descr="Utilisateur avec un remplissage uni">
            <a:extLst>
              <a:ext uri="{FF2B5EF4-FFF2-40B4-BE49-F238E27FC236}">
                <a16:creationId xmlns:a16="http://schemas.microsoft.com/office/drawing/2014/main" id="{F922B5EC-9F3F-C753-B9C5-9E76C7D0D4C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6652" y="2295028"/>
            <a:ext cx="696000" cy="696000"/>
          </a:xfrm>
          <a:prstGeom prst="rect">
            <a:avLst/>
          </a:prstGeom>
        </p:spPr>
      </p:pic>
      <p:sp>
        <p:nvSpPr>
          <p:cNvPr id="9" name="Bulle narrative : rectangle à coins arrondis 8">
            <a:extLst>
              <a:ext uri="{FF2B5EF4-FFF2-40B4-BE49-F238E27FC236}">
                <a16:creationId xmlns:a16="http://schemas.microsoft.com/office/drawing/2014/main" id="{92DEAE11-B76B-54AC-61C4-32FD2F8185E9}"/>
              </a:ext>
            </a:extLst>
          </p:cNvPr>
          <p:cNvSpPr/>
          <p:nvPr/>
        </p:nvSpPr>
        <p:spPr>
          <a:xfrm>
            <a:off x="741907" y="4757486"/>
            <a:ext cx="2885337" cy="1266751"/>
          </a:xfrm>
          <a:prstGeom prst="wedgeRoundRectCallout">
            <a:avLst>
              <a:gd name="adj1" fmla="val -21625"/>
              <a:gd name="adj2" fmla="val -61461"/>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La production en mode Bio demande plus de main d’œuvre (désherbage par exemple), il ne s'agit pas généralement d'agriculture intensive, être certifié BIO coûte cher. » </a:t>
            </a:r>
            <a:r>
              <a:rPr lang="fr-FR" sz="1067" i="1" dirty="0"/>
              <a:t>Femme, Guadeloupéenne, 50-64 ans, inactive, en couple avec enfant(s)</a:t>
            </a:r>
            <a:endParaRPr lang="fr-FR" sz="1067" b="1" i="1" dirty="0"/>
          </a:p>
        </p:txBody>
      </p:sp>
      <p:pic>
        <p:nvPicPr>
          <p:cNvPr id="10" name="Graphique 9" descr="Utilisateur avec un remplissage uni">
            <a:extLst>
              <a:ext uri="{FF2B5EF4-FFF2-40B4-BE49-F238E27FC236}">
                <a16:creationId xmlns:a16="http://schemas.microsoft.com/office/drawing/2014/main" id="{87B539D1-0E19-6B81-CC4B-A2E61962616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6788" y="3930124"/>
            <a:ext cx="696000" cy="696000"/>
          </a:xfrm>
          <a:prstGeom prst="rect">
            <a:avLst/>
          </a:prstGeom>
        </p:spPr>
      </p:pic>
      <p:sp>
        <p:nvSpPr>
          <p:cNvPr id="11" name="Bulle narrative : rectangle à coins arrondis 10">
            <a:extLst>
              <a:ext uri="{FF2B5EF4-FFF2-40B4-BE49-F238E27FC236}">
                <a16:creationId xmlns:a16="http://schemas.microsoft.com/office/drawing/2014/main" id="{059526B7-1E4A-A10C-6167-B94425DEEDA1}"/>
              </a:ext>
            </a:extLst>
          </p:cNvPr>
          <p:cNvSpPr/>
          <p:nvPr/>
        </p:nvSpPr>
        <p:spPr>
          <a:xfrm>
            <a:off x="3330268" y="3014193"/>
            <a:ext cx="2519971" cy="1266751"/>
          </a:xfrm>
          <a:prstGeom prst="wedgeRoundRectCallout">
            <a:avLst>
              <a:gd name="adj1" fmla="val -35949"/>
              <a:gd name="adj2" fmla="val -65283"/>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Je sais qu’ils demandent plus de travail et peuvent avoir un rendement inférieur à ceux produits avec des produits chimiques. » </a:t>
            </a:r>
            <a:r>
              <a:rPr lang="fr-FR" sz="1067" i="1" dirty="0"/>
              <a:t>Femme, Martiniquaise, 50-64 ans, active CSP+, en couple avec enfant(s)</a:t>
            </a:r>
          </a:p>
        </p:txBody>
      </p:sp>
      <p:pic>
        <p:nvPicPr>
          <p:cNvPr id="12" name="Graphique 11" descr="Utilisateur avec un remplissage uni">
            <a:extLst>
              <a:ext uri="{FF2B5EF4-FFF2-40B4-BE49-F238E27FC236}">
                <a16:creationId xmlns:a16="http://schemas.microsoft.com/office/drawing/2014/main" id="{CBF1A63E-EFBE-2648-7450-7530581723C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30268" y="2228883"/>
            <a:ext cx="696000" cy="696000"/>
          </a:xfrm>
          <a:prstGeom prst="rect">
            <a:avLst/>
          </a:prstGeom>
        </p:spPr>
      </p:pic>
      <p:sp>
        <p:nvSpPr>
          <p:cNvPr id="24" name="Bulle narrative : rectangle à coins arrondis 23">
            <a:extLst>
              <a:ext uri="{FF2B5EF4-FFF2-40B4-BE49-F238E27FC236}">
                <a16:creationId xmlns:a16="http://schemas.microsoft.com/office/drawing/2014/main" id="{6DD2E001-DFB8-FE7A-4F11-158434443C72}"/>
              </a:ext>
            </a:extLst>
          </p:cNvPr>
          <p:cNvSpPr/>
          <p:nvPr/>
        </p:nvSpPr>
        <p:spPr>
          <a:xfrm>
            <a:off x="5983883" y="2991028"/>
            <a:ext cx="2619324" cy="2212875"/>
          </a:xfrm>
          <a:prstGeom prst="wedgeRoundRectCallout">
            <a:avLst>
              <a:gd name="adj1" fmla="val -35949"/>
              <a:gd name="adj2" fmla="val -65283"/>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Je comprends que ça coûte plus cher car ça demande plus de surveillance donc plus de travail vu qu'ils font le travail des pesticides en plus. Mais je ne trouve pas normal que la nourriture bonne pour le corps soit plus chère. Elle devrait être accessible à tout le monde. Les pauvres sont encore une fois les perdants.</a:t>
            </a:r>
            <a:r>
              <a:rPr lang="fr-FR" sz="1067" b="1" dirty="0"/>
              <a:t>» </a:t>
            </a:r>
            <a:r>
              <a:rPr lang="fr-FR" sz="1067" i="1" dirty="0"/>
              <a:t>Femme, Martiniquaise, 25-34 ans, active CSP-, vivant chez ses parents</a:t>
            </a:r>
            <a:endParaRPr lang="fr-FR" sz="1067" b="1" dirty="0"/>
          </a:p>
        </p:txBody>
      </p:sp>
      <p:pic>
        <p:nvPicPr>
          <p:cNvPr id="25" name="Graphique 24" descr="Utilisateur avec un remplissage uni">
            <a:extLst>
              <a:ext uri="{FF2B5EF4-FFF2-40B4-BE49-F238E27FC236}">
                <a16:creationId xmlns:a16="http://schemas.microsoft.com/office/drawing/2014/main" id="{D5435920-6C5B-0E30-6DBF-F93755167D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2327" y="2205719"/>
            <a:ext cx="696000" cy="696000"/>
          </a:xfrm>
          <a:prstGeom prst="rect">
            <a:avLst/>
          </a:prstGeom>
        </p:spPr>
      </p:pic>
      <p:sp>
        <p:nvSpPr>
          <p:cNvPr id="26" name="Bulle narrative : rectangle à coins arrondis 25">
            <a:extLst>
              <a:ext uri="{FF2B5EF4-FFF2-40B4-BE49-F238E27FC236}">
                <a16:creationId xmlns:a16="http://schemas.microsoft.com/office/drawing/2014/main" id="{EBA7B61A-C52A-2D3D-6513-14ACADA4B853}"/>
              </a:ext>
            </a:extLst>
          </p:cNvPr>
          <p:cNvSpPr/>
          <p:nvPr/>
        </p:nvSpPr>
        <p:spPr>
          <a:xfrm>
            <a:off x="8930122" y="2845686"/>
            <a:ext cx="2803705" cy="1208810"/>
          </a:xfrm>
          <a:prstGeom prst="wedgeRoundRectCallout">
            <a:avLst>
              <a:gd name="adj1" fmla="val -35949"/>
              <a:gd name="adj2" fmla="val -65283"/>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Le bio pour moi c'est ce que je prends chez les producteurs locaux, je ne trouve pas excessif de payer leur labeur. C'est frais, c'est bon. » </a:t>
            </a:r>
            <a:r>
              <a:rPr lang="fr-FR" sz="1067" i="1" dirty="0"/>
              <a:t>Femme, Guadeloupéenne, 50-64 ans, inactive, seule sans enfants </a:t>
            </a:r>
          </a:p>
        </p:txBody>
      </p:sp>
      <p:pic>
        <p:nvPicPr>
          <p:cNvPr id="27" name="Graphique 26" descr="Utilisateur avec un remplissage uni">
            <a:extLst>
              <a:ext uri="{FF2B5EF4-FFF2-40B4-BE49-F238E27FC236}">
                <a16:creationId xmlns:a16="http://schemas.microsoft.com/office/drawing/2014/main" id="{DA0A4A8E-0D51-348B-F833-6DA5FDD5FFE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03207" y="2205719"/>
            <a:ext cx="696000" cy="696000"/>
          </a:xfrm>
          <a:prstGeom prst="rect">
            <a:avLst/>
          </a:prstGeom>
        </p:spPr>
      </p:pic>
      <p:sp>
        <p:nvSpPr>
          <p:cNvPr id="7" name="Bulle narrative : rectangle à coins arrondis 6">
            <a:extLst>
              <a:ext uri="{FF2B5EF4-FFF2-40B4-BE49-F238E27FC236}">
                <a16:creationId xmlns:a16="http://schemas.microsoft.com/office/drawing/2014/main" id="{9EA4C533-3A6D-EACD-D4FC-2DC42F1EDF3D}"/>
              </a:ext>
            </a:extLst>
          </p:cNvPr>
          <p:cNvSpPr/>
          <p:nvPr/>
        </p:nvSpPr>
        <p:spPr>
          <a:xfrm>
            <a:off x="4129427" y="5415781"/>
            <a:ext cx="3639347" cy="686236"/>
          </a:xfrm>
          <a:prstGeom prst="wedgeRoundRectCallout">
            <a:avLst>
              <a:gd name="adj1" fmla="val -39102"/>
              <a:gd name="adj2" fmla="val -86482"/>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Oui à condition qu'il respecte vraiment les mêmes règles Bio de la France car trop de produits rentrent en tant que Bi sans l'être vraiment en France. » </a:t>
            </a:r>
            <a:r>
              <a:rPr lang="fr-FR" sz="1067" i="1" dirty="0"/>
              <a:t>Homme, Martiniquais, 50-64 ans, CSP+, en couple avec enfants </a:t>
            </a:r>
          </a:p>
        </p:txBody>
      </p:sp>
      <p:pic>
        <p:nvPicPr>
          <p:cNvPr id="8" name="Graphique 7" descr="Utilisateur avec un remplissage uni">
            <a:extLst>
              <a:ext uri="{FF2B5EF4-FFF2-40B4-BE49-F238E27FC236}">
                <a16:creationId xmlns:a16="http://schemas.microsoft.com/office/drawing/2014/main" id="{C3794D3E-4A44-1722-3BAE-B0048A0911E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78784" y="4576494"/>
            <a:ext cx="696000" cy="696000"/>
          </a:xfrm>
          <a:prstGeom prst="rect">
            <a:avLst/>
          </a:prstGeom>
        </p:spPr>
      </p:pic>
      <p:sp>
        <p:nvSpPr>
          <p:cNvPr id="13" name="Bulle narrative : rectangle à coins arrondis 12">
            <a:extLst>
              <a:ext uri="{FF2B5EF4-FFF2-40B4-BE49-F238E27FC236}">
                <a16:creationId xmlns:a16="http://schemas.microsoft.com/office/drawing/2014/main" id="{BBC46240-9E5F-07BB-70F2-393AD61A5D3A}"/>
              </a:ext>
            </a:extLst>
          </p:cNvPr>
          <p:cNvSpPr/>
          <p:nvPr/>
        </p:nvSpPr>
        <p:spPr>
          <a:xfrm>
            <a:off x="8951207" y="4641176"/>
            <a:ext cx="3049747" cy="1565771"/>
          </a:xfrm>
          <a:prstGeom prst="wedgeRoundRectCallout">
            <a:avLst>
              <a:gd name="adj1" fmla="val -35949"/>
              <a:gd name="adj2" fmla="val -65283"/>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Les produits biologiques sont plus longs à pousser bien souvent et méritent une plus grande attention, plus de main d'œuvre !!donc c'est un peu normal qu'ils soient un peu plus chers, mais pas hors de prix comme il est pratiqué actuellement ! » </a:t>
            </a:r>
            <a:r>
              <a:rPr lang="fr-FR" sz="1067" i="1" dirty="0"/>
              <a:t>Homme, Martiniquais, plus de 65 ans, inactif, seul avec enfant(s)</a:t>
            </a:r>
          </a:p>
        </p:txBody>
      </p:sp>
      <p:pic>
        <p:nvPicPr>
          <p:cNvPr id="14" name="Graphique 13" descr="Utilisateur avec un remplissage uni">
            <a:extLst>
              <a:ext uri="{FF2B5EF4-FFF2-40B4-BE49-F238E27FC236}">
                <a16:creationId xmlns:a16="http://schemas.microsoft.com/office/drawing/2014/main" id="{2C594789-EBB1-8248-429F-328E2A5609E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36851" y="3999836"/>
            <a:ext cx="696000" cy="696000"/>
          </a:xfrm>
          <a:prstGeom prst="rect">
            <a:avLst/>
          </a:prstGeom>
        </p:spPr>
      </p:pic>
    </p:spTree>
    <p:extLst>
      <p:ext uri="{BB962C8B-B14F-4D97-AF65-F5344CB8AC3E}">
        <p14:creationId xmlns:p14="http://schemas.microsoft.com/office/powerpoint/2010/main" val="846385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30BE7A2-E983-4DD1-3A15-86BD019625CE}"/>
              </a:ext>
            </a:extLst>
          </p:cNvPr>
          <p:cNvSpPr>
            <a:spLocks noGrp="1"/>
          </p:cNvSpPr>
          <p:nvPr>
            <p:ph type="body" sz="quarter" idx="17"/>
          </p:nvPr>
        </p:nvSpPr>
        <p:spPr/>
        <p:txBody>
          <a:bodyPr/>
          <a:lstStyle/>
          <a:p>
            <a:r>
              <a:rPr lang="fr-FR" dirty="0"/>
              <a:t>Pouvez-vous expliquer pourquoi [vous trouvez normal ou anormal qu’un produit biologique puisse coûter plus cher qu’un produit non biologique] ? / « Anormal »</a:t>
            </a:r>
          </a:p>
        </p:txBody>
      </p:sp>
      <p:sp>
        <p:nvSpPr>
          <p:cNvPr id="3" name="Espace réservé du texte 2">
            <a:extLst>
              <a:ext uri="{FF2B5EF4-FFF2-40B4-BE49-F238E27FC236}">
                <a16:creationId xmlns:a16="http://schemas.microsoft.com/office/drawing/2014/main" id="{E90C30B2-EE16-363D-A43A-CDC48E20EDBB}"/>
              </a:ext>
            </a:extLst>
          </p:cNvPr>
          <p:cNvSpPr>
            <a:spLocks noGrp="1"/>
          </p:cNvSpPr>
          <p:nvPr>
            <p:ph type="body" sz="quarter" idx="21"/>
          </p:nvPr>
        </p:nvSpPr>
        <p:spPr/>
        <p:txBody>
          <a:bodyPr/>
          <a:lstStyle/>
          <a:p>
            <a:r>
              <a:rPr lang="fr-FR" dirty="0"/>
              <a:t>Base Antilles, individus ayant fourni une réponse, n=318</a:t>
            </a:r>
          </a:p>
        </p:txBody>
      </p:sp>
      <p:sp>
        <p:nvSpPr>
          <p:cNvPr id="4" name="Titre 3">
            <a:extLst>
              <a:ext uri="{FF2B5EF4-FFF2-40B4-BE49-F238E27FC236}">
                <a16:creationId xmlns:a16="http://schemas.microsoft.com/office/drawing/2014/main" id="{4F52F2DC-E146-AFA6-3D12-3F4E1FF45E46}"/>
              </a:ext>
            </a:extLst>
          </p:cNvPr>
          <p:cNvSpPr>
            <a:spLocks noGrp="1"/>
          </p:cNvSpPr>
          <p:nvPr>
            <p:ph type="title"/>
          </p:nvPr>
        </p:nvSpPr>
        <p:spPr/>
        <p:txBody>
          <a:bodyPr/>
          <a:lstStyle/>
          <a:p>
            <a:r>
              <a:rPr lang="fr-FR" dirty="0"/>
              <a:t>Perception du surcoût des produits bio</a:t>
            </a:r>
          </a:p>
        </p:txBody>
      </p:sp>
      <p:sp>
        <p:nvSpPr>
          <p:cNvPr id="13" name="Bulle narrative : rectangle à coins arrondis 12">
            <a:extLst>
              <a:ext uri="{FF2B5EF4-FFF2-40B4-BE49-F238E27FC236}">
                <a16:creationId xmlns:a16="http://schemas.microsoft.com/office/drawing/2014/main" id="{E246C329-BFEA-AD0D-F51C-5495088A06B5}"/>
              </a:ext>
            </a:extLst>
          </p:cNvPr>
          <p:cNvSpPr/>
          <p:nvPr/>
        </p:nvSpPr>
        <p:spPr>
          <a:xfrm>
            <a:off x="557121" y="2885833"/>
            <a:ext cx="3398038" cy="1003353"/>
          </a:xfrm>
          <a:prstGeom prst="wedgeRoundRectCallout">
            <a:avLst>
              <a:gd name="adj1" fmla="val -32389"/>
              <a:gd name="adj2" fmla="val -89922"/>
              <a:gd name="adj3" fmla="val 16667"/>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Parce que ce sont des produits qui viennent de la terre. Et ce qui vient de la terre c'est Dieu qui les fait croître. Donc je ne trouve pas normal que ce qui est bon pour la santé soit plus cher que les produits non biologiques. » </a:t>
            </a:r>
            <a:r>
              <a:rPr lang="fr-FR" sz="1067" i="1" dirty="0"/>
              <a:t>Femme, Martiniquaise, 25-34 ans, inactive, en couple sans enfants</a:t>
            </a:r>
          </a:p>
        </p:txBody>
      </p:sp>
      <p:pic>
        <p:nvPicPr>
          <p:cNvPr id="14" name="Graphique 13" descr="Utilisateur avec un remplissage uni">
            <a:extLst>
              <a:ext uri="{FF2B5EF4-FFF2-40B4-BE49-F238E27FC236}">
                <a16:creationId xmlns:a16="http://schemas.microsoft.com/office/drawing/2014/main" id="{879D573C-6BC3-D08F-17C2-379BD00F3AC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2298" y="2207287"/>
            <a:ext cx="696000" cy="696000"/>
          </a:xfrm>
          <a:prstGeom prst="rect">
            <a:avLst/>
          </a:prstGeom>
        </p:spPr>
      </p:pic>
      <p:sp>
        <p:nvSpPr>
          <p:cNvPr id="15" name="Bulle narrative : rectangle à coins arrondis 14">
            <a:extLst>
              <a:ext uri="{FF2B5EF4-FFF2-40B4-BE49-F238E27FC236}">
                <a16:creationId xmlns:a16="http://schemas.microsoft.com/office/drawing/2014/main" id="{C2B46DD2-DD54-7344-B050-DE479316E0FF}"/>
              </a:ext>
            </a:extLst>
          </p:cNvPr>
          <p:cNvSpPr/>
          <p:nvPr/>
        </p:nvSpPr>
        <p:spPr>
          <a:xfrm>
            <a:off x="5430903" y="2674880"/>
            <a:ext cx="5239801" cy="854140"/>
          </a:xfrm>
          <a:prstGeom prst="wedgeRoundRectCallout">
            <a:avLst>
              <a:gd name="adj1" fmla="val -50578"/>
              <a:gd name="adj2" fmla="val -83669"/>
              <a:gd name="adj3" fmla="val 16667"/>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L'agriculture intensive (qui détruit l'environnement) est subventionnée alors que l'agriculture biologique et la permaculture ne le sont pas alors qu’elles créent plus d'emplois (plus de main d’œuvre nécessaire). Les subventions devraient aller à une agriculture durable, ce qui ferait baisser les prix.. » </a:t>
            </a:r>
            <a:r>
              <a:rPr lang="fr-FR" sz="1067" i="1" dirty="0"/>
              <a:t>Homme, Martiniquais, 50-64 ans, en couple avec enfants</a:t>
            </a:r>
          </a:p>
        </p:txBody>
      </p:sp>
      <p:pic>
        <p:nvPicPr>
          <p:cNvPr id="16" name="Graphique 15" descr="Utilisateur avec un remplissage uni">
            <a:extLst>
              <a:ext uri="{FF2B5EF4-FFF2-40B4-BE49-F238E27FC236}">
                <a16:creationId xmlns:a16="http://schemas.microsoft.com/office/drawing/2014/main" id="{52367DBD-6F8A-AD5D-B7EE-00EB2F5A62F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4904" y="2279740"/>
            <a:ext cx="696000" cy="696000"/>
          </a:xfrm>
          <a:prstGeom prst="rect">
            <a:avLst/>
          </a:prstGeom>
        </p:spPr>
      </p:pic>
      <p:sp>
        <p:nvSpPr>
          <p:cNvPr id="7" name="Bulle narrative : rectangle à coins arrondis 6">
            <a:extLst>
              <a:ext uri="{FF2B5EF4-FFF2-40B4-BE49-F238E27FC236}">
                <a16:creationId xmlns:a16="http://schemas.microsoft.com/office/drawing/2014/main" id="{D5D7FD83-EDC8-547F-91FD-D5A8A794B2AD}"/>
              </a:ext>
            </a:extLst>
          </p:cNvPr>
          <p:cNvSpPr/>
          <p:nvPr/>
        </p:nvSpPr>
        <p:spPr>
          <a:xfrm>
            <a:off x="8050804" y="5381105"/>
            <a:ext cx="3937561" cy="854140"/>
          </a:xfrm>
          <a:prstGeom prst="wedgeRoundRectCallout">
            <a:avLst>
              <a:gd name="adj1" fmla="val 3139"/>
              <a:gd name="adj2" fmla="val -82734"/>
              <a:gd name="adj3" fmla="val 16667"/>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Nous sommes sur une île où les choses poussent facilement... le bio est souvent importé de loin pour rien. Le bio a une image de "luxe" qui ne devrait pas être.» </a:t>
            </a:r>
            <a:r>
              <a:rPr lang="fr-FR" sz="1067" i="1" dirty="0"/>
              <a:t>Femme, Guadeloupéenne, 25-34 ans, inactive, en couple sans enfants</a:t>
            </a:r>
          </a:p>
        </p:txBody>
      </p:sp>
      <p:pic>
        <p:nvPicPr>
          <p:cNvPr id="8" name="Graphique 7" descr="Utilisateur avec un remplissage uni">
            <a:extLst>
              <a:ext uri="{FF2B5EF4-FFF2-40B4-BE49-F238E27FC236}">
                <a16:creationId xmlns:a16="http://schemas.microsoft.com/office/drawing/2014/main" id="{110F91A2-6FB9-E108-CF87-A558172B232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39115" y="4742170"/>
            <a:ext cx="696000" cy="696000"/>
          </a:xfrm>
          <a:prstGeom prst="rect">
            <a:avLst/>
          </a:prstGeom>
        </p:spPr>
      </p:pic>
      <p:sp>
        <p:nvSpPr>
          <p:cNvPr id="22" name="Bulle narrative : rectangle à coins arrondis 21">
            <a:extLst>
              <a:ext uri="{FF2B5EF4-FFF2-40B4-BE49-F238E27FC236}">
                <a16:creationId xmlns:a16="http://schemas.microsoft.com/office/drawing/2014/main" id="{9AFD6F39-92DE-2BFF-FFE1-0361CAD3C313}"/>
              </a:ext>
            </a:extLst>
          </p:cNvPr>
          <p:cNvSpPr/>
          <p:nvPr/>
        </p:nvSpPr>
        <p:spPr>
          <a:xfrm>
            <a:off x="276225" y="4645860"/>
            <a:ext cx="3624977" cy="1584621"/>
          </a:xfrm>
          <a:prstGeom prst="wedgeRoundRectCallout">
            <a:avLst>
              <a:gd name="adj1" fmla="val -24778"/>
              <a:gd name="adj2" fmla="val -69986"/>
              <a:gd name="adj3" fmla="val 16667"/>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Je ne crois pas au bio la terre a été cultivée pendant  des décennies en Guadeloupe ils ont pollué la terre avec le chlordécone etc. Le voisin ne plante pas de bio : quand il pleut ça va sur le terrain voisin, la pluie est polluée, l’air qu’on respire aussi et on veut nous faire avaler du bio qui n’existe pas ! C’est pouvoir s’en foutre plein les poches au détriment du peuple. » </a:t>
            </a:r>
            <a:r>
              <a:rPr lang="fr-FR" sz="1067" i="1" dirty="0"/>
              <a:t>Femme, Guadeloupéenne, plus de 65 ans, inactive, en couple sans enfants</a:t>
            </a:r>
          </a:p>
        </p:txBody>
      </p:sp>
      <p:pic>
        <p:nvPicPr>
          <p:cNvPr id="23" name="Graphique 22" descr="Utilisateur avec un remplissage uni">
            <a:extLst>
              <a:ext uri="{FF2B5EF4-FFF2-40B4-BE49-F238E27FC236}">
                <a16:creationId xmlns:a16="http://schemas.microsoft.com/office/drawing/2014/main" id="{62534AE6-4FE0-DA00-8477-4D0D91A9DE5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5523" y="3880193"/>
            <a:ext cx="694835" cy="694835"/>
          </a:xfrm>
          <a:prstGeom prst="rect">
            <a:avLst/>
          </a:prstGeom>
        </p:spPr>
      </p:pic>
      <p:sp>
        <p:nvSpPr>
          <p:cNvPr id="17" name="Bulle narrative : rectangle à coins arrondis 16">
            <a:extLst>
              <a:ext uri="{FF2B5EF4-FFF2-40B4-BE49-F238E27FC236}">
                <a16:creationId xmlns:a16="http://schemas.microsoft.com/office/drawing/2014/main" id="{FC1B5AC8-C454-C68C-C53E-FA0C6C3234C2}"/>
              </a:ext>
            </a:extLst>
          </p:cNvPr>
          <p:cNvSpPr/>
          <p:nvPr/>
        </p:nvSpPr>
        <p:spPr>
          <a:xfrm>
            <a:off x="4283511" y="3979715"/>
            <a:ext cx="3624977" cy="2277902"/>
          </a:xfrm>
          <a:prstGeom prst="wedgeRoundRectCallout">
            <a:avLst>
              <a:gd name="adj1" fmla="val -28791"/>
              <a:gd name="adj2" fmla="val -66023"/>
              <a:gd name="adj3" fmla="val 16667"/>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Comment ? Je vis ici, la denrée en question je peux l’avoir vue pousser ou autre et je dois payer trois fois mon âge pour l’avoir ! Ce n’est pas normal. Qu’il fasse le tour du monde si il veut, mais étant de l’origine du produit je dois être privilégiée sur son prix ! Je peux comprendre que la vie est chère et que les commerçants doivent survivre mais je crois vraiment que si on se serre les coudes et que l’un ne veut pas manger plus que l’autre on peut TRÈS BIEN s’en sortir avec les produits locaux de chez nous dont Dieu nous a fait grâce. C’est tout pour moi. Soyez bénie. » </a:t>
            </a:r>
            <a:r>
              <a:rPr lang="fr-FR" sz="1067" i="1" dirty="0"/>
              <a:t>267 Femme, Guadeloupéenne, 18-24 ans, inactive, vivant chez ses parents</a:t>
            </a:r>
          </a:p>
        </p:txBody>
      </p:sp>
      <p:pic>
        <p:nvPicPr>
          <p:cNvPr id="18" name="Graphique 17" descr="Utilisateur avec un remplissage uni">
            <a:extLst>
              <a:ext uri="{FF2B5EF4-FFF2-40B4-BE49-F238E27FC236}">
                <a16:creationId xmlns:a16="http://schemas.microsoft.com/office/drawing/2014/main" id="{508513F2-F422-5F59-1CDE-A59E3775466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83511" y="3181421"/>
            <a:ext cx="696000" cy="696000"/>
          </a:xfrm>
          <a:prstGeom prst="rect">
            <a:avLst/>
          </a:prstGeom>
        </p:spPr>
      </p:pic>
      <p:sp>
        <p:nvSpPr>
          <p:cNvPr id="5" name="Bulle narrative : rectangle à coins arrondis 4">
            <a:extLst>
              <a:ext uri="{FF2B5EF4-FFF2-40B4-BE49-F238E27FC236}">
                <a16:creationId xmlns:a16="http://schemas.microsoft.com/office/drawing/2014/main" id="{CA4EE9F9-7264-BF89-8C36-418E2560BDB5}"/>
              </a:ext>
            </a:extLst>
          </p:cNvPr>
          <p:cNvSpPr/>
          <p:nvPr/>
        </p:nvSpPr>
        <p:spPr>
          <a:xfrm>
            <a:off x="8133173" y="3888029"/>
            <a:ext cx="3937561" cy="854141"/>
          </a:xfrm>
          <a:prstGeom prst="wedgeRoundRectCallout">
            <a:avLst>
              <a:gd name="adj1" fmla="val 22403"/>
              <a:gd name="adj2" fmla="val -92466"/>
              <a:gd name="adj3" fmla="val 16667"/>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067" dirty="0"/>
              <a:t>« Les pesticides devraient être interdits pour que seuls les produits bio soient disponibles, tous les pays, dont notre Etat, devraient investir plus en ce sens pour le bénéfice de la santé publique. » </a:t>
            </a:r>
            <a:r>
              <a:rPr lang="fr-FR" sz="1067" i="1" dirty="0"/>
              <a:t>Homme, Guadeloupéen, 35-49 ans, CSP intermédiaire, seul sans enfants</a:t>
            </a:r>
          </a:p>
        </p:txBody>
      </p:sp>
      <p:pic>
        <p:nvPicPr>
          <p:cNvPr id="6" name="Graphique 5" descr="Utilisateur avec un remplissage uni">
            <a:extLst>
              <a:ext uri="{FF2B5EF4-FFF2-40B4-BE49-F238E27FC236}">
                <a16:creationId xmlns:a16="http://schemas.microsoft.com/office/drawing/2014/main" id="{186973CB-BAEC-1B8C-204B-A9137D44990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2096" y="2976473"/>
            <a:ext cx="696000" cy="696000"/>
          </a:xfrm>
          <a:prstGeom prst="rect">
            <a:avLst/>
          </a:prstGeom>
        </p:spPr>
      </p:pic>
    </p:spTree>
    <p:extLst>
      <p:ext uri="{BB962C8B-B14F-4D97-AF65-F5344CB8AC3E}">
        <p14:creationId xmlns:p14="http://schemas.microsoft.com/office/powerpoint/2010/main" val="3114329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C6546-AF8D-0961-2F47-9937ACF0715C}"/>
              </a:ext>
            </a:extLst>
          </p:cNvPr>
          <p:cNvSpPr>
            <a:spLocks noGrp="1"/>
          </p:cNvSpPr>
          <p:nvPr>
            <p:ph type="body" sz="quarter" idx="17"/>
          </p:nvPr>
        </p:nvSpPr>
        <p:spPr/>
        <p:txBody>
          <a:bodyPr/>
          <a:lstStyle/>
          <a:p>
            <a:r>
              <a:rPr lang="fr-FR"/>
              <a:t>Pour chacune des phrases suivantes, vous me direz dans quelle mesure êtes-vous tout à fait, plutôt, plutôt pas ou pas du tout d’accord avec les affirmations listées ci-dessous ?</a:t>
            </a:r>
            <a:endParaRPr lang="fr-FR" dirty="0"/>
          </a:p>
        </p:txBody>
      </p:sp>
      <p:sp>
        <p:nvSpPr>
          <p:cNvPr id="3" name="Espace réservé du texte 2">
            <a:extLst>
              <a:ext uri="{FF2B5EF4-FFF2-40B4-BE49-F238E27FC236}">
                <a16:creationId xmlns:a16="http://schemas.microsoft.com/office/drawing/2014/main" id="{3E8F260A-3959-02ED-0111-7D43F8FFDEBB}"/>
              </a:ext>
            </a:extLst>
          </p:cNvPr>
          <p:cNvSpPr>
            <a:spLocks noGrp="1"/>
          </p:cNvSpPr>
          <p:nvPr>
            <p:ph type="body" sz="quarter" idx="21"/>
          </p:nvPr>
        </p:nvSpPr>
        <p:spPr/>
        <p:txBody>
          <a:bodyPr/>
          <a:lstStyle/>
          <a:p>
            <a:r>
              <a:rPr lang="fr-FR"/>
              <a:t>Bases totales, n=4000 (Métropole) et n=656 (Antilles)</a:t>
            </a:r>
            <a:endParaRPr lang="fr-FR" dirty="0"/>
          </a:p>
        </p:txBody>
      </p:sp>
      <p:sp>
        <p:nvSpPr>
          <p:cNvPr id="4" name="Titre 3">
            <a:extLst>
              <a:ext uri="{FF2B5EF4-FFF2-40B4-BE49-F238E27FC236}">
                <a16:creationId xmlns:a16="http://schemas.microsoft.com/office/drawing/2014/main" id="{93D382EC-543A-5EFC-91E6-8D0D7B94E589}"/>
              </a:ext>
            </a:extLst>
          </p:cNvPr>
          <p:cNvSpPr>
            <a:spLocks noGrp="1"/>
          </p:cNvSpPr>
          <p:nvPr>
            <p:ph type="title"/>
          </p:nvPr>
        </p:nvSpPr>
        <p:spPr/>
        <p:txBody>
          <a:bodyPr/>
          <a:lstStyle/>
          <a:p>
            <a:r>
              <a:rPr lang="fr-FR"/>
              <a:t>Valeur prix des produits bios</a:t>
            </a:r>
            <a:endParaRPr lang="fr-FR" dirty="0"/>
          </a:p>
        </p:txBody>
      </p:sp>
      <p:sp>
        <p:nvSpPr>
          <p:cNvPr id="6" name="Rectangle 5">
            <a:extLst>
              <a:ext uri="{FF2B5EF4-FFF2-40B4-BE49-F238E27FC236}">
                <a16:creationId xmlns:a16="http://schemas.microsoft.com/office/drawing/2014/main" id="{9F899E43-9675-165C-1A10-1AA277EF9880}"/>
              </a:ext>
            </a:extLst>
          </p:cNvPr>
          <p:cNvSpPr/>
          <p:nvPr/>
        </p:nvSpPr>
        <p:spPr>
          <a:xfrm>
            <a:off x="570803" y="5944137"/>
            <a:ext cx="1044000" cy="32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tout d’accord</a:t>
            </a:r>
          </a:p>
        </p:txBody>
      </p:sp>
      <p:sp>
        <p:nvSpPr>
          <p:cNvPr id="8" name="Rectangle 7">
            <a:extLst>
              <a:ext uri="{FF2B5EF4-FFF2-40B4-BE49-F238E27FC236}">
                <a16:creationId xmlns:a16="http://schemas.microsoft.com/office/drawing/2014/main" id="{DEA37A62-027C-5C59-8DFD-43F35F13F07E}"/>
              </a:ext>
            </a:extLst>
          </p:cNvPr>
          <p:cNvSpPr/>
          <p:nvPr/>
        </p:nvSpPr>
        <p:spPr>
          <a:xfrm>
            <a:off x="4026146" y="5942329"/>
            <a:ext cx="1044000" cy="324000"/>
          </a:xfrm>
          <a:prstGeom prst="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Tout à fait d’accord</a:t>
            </a:r>
          </a:p>
        </p:txBody>
      </p:sp>
      <p:sp>
        <p:nvSpPr>
          <p:cNvPr id="9" name="Rectangle 8">
            <a:extLst>
              <a:ext uri="{FF2B5EF4-FFF2-40B4-BE49-F238E27FC236}">
                <a16:creationId xmlns:a16="http://schemas.microsoft.com/office/drawing/2014/main" id="{9AED1733-96E7-CAD0-852C-BC273B97B595}"/>
              </a:ext>
            </a:extLst>
          </p:cNvPr>
          <p:cNvSpPr/>
          <p:nvPr/>
        </p:nvSpPr>
        <p:spPr>
          <a:xfrm>
            <a:off x="1722584" y="5942329"/>
            <a:ext cx="1044000" cy="324000"/>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pas d’accord</a:t>
            </a:r>
          </a:p>
        </p:txBody>
      </p:sp>
      <p:sp>
        <p:nvSpPr>
          <p:cNvPr id="10" name="Rectangle 9">
            <a:extLst>
              <a:ext uri="{FF2B5EF4-FFF2-40B4-BE49-F238E27FC236}">
                <a16:creationId xmlns:a16="http://schemas.microsoft.com/office/drawing/2014/main" id="{4BFDAD9B-C77A-371F-8374-ACA5A88B2C64}"/>
              </a:ext>
            </a:extLst>
          </p:cNvPr>
          <p:cNvSpPr/>
          <p:nvPr/>
        </p:nvSpPr>
        <p:spPr>
          <a:xfrm>
            <a:off x="2874365" y="5942329"/>
            <a:ext cx="1044000" cy="324000"/>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d’accord</a:t>
            </a:r>
          </a:p>
        </p:txBody>
      </p:sp>
      <p:graphicFrame>
        <p:nvGraphicFramePr>
          <p:cNvPr id="11" name="Graphique 10">
            <a:extLst>
              <a:ext uri="{FF2B5EF4-FFF2-40B4-BE49-F238E27FC236}">
                <a16:creationId xmlns:a16="http://schemas.microsoft.com/office/drawing/2014/main" id="{4C656315-38D7-BFD3-4714-4CD613E16E50}"/>
              </a:ext>
            </a:extLst>
          </p:cNvPr>
          <p:cNvGraphicFramePr/>
          <p:nvPr>
            <p:extLst>
              <p:ext uri="{D42A27DB-BD31-4B8C-83A1-F6EECF244321}">
                <p14:modId xmlns:p14="http://schemas.microsoft.com/office/powerpoint/2010/main" val="3766903126"/>
              </p:ext>
            </p:extLst>
          </p:nvPr>
        </p:nvGraphicFramePr>
        <p:xfrm>
          <a:off x="5992238" y="3010936"/>
          <a:ext cx="5992238" cy="2822037"/>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 coins arrondis 11">
            <a:extLst>
              <a:ext uri="{FF2B5EF4-FFF2-40B4-BE49-F238E27FC236}">
                <a16:creationId xmlns:a16="http://schemas.microsoft.com/office/drawing/2014/main" id="{9E4B50C7-7CF6-3597-906C-C3712232DD6C}"/>
              </a:ext>
            </a:extLst>
          </p:cNvPr>
          <p:cNvSpPr/>
          <p:nvPr/>
        </p:nvSpPr>
        <p:spPr>
          <a:xfrm>
            <a:off x="10169487" y="2386976"/>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graphicFrame>
        <p:nvGraphicFramePr>
          <p:cNvPr id="13" name="Chart 25">
            <a:extLst>
              <a:ext uri="{FF2B5EF4-FFF2-40B4-BE49-F238E27FC236}">
                <a16:creationId xmlns:a16="http://schemas.microsoft.com/office/drawing/2014/main" id="{54C7E39E-D435-7503-5F54-C80BC69CF696}"/>
              </a:ext>
            </a:extLst>
          </p:cNvPr>
          <p:cNvGraphicFramePr/>
          <p:nvPr>
            <p:extLst>
              <p:ext uri="{D42A27DB-BD31-4B8C-83A1-F6EECF244321}">
                <p14:modId xmlns:p14="http://schemas.microsoft.com/office/powerpoint/2010/main" val="1697921875"/>
              </p:ext>
            </p:extLst>
          </p:nvPr>
        </p:nvGraphicFramePr>
        <p:xfrm>
          <a:off x="519930" y="2836754"/>
          <a:ext cx="5365304" cy="3018942"/>
        </p:xfrm>
        <a:graphic>
          <a:graphicData uri="http://schemas.openxmlformats.org/drawingml/2006/chart">
            <c:chart xmlns:c="http://schemas.openxmlformats.org/drawingml/2006/chart" xmlns:r="http://schemas.openxmlformats.org/officeDocument/2006/relationships" r:id="rId3"/>
          </a:graphicData>
        </a:graphic>
      </p:graphicFrame>
      <p:sp>
        <p:nvSpPr>
          <p:cNvPr id="14" name="ZoneTexte 13">
            <a:extLst>
              <a:ext uri="{FF2B5EF4-FFF2-40B4-BE49-F238E27FC236}">
                <a16:creationId xmlns:a16="http://schemas.microsoft.com/office/drawing/2014/main" id="{AE2AFE6B-BC4D-4317-0C5C-E244FC4A2BF2}"/>
              </a:ext>
            </a:extLst>
          </p:cNvPr>
          <p:cNvSpPr txBox="1"/>
          <p:nvPr/>
        </p:nvSpPr>
        <p:spPr>
          <a:xfrm>
            <a:off x="768486" y="2421505"/>
            <a:ext cx="10045288"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r>
              <a:rPr lang="fr-FR" dirty="0"/>
              <a:t>« Le bio c’est surtout du marketing »</a:t>
            </a:r>
          </a:p>
        </p:txBody>
      </p:sp>
    </p:spTree>
    <p:extLst>
      <p:ext uri="{BB962C8B-B14F-4D97-AF65-F5344CB8AC3E}">
        <p14:creationId xmlns:p14="http://schemas.microsoft.com/office/powerpoint/2010/main" val="3431250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802A2323-2428-B837-9592-046BF464C66A}"/>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Représentation des produits bio </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p:txBody>
          <a:bodyPr/>
          <a:lstStyle/>
          <a:p>
            <a:r>
              <a:rPr lang="fr-FR" dirty="0"/>
              <a:t>Connaissance du bio</a:t>
            </a:r>
          </a:p>
        </p:txBody>
      </p:sp>
    </p:spTree>
    <p:extLst>
      <p:ext uri="{BB962C8B-B14F-4D97-AF65-F5344CB8AC3E}">
        <p14:creationId xmlns:p14="http://schemas.microsoft.com/office/powerpoint/2010/main" val="2728457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E0AC2FD-FA2D-B950-39BE-004020A7EB0A}"/>
              </a:ext>
            </a:extLst>
          </p:cNvPr>
          <p:cNvSpPr>
            <a:spLocks noGrp="1"/>
          </p:cNvSpPr>
          <p:nvPr>
            <p:ph type="body" sz="quarter" idx="17"/>
          </p:nvPr>
        </p:nvSpPr>
        <p:spPr/>
        <p:txBody>
          <a:bodyPr/>
          <a:lstStyle/>
          <a:p>
            <a:r>
              <a:rPr lang="fr-FR"/>
              <a:t>Selon vous l’agriculture biologique suit un cahier des charges (c’est-à-dire un document contractuel à respecter)...</a:t>
            </a:r>
            <a:endParaRPr lang="fr-FR" dirty="0"/>
          </a:p>
        </p:txBody>
      </p:sp>
      <p:sp>
        <p:nvSpPr>
          <p:cNvPr id="5" name="Espace réservé du texte 2">
            <a:extLst>
              <a:ext uri="{FF2B5EF4-FFF2-40B4-BE49-F238E27FC236}">
                <a16:creationId xmlns:a16="http://schemas.microsoft.com/office/drawing/2014/main" id="{9B9E0723-E443-544F-15E4-8E7C92A90F7B}"/>
              </a:ext>
            </a:extLst>
          </p:cNvPr>
          <p:cNvSpPr>
            <a:spLocks noGrp="1"/>
          </p:cNvSpPr>
          <p:nvPr>
            <p:ph type="body" sz="quarter" idx="21"/>
          </p:nvPr>
        </p:nvSpPr>
        <p:spPr/>
        <p:txBody>
          <a:bodyPr/>
          <a:lstStyle/>
          <a:p>
            <a:r>
              <a:rPr lang="fr-FR" dirty="0"/>
              <a:t>Bases totales, n=4000 (Métropole) et n=656 (Antilles)</a:t>
            </a:r>
          </a:p>
        </p:txBody>
      </p:sp>
      <p:sp>
        <p:nvSpPr>
          <p:cNvPr id="4" name="Titre 3">
            <a:extLst>
              <a:ext uri="{FF2B5EF4-FFF2-40B4-BE49-F238E27FC236}">
                <a16:creationId xmlns:a16="http://schemas.microsoft.com/office/drawing/2014/main" id="{A7F0B4BF-808D-5FC8-F1FC-FDA89D68A569}"/>
              </a:ext>
            </a:extLst>
          </p:cNvPr>
          <p:cNvSpPr>
            <a:spLocks noGrp="1"/>
          </p:cNvSpPr>
          <p:nvPr>
            <p:ph type="title"/>
          </p:nvPr>
        </p:nvSpPr>
        <p:spPr/>
        <p:txBody>
          <a:bodyPr/>
          <a:lstStyle/>
          <a:p>
            <a:r>
              <a:rPr lang="fr-FR" dirty="0"/>
              <a:t>Exigences du cahier des charges</a:t>
            </a:r>
          </a:p>
        </p:txBody>
      </p:sp>
      <p:graphicFrame>
        <p:nvGraphicFramePr>
          <p:cNvPr id="6" name="Google Shape;695;p8">
            <a:extLst>
              <a:ext uri="{FF2B5EF4-FFF2-40B4-BE49-F238E27FC236}">
                <a16:creationId xmlns:a16="http://schemas.microsoft.com/office/drawing/2014/main" id="{C2E4F64B-4970-9414-22A3-B93D3330BBC9}"/>
              </a:ext>
            </a:extLst>
          </p:cNvPr>
          <p:cNvGraphicFramePr/>
          <p:nvPr>
            <p:extLst>
              <p:ext uri="{D42A27DB-BD31-4B8C-83A1-F6EECF244321}">
                <p14:modId xmlns:p14="http://schemas.microsoft.com/office/powerpoint/2010/main" val="2904085446"/>
              </p:ext>
            </p:extLst>
          </p:nvPr>
        </p:nvGraphicFramePr>
        <p:xfrm>
          <a:off x="-383450" y="2495145"/>
          <a:ext cx="5576835" cy="3505298"/>
        </p:xfrm>
        <a:graphic>
          <a:graphicData uri="http://schemas.openxmlformats.org/drawingml/2006/chart">
            <c:chart xmlns:c="http://schemas.openxmlformats.org/drawingml/2006/chart" xmlns:r="http://schemas.openxmlformats.org/officeDocument/2006/relationships" r:id="rId2"/>
          </a:graphicData>
        </a:graphic>
      </p:graphicFrame>
      <p:cxnSp>
        <p:nvCxnSpPr>
          <p:cNvPr id="20" name="Connecteur droit 19">
            <a:extLst>
              <a:ext uri="{FF2B5EF4-FFF2-40B4-BE49-F238E27FC236}">
                <a16:creationId xmlns:a16="http://schemas.microsoft.com/office/drawing/2014/main" id="{0F5694A1-7811-BF36-9537-624D472BE658}"/>
              </a:ext>
            </a:extLst>
          </p:cNvPr>
          <p:cNvCxnSpPr>
            <a:cxnSpLocks/>
          </p:cNvCxnSpPr>
          <p:nvPr/>
        </p:nvCxnSpPr>
        <p:spPr>
          <a:xfrm flipH="1">
            <a:off x="5796173" y="2360144"/>
            <a:ext cx="1" cy="3204000"/>
          </a:xfrm>
          <a:prstGeom prst="line">
            <a:avLst/>
          </a:prstGeom>
          <a:ln>
            <a:solidFill>
              <a:schemeClr val="tx2"/>
            </a:solidFill>
            <a:prstDash val="dashDot"/>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18DE123-AC2B-EDF2-A445-F675F7121445}"/>
              </a:ext>
            </a:extLst>
          </p:cNvPr>
          <p:cNvSpPr/>
          <p:nvPr/>
        </p:nvSpPr>
        <p:spPr>
          <a:xfrm>
            <a:off x="6707277" y="5878756"/>
            <a:ext cx="1435101" cy="38315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tout exigeant</a:t>
            </a:r>
          </a:p>
        </p:txBody>
      </p:sp>
      <p:sp>
        <p:nvSpPr>
          <p:cNvPr id="15" name="Rectangle 14">
            <a:extLst>
              <a:ext uri="{FF2B5EF4-FFF2-40B4-BE49-F238E27FC236}">
                <a16:creationId xmlns:a16="http://schemas.microsoft.com/office/drawing/2014/main" id="{23B0C512-DF85-869A-257B-CCE97EFE97D5}"/>
              </a:ext>
            </a:extLst>
          </p:cNvPr>
          <p:cNvSpPr/>
          <p:nvPr/>
        </p:nvSpPr>
        <p:spPr>
          <a:xfrm>
            <a:off x="2303137" y="5878758"/>
            <a:ext cx="1436400" cy="3831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Très exigeant</a:t>
            </a:r>
          </a:p>
        </p:txBody>
      </p:sp>
      <p:sp>
        <p:nvSpPr>
          <p:cNvPr id="16" name="Rectangle 15">
            <a:extLst>
              <a:ext uri="{FF2B5EF4-FFF2-40B4-BE49-F238E27FC236}">
                <a16:creationId xmlns:a16="http://schemas.microsoft.com/office/drawing/2014/main" id="{11468A31-D279-63E5-6B99-A8B054A382F1}"/>
              </a:ext>
            </a:extLst>
          </p:cNvPr>
          <p:cNvSpPr/>
          <p:nvPr/>
        </p:nvSpPr>
        <p:spPr>
          <a:xfrm>
            <a:off x="5232781" y="5878756"/>
            <a:ext cx="1435100" cy="383159"/>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Pas vraiment exigeant</a:t>
            </a:r>
          </a:p>
        </p:txBody>
      </p:sp>
      <p:sp>
        <p:nvSpPr>
          <p:cNvPr id="17" name="Rectangle 16">
            <a:extLst>
              <a:ext uri="{FF2B5EF4-FFF2-40B4-BE49-F238E27FC236}">
                <a16:creationId xmlns:a16="http://schemas.microsoft.com/office/drawing/2014/main" id="{5D1175D8-AF9D-B77F-9CB8-93571C8E4304}"/>
              </a:ext>
            </a:extLst>
          </p:cNvPr>
          <p:cNvSpPr/>
          <p:nvPr/>
        </p:nvSpPr>
        <p:spPr>
          <a:xfrm>
            <a:off x="3756985" y="5878756"/>
            <a:ext cx="1436400" cy="3831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Plutôt exigeant</a:t>
            </a:r>
          </a:p>
        </p:txBody>
      </p:sp>
      <p:sp>
        <p:nvSpPr>
          <p:cNvPr id="18" name="Rectangle 17">
            <a:extLst>
              <a:ext uri="{FF2B5EF4-FFF2-40B4-BE49-F238E27FC236}">
                <a16:creationId xmlns:a16="http://schemas.microsoft.com/office/drawing/2014/main" id="{6AB70AE7-5803-A461-3BAC-28FC90504142}"/>
              </a:ext>
            </a:extLst>
          </p:cNvPr>
          <p:cNvSpPr/>
          <p:nvPr/>
        </p:nvSpPr>
        <p:spPr>
          <a:xfrm>
            <a:off x="8181774" y="5878756"/>
            <a:ext cx="1727198" cy="3831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Ne suit pas de cahier des charges spécifique</a:t>
            </a:r>
          </a:p>
        </p:txBody>
      </p:sp>
      <p:graphicFrame>
        <p:nvGraphicFramePr>
          <p:cNvPr id="24" name="Google Shape;695;p8">
            <a:extLst>
              <a:ext uri="{FF2B5EF4-FFF2-40B4-BE49-F238E27FC236}">
                <a16:creationId xmlns:a16="http://schemas.microsoft.com/office/drawing/2014/main" id="{C500DE35-3F1F-7D6E-A90F-ADF0436978BF}"/>
              </a:ext>
            </a:extLst>
          </p:cNvPr>
          <p:cNvGraphicFramePr/>
          <p:nvPr>
            <p:extLst>
              <p:ext uri="{D42A27DB-BD31-4B8C-83A1-F6EECF244321}">
                <p14:modId xmlns:p14="http://schemas.microsoft.com/office/powerpoint/2010/main" val="3255013293"/>
              </p:ext>
            </p:extLst>
          </p:nvPr>
        </p:nvGraphicFramePr>
        <p:xfrm>
          <a:off x="5796173" y="2495145"/>
          <a:ext cx="5576835" cy="3505298"/>
        </p:xfrm>
        <a:graphic>
          <a:graphicData uri="http://schemas.openxmlformats.org/drawingml/2006/chart">
            <c:chart xmlns:c="http://schemas.openxmlformats.org/drawingml/2006/chart" xmlns:r="http://schemas.openxmlformats.org/officeDocument/2006/relationships" r:id="rId3"/>
          </a:graphicData>
        </a:graphic>
      </p:graphicFrame>
      <p:sp>
        <p:nvSpPr>
          <p:cNvPr id="25" name="Demi-cadre 24">
            <a:extLst>
              <a:ext uri="{FF2B5EF4-FFF2-40B4-BE49-F238E27FC236}">
                <a16:creationId xmlns:a16="http://schemas.microsoft.com/office/drawing/2014/main" id="{355DE67F-CF5B-7325-A5D4-98B2EA8FB15A}"/>
              </a:ext>
            </a:extLst>
          </p:cNvPr>
          <p:cNvSpPr/>
          <p:nvPr/>
        </p:nvSpPr>
        <p:spPr>
          <a:xfrm flipH="1">
            <a:off x="4147594" y="3270159"/>
            <a:ext cx="388491" cy="2293985"/>
          </a:xfrm>
          <a:prstGeom prst="halfFram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tx1"/>
              </a:solidFill>
            </a:endParaRPr>
          </a:p>
        </p:txBody>
      </p:sp>
      <p:sp>
        <p:nvSpPr>
          <p:cNvPr id="26" name="Rectangle : coins arrondis 25">
            <a:extLst>
              <a:ext uri="{FF2B5EF4-FFF2-40B4-BE49-F238E27FC236}">
                <a16:creationId xmlns:a16="http://schemas.microsoft.com/office/drawing/2014/main" id="{2587CEAB-8F90-88A9-F79E-E417D8AE591E}"/>
              </a:ext>
            </a:extLst>
          </p:cNvPr>
          <p:cNvSpPr/>
          <p:nvPr/>
        </p:nvSpPr>
        <p:spPr>
          <a:xfrm>
            <a:off x="4506192" y="3083568"/>
            <a:ext cx="1405181" cy="18392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600" b="1" dirty="0">
                <a:solidFill>
                  <a:schemeClr val="bg1"/>
                </a:solidFill>
                <a:highlight>
                  <a:srgbClr val="46714B"/>
                </a:highlight>
                <a:latin typeface="+mj-lt"/>
              </a:rPr>
              <a:t>Exigeant</a:t>
            </a:r>
            <a:r>
              <a:rPr lang="fr-FR" sz="1600" dirty="0">
                <a:solidFill>
                  <a:schemeClr val="tx2"/>
                </a:solidFill>
                <a:latin typeface="+mj-lt"/>
              </a:rPr>
              <a:t> </a:t>
            </a:r>
          </a:p>
          <a:p>
            <a:pPr algn="ctr" defTabSz="1219170">
              <a:defRPr/>
            </a:pPr>
            <a:endParaRPr lang="fr-FR" sz="1600" dirty="0">
              <a:solidFill>
                <a:schemeClr val="tx2"/>
              </a:solidFill>
              <a:latin typeface="+mj-lt"/>
            </a:endParaRPr>
          </a:p>
          <a:p>
            <a:pPr algn="ctr" defTabSz="1219170">
              <a:defRPr/>
            </a:pPr>
            <a:r>
              <a:rPr lang="fr-FR" sz="1600" dirty="0">
                <a:solidFill>
                  <a:schemeClr val="tx2"/>
                </a:solidFill>
                <a:latin typeface="+mj-lt"/>
              </a:rPr>
              <a:t>Antilles :</a:t>
            </a:r>
          </a:p>
          <a:p>
            <a:pPr algn="ctr" defTabSz="1219170">
              <a:defRPr/>
            </a:pPr>
            <a:r>
              <a:rPr lang="fr-FR" sz="1600" b="1" dirty="0">
                <a:solidFill>
                  <a:schemeClr val="tx2"/>
                </a:solidFill>
                <a:latin typeface="+mj-lt"/>
              </a:rPr>
              <a:t>71%</a:t>
            </a:r>
            <a:r>
              <a:rPr lang="fr-FR" sz="1600" dirty="0">
                <a:solidFill>
                  <a:schemeClr val="tx2"/>
                </a:solidFill>
                <a:latin typeface="+mj-lt"/>
              </a:rPr>
              <a:t> </a:t>
            </a:r>
            <a:endParaRPr lang="fr-FR" sz="1067" dirty="0">
              <a:solidFill>
                <a:schemeClr val="tx2"/>
              </a:solidFill>
              <a:latin typeface="+mj-lt"/>
            </a:endParaRPr>
          </a:p>
          <a:p>
            <a:pPr algn="ctr" defTabSz="1219170">
              <a:defRPr/>
            </a:pPr>
            <a:endParaRPr lang="fr-FR" sz="1600" dirty="0">
              <a:solidFill>
                <a:schemeClr val="tx2"/>
              </a:solidFill>
              <a:latin typeface="+mj-lt"/>
            </a:endParaRPr>
          </a:p>
          <a:p>
            <a:pPr algn="ctr" defTabSz="1219170">
              <a:defRPr/>
            </a:pPr>
            <a:r>
              <a:rPr lang="fr-FR" sz="1600" dirty="0">
                <a:solidFill>
                  <a:schemeClr val="tx2"/>
                </a:solidFill>
                <a:latin typeface="+mj-lt"/>
              </a:rPr>
              <a:t>Métropole :</a:t>
            </a:r>
          </a:p>
          <a:p>
            <a:pPr algn="ctr" defTabSz="1219170">
              <a:defRPr/>
            </a:pPr>
            <a:r>
              <a:rPr lang="fr-FR" sz="1600" b="1" dirty="0">
                <a:solidFill>
                  <a:schemeClr val="tx2"/>
                </a:solidFill>
                <a:latin typeface="+mj-lt"/>
              </a:rPr>
              <a:t>74%</a:t>
            </a:r>
            <a:r>
              <a:rPr lang="fr-FR" sz="1600" dirty="0">
                <a:solidFill>
                  <a:schemeClr val="tx2"/>
                </a:solidFill>
                <a:latin typeface="+mj-lt"/>
              </a:rPr>
              <a:t> </a:t>
            </a:r>
            <a:endParaRPr lang="fr-FR" sz="1067" dirty="0">
              <a:solidFill>
                <a:schemeClr val="tx2"/>
              </a:solidFill>
              <a:latin typeface="+mj-lt"/>
            </a:endParaRPr>
          </a:p>
        </p:txBody>
      </p:sp>
      <p:sp>
        <p:nvSpPr>
          <p:cNvPr id="27" name="Demi-cadre 26">
            <a:extLst>
              <a:ext uri="{FF2B5EF4-FFF2-40B4-BE49-F238E27FC236}">
                <a16:creationId xmlns:a16="http://schemas.microsoft.com/office/drawing/2014/main" id="{0F29CEA0-3C2B-78DD-EC86-8ED3FA92137D}"/>
              </a:ext>
            </a:extLst>
          </p:cNvPr>
          <p:cNvSpPr/>
          <p:nvPr/>
        </p:nvSpPr>
        <p:spPr>
          <a:xfrm flipH="1">
            <a:off x="10311819" y="3270159"/>
            <a:ext cx="388491" cy="2293985"/>
          </a:xfrm>
          <a:prstGeom prst="halfFram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tx1"/>
              </a:solidFill>
            </a:endParaRPr>
          </a:p>
        </p:txBody>
      </p:sp>
      <p:sp>
        <p:nvSpPr>
          <p:cNvPr id="28" name="Rectangle : coins arrondis 27">
            <a:extLst>
              <a:ext uri="{FF2B5EF4-FFF2-40B4-BE49-F238E27FC236}">
                <a16:creationId xmlns:a16="http://schemas.microsoft.com/office/drawing/2014/main" id="{97D8C41F-A0F3-1817-9656-C96EF612BD66}"/>
              </a:ext>
            </a:extLst>
          </p:cNvPr>
          <p:cNvSpPr/>
          <p:nvPr/>
        </p:nvSpPr>
        <p:spPr>
          <a:xfrm>
            <a:off x="10670417" y="3083568"/>
            <a:ext cx="1405181" cy="18392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600" b="1" dirty="0">
                <a:solidFill>
                  <a:schemeClr val="bg1"/>
                </a:solidFill>
                <a:highlight>
                  <a:srgbClr val="46714B"/>
                </a:highlight>
                <a:latin typeface="+mj-lt"/>
              </a:rPr>
              <a:t>Exigeant</a:t>
            </a:r>
            <a:r>
              <a:rPr lang="fr-FR" sz="1600" dirty="0">
                <a:solidFill>
                  <a:schemeClr val="tx2"/>
                </a:solidFill>
                <a:latin typeface="+mj-lt"/>
              </a:rPr>
              <a:t> </a:t>
            </a:r>
          </a:p>
          <a:p>
            <a:pPr algn="ctr" defTabSz="1219170">
              <a:defRPr/>
            </a:pPr>
            <a:endParaRPr lang="fr-FR" sz="1600" dirty="0">
              <a:solidFill>
                <a:schemeClr val="tx2"/>
              </a:solidFill>
              <a:latin typeface="+mj-lt"/>
            </a:endParaRPr>
          </a:p>
          <a:p>
            <a:pPr algn="ctr" defTabSz="1219170">
              <a:defRPr/>
            </a:pPr>
            <a:r>
              <a:rPr lang="fr-FR" sz="1600" dirty="0">
                <a:solidFill>
                  <a:schemeClr val="tx2"/>
                </a:solidFill>
                <a:latin typeface="+mj-lt"/>
              </a:rPr>
              <a:t>Guadeloupe :</a:t>
            </a:r>
          </a:p>
          <a:p>
            <a:pPr algn="ctr" defTabSz="1219170">
              <a:defRPr/>
            </a:pPr>
            <a:r>
              <a:rPr lang="fr-FR" sz="1600" b="1" dirty="0">
                <a:solidFill>
                  <a:schemeClr val="tx2"/>
                </a:solidFill>
                <a:latin typeface="+mj-lt"/>
              </a:rPr>
              <a:t>72%</a:t>
            </a:r>
            <a:r>
              <a:rPr lang="fr-FR" sz="1600" dirty="0">
                <a:solidFill>
                  <a:schemeClr val="tx2"/>
                </a:solidFill>
                <a:latin typeface="+mj-lt"/>
              </a:rPr>
              <a:t> </a:t>
            </a:r>
            <a:endParaRPr lang="fr-FR" sz="1067" dirty="0">
              <a:solidFill>
                <a:schemeClr val="tx2"/>
              </a:solidFill>
              <a:latin typeface="+mj-lt"/>
            </a:endParaRPr>
          </a:p>
          <a:p>
            <a:pPr algn="ctr" defTabSz="1219170">
              <a:defRPr/>
            </a:pPr>
            <a:endParaRPr lang="fr-FR" sz="1600" dirty="0">
              <a:solidFill>
                <a:schemeClr val="tx2"/>
              </a:solidFill>
              <a:latin typeface="+mj-lt"/>
            </a:endParaRPr>
          </a:p>
          <a:p>
            <a:pPr algn="ctr" defTabSz="1219170">
              <a:defRPr/>
            </a:pPr>
            <a:r>
              <a:rPr lang="fr-FR" sz="1600" dirty="0">
                <a:solidFill>
                  <a:schemeClr val="tx2"/>
                </a:solidFill>
                <a:latin typeface="+mj-lt"/>
              </a:rPr>
              <a:t>Martinique :</a:t>
            </a:r>
          </a:p>
          <a:p>
            <a:pPr algn="ctr" defTabSz="1219170">
              <a:defRPr/>
            </a:pPr>
            <a:r>
              <a:rPr lang="fr-FR" sz="1600" b="1" dirty="0">
                <a:solidFill>
                  <a:schemeClr val="tx2"/>
                </a:solidFill>
                <a:latin typeface="+mj-lt"/>
              </a:rPr>
              <a:t>71%</a:t>
            </a:r>
            <a:r>
              <a:rPr lang="fr-FR" sz="1600" dirty="0">
                <a:solidFill>
                  <a:schemeClr val="tx2"/>
                </a:solidFill>
                <a:latin typeface="+mj-lt"/>
              </a:rPr>
              <a:t> </a:t>
            </a:r>
            <a:endParaRPr lang="fr-FR" sz="1067" dirty="0">
              <a:solidFill>
                <a:schemeClr val="tx2"/>
              </a:solidFill>
              <a:latin typeface="+mj-lt"/>
            </a:endParaRPr>
          </a:p>
        </p:txBody>
      </p:sp>
    </p:spTree>
    <p:extLst>
      <p:ext uri="{BB962C8B-B14F-4D97-AF65-F5344CB8AC3E}">
        <p14:creationId xmlns:p14="http://schemas.microsoft.com/office/powerpoint/2010/main" val="355704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C6546-AF8D-0961-2F47-9937ACF0715C}"/>
              </a:ext>
            </a:extLst>
          </p:cNvPr>
          <p:cNvSpPr>
            <a:spLocks noGrp="1"/>
          </p:cNvSpPr>
          <p:nvPr>
            <p:ph type="body" sz="quarter" idx="17"/>
          </p:nvPr>
        </p:nvSpPr>
        <p:spPr/>
        <p:txBody>
          <a:bodyPr/>
          <a:lstStyle/>
          <a:p>
            <a:r>
              <a:rPr lang="fr-FR"/>
              <a:t>Pour chacune des phrases suivantes, vous me direz dans quelle mesure êtes-vous tout à fait, plutôt, plutôt pas ou pas du tout d’accord avec les affirmations listées ci-dessous ?</a:t>
            </a:r>
            <a:endParaRPr lang="fr-FR" dirty="0"/>
          </a:p>
        </p:txBody>
      </p:sp>
      <p:sp>
        <p:nvSpPr>
          <p:cNvPr id="3" name="Espace réservé du texte 2">
            <a:extLst>
              <a:ext uri="{FF2B5EF4-FFF2-40B4-BE49-F238E27FC236}">
                <a16:creationId xmlns:a16="http://schemas.microsoft.com/office/drawing/2014/main" id="{3E8F260A-3959-02ED-0111-7D43F8FFDEBB}"/>
              </a:ext>
            </a:extLst>
          </p:cNvPr>
          <p:cNvSpPr>
            <a:spLocks noGrp="1"/>
          </p:cNvSpPr>
          <p:nvPr>
            <p:ph type="body" sz="quarter" idx="21"/>
          </p:nvPr>
        </p:nvSpPr>
        <p:spPr/>
        <p:txBody>
          <a:bodyPr/>
          <a:lstStyle/>
          <a:p>
            <a:r>
              <a:rPr lang="fr-FR"/>
              <a:t>Bases totales, n=4000 (Métropole) et n=656 (Antilles)</a:t>
            </a:r>
            <a:endParaRPr lang="fr-FR" dirty="0"/>
          </a:p>
        </p:txBody>
      </p:sp>
      <p:sp>
        <p:nvSpPr>
          <p:cNvPr id="4" name="Titre 3">
            <a:extLst>
              <a:ext uri="{FF2B5EF4-FFF2-40B4-BE49-F238E27FC236}">
                <a16:creationId xmlns:a16="http://schemas.microsoft.com/office/drawing/2014/main" id="{93D382EC-543A-5EFC-91E6-8D0D7B94E589}"/>
              </a:ext>
            </a:extLst>
          </p:cNvPr>
          <p:cNvSpPr>
            <a:spLocks noGrp="1"/>
          </p:cNvSpPr>
          <p:nvPr>
            <p:ph type="title"/>
          </p:nvPr>
        </p:nvSpPr>
        <p:spPr/>
        <p:txBody>
          <a:bodyPr/>
          <a:lstStyle/>
          <a:p>
            <a:r>
              <a:rPr lang="fr-FR"/>
              <a:t>Contrôle des produits bios</a:t>
            </a:r>
            <a:endParaRPr lang="fr-FR" dirty="0"/>
          </a:p>
        </p:txBody>
      </p:sp>
      <p:sp>
        <p:nvSpPr>
          <p:cNvPr id="7" name="ZoneTexte 6">
            <a:extLst>
              <a:ext uri="{FF2B5EF4-FFF2-40B4-BE49-F238E27FC236}">
                <a16:creationId xmlns:a16="http://schemas.microsoft.com/office/drawing/2014/main" id="{B11F62C2-F846-6168-0071-236C78003834}"/>
              </a:ext>
            </a:extLst>
          </p:cNvPr>
          <p:cNvSpPr txBox="1"/>
          <p:nvPr/>
        </p:nvSpPr>
        <p:spPr>
          <a:xfrm>
            <a:off x="768486" y="2421505"/>
            <a:ext cx="10045288"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r>
              <a:rPr lang="fr-FR" dirty="0"/>
              <a:t>« Les produits bio sont soumis à des contrôles annuels systématiques en France »</a:t>
            </a:r>
          </a:p>
        </p:txBody>
      </p:sp>
      <p:graphicFrame>
        <p:nvGraphicFramePr>
          <p:cNvPr id="8" name="Chart 25">
            <a:extLst>
              <a:ext uri="{FF2B5EF4-FFF2-40B4-BE49-F238E27FC236}">
                <a16:creationId xmlns:a16="http://schemas.microsoft.com/office/drawing/2014/main" id="{B95AFB4B-6DCB-20ED-3CC5-724CB8F22EE8}"/>
              </a:ext>
            </a:extLst>
          </p:cNvPr>
          <p:cNvGraphicFramePr/>
          <p:nvPr>
            <p:extLst>
              <p:ext uri="{D42A27DB-BD31-4B8C-83A1-F6EECF244321}">
                <p14:modId xmlns:p14="http://schemas.microsoft.com/office/powerpoint/2010/main" val="2164024129"/>
              </p:ext>
            </p:extLst>
          </p:nvPr>
        </p:nvGraphicFramePr>
        <p:xfrm>
          <a:off x="729660" y="2836754"/>
          <a:ext cx="10621466" cy="301894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E998100C-EE7B-4EDD-22CC-8735D7CB1057}"/>
              </a:ext>
            </a:extLst>
          </p:cNvPr>
          <p:cNvSpPr/>
          <p:nvPr/>
        </p:nvSpPr>
        <p:spPr>
          <a:xfrm>
            <a:off x="2046813" y="5966783"/>
            <a:ext cx="1949449"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tout d’accord</a:t>
            </a:r>
          </a:p>
        </p:txBody>
      </p:sp>
      <p:sp>
        <p:nvSpPr>
          <p:cNvPr id="6" name="Rectangle 5">
            <a:extLst>
              <a:ext uri="{FF2B5EF4-FFF2-40B4-BE49-F238E27FC236}">
                <a16:creationId xmlns:a16="http://schemas.microsoft.com/office/drawing/2014/main" id="{85D426E0-A02C-4775-EE61-58C2B20226B9}"/>
              </a:ext>
            </a:extLst>
          </p:cNvPr>
          <p:cNvSpPr/>
          <p:nvPr/>
        </p:nvSpPr>
        <p:spPr>
          <a:xfrm>
            <a:off x="7896421" y="5964975"/>
            <a:ext cx="1951200" cy="28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Tout à fait d’accord</a:t>
            </a:r>
          </a:p>
        </p:txBody>
      </p:sp>
      <p:sp>
        <p:nvSpPr>
          <p:cNvPr id="9" name="Rectangle 8">
            <a:extLst>
              <a:ext uri="{FF2B5EF4-FFF2-40B4-BE49-F238E27FC236}">
                <a16:creationId xmlns:a16="http://schemas.microsoft.com/office/drawing/2014/main" id="{AC01A7A8-688B-7A31-5EA5-B0A9EE640145}"/>
              </a:ext>
            </a:extLst>
          </p:cNvPr>
          <p:cNvSpPr/>
          <p:nvPr/>
        </p:nvSpPr>
        <p:spPr>
          <a:xfrm>
            <a:off x="3996262" y="5966783"/>
            <a:ext cx="1951200" cy="288000"/>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pas d’accord</a:t>
            </a:r>
          </a:p>
        </p:txBody>
      </p:sp>
      <p:sp>
        <p:nvSpPr>
          <p:cNvPr id="10" name="Rectangle 9">
            <a:extLst>
              <a:ext uri="{FF2B5EF4-FFF2-40B4-BE49-F238E27FC236}">
                <a16:creationId xmlns:a16="http://schemas.microsoft.com/office/drawing/2014/main" id="{BC0718D3-5A73-D20B-45F9-B437B3ACF554}"/>
              </a:ext>
            </a:extLst>
          </p:cNvPr>
          <p:cNvSpPr/>
          <p:nvPr/>
        </p:nvSpPr>
        <p:spPr>
          <a:xfrm>
            <a:off x="5945221" y="5966783"/>
            <a:ext cx="1951200" cy="288000"/>
          </a:xfrm>
          <a:prstGeom prst="rect">
            <a:avLst/>
          </a:prstGeom>
          <a:solidFill>
            <a:srgbClr val="DAE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d’accord</a:t>
            </a:r>
          </a:p>
        </p:txBody>
      </p:sp>
      <p:sp>
        <p:nvSpPr>
          <p:cNvPr id="11" name="Rectangle 10">
            <a:extLst>
              <a:ext uri="{FF2B5EF4-FFF2-40B4-BE49-F238E27FC236}">
                <a16:creationId xmlns:a16="http://schemas.microsoft.com/office/drawing/2014/main" id="{CD6843ED-83C8-C2C0-EC0D-DC023CC18DCE}"/>
              </a:ext>
            </a:extLst>
          </p:cNvPr>
          <p:cNvSpPr/>
          <p:nvPr/>
        </p:nvSpPr>
        <p:spPr>
          <a:xfrm>
            <a:off x="2054433" y="5966783"/>
            <a:ext cx="1949449" cy="28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mj-lt"/>
              </a:rPr>
              <a:t>Pas tout d’accord</a:t>
            </a:r>
          </a:p>
        </p:txBody>
      </p:sp>
      <p:sp>
        <p:nvSpPr>
          <p:cNvPr id="12" name="Rectangle 11">
            <a:extLst>
              <a:ext uri="{FF2B5EF4-FFF2-40B4-BE49-F238E27FC236}">
                <a16:creationId xmlns:a16="http://schemas.microsoft.com/office/drawing/2014/main" id="{D7C78D28-1EB0-8C24-A3BA-A974F59C8F62}"/>
              </a:ext>
            </a:extLst>
          </p:cNvPr>
          <p:cNvSpPr/>
          <p:nvPr/>
        </p:nvSpPr>
        <p:spPr>
          <a:xfrm>
            <a:off x="7904041" y="5964975"/>
            <a:ext cx="1951200" cy="28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solidFill>
                <a:latin typeface="+mj-lt"/>
              </a:rPr>
              <a:t>Tout à fait d’accord</a:t>
            </a:r>
          </a:p>
        </p:txBody>
      </p:sp>
      <p:sp>
        <p:nvSpPr>
          <p:cNvPr id="13" name="Rectangle 12">
            <a:extLst>
              <a:ext uri="{FF2B5EF4-FFF2-40B4-BE49-F238E27FC236}">
                <a16:creationId xmlns:a16="http://schemas.microsoft.com/office/drawing/2014/main" id="{43BD96B4-74FC-73A0-8CFB-040D0B0B32FD}"/>
              </a:ext>
            </a:extLst>
          </p:cNvPr>
          <p:cNvSpPr/>
          <p:nvPr/>
        </p:nvSpPr>
        <p:spPr>
          <a:xfrm>
            <a:off x="4003882" y="5966783"/>
            <a:ext cx="1951200" cy="288000"/>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pas d’accord</a:t>
            </a:r>
          </a:p>
        </p:txBody>
      </p:sp>
      <p:sp>
        <p:nvSpPr>
          <p:cNvPr id="14" name="Rectangle 13">
            <a:extLst>
              <a:ext uri="{FF2B5EF4-FFF2-40B4-BE49-F238E27FC236}">
                <a16:creationId xmlns:a16="http://schemas.microsoft.com/office/drawing/2014/main" id="{0F980B1E-B6ED-4E2A-C40F-85ADD05AED06}"/>
              </a:ext>
            </a:extLst>
          </p:cNvPr>
          <p:cNvSpPr/>
          <p:nvPr/>
        </p:nvSpPr>
        <p:spPr>
          <a:xfrm>
            <a:off x="5952841" y="5966783"/>
            <a:ext cx="1951200" cy="288000"/>
          </a:xfrm>
          <a:prstGeom prst="rect">
            <a:avLst/>
          </a:prstGeom>
          <a:solidFill>
            <a:srgbClr val="DAE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latin typeface="+mj-lt"/>
              </a:rPr>
              <a:t>Plutôt d’accord</a:t>
            </a:r>
          </a:p>
        </p:txBody>
      </p:sp>
    </p:spTree>
    <p:extLst>
      <p:ext uri="{BB962C8B-B14F-4D97-AF65-F5344CB8AC3E}">
        <p14:creationId xmlns:p14="http://schemas.microsoft.com/office/powerpoint/2010/main" val="2704688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1142389-EC20-219C-3655-4F81E6A355B8}"/>
              </a:ext>
            </a:extLst>
          </p:cNvPr>
          <p:cNvSpPr>
            <a:spLocks noGrp="1"/>
          </p:cNvSpPr>
          <p:nvPr>
            <p:ph type="body" sz="quarter" idx="17"/>
          </p:nvPr>
        </p:nvSpPr>
        <p:spPr/>
        <p:txBody>
          <a:bodyPr/>
          <a:lstStyle/>
          <a:p>
            <a:r>
              <a:rPr lang="fr-FR" dirty="0"/>
              <a:t>Selon vous, en général, un produit bio est un produit..</a:t>
            </a:r>
          </a:p>
        </p:txBody>
      </p:sp>
      <p:sp>
        <p:nvSpPr>
          <p:cNvPr id="3" name="Espace réservé du texte 2">
            <a:extLst>
              <a:ext uri="{FF2B5EF4-FFF2-40B4-BE49-F238E27FC236}">
                <a16:creationId xmlns:a16="http://schemas.microsoft.com/office/drawing/2014/main" id="{E5485B38-4A1E-C214-8D52-4859B1B665F7}"/>
              </a:ext>
            </a:extLst>
          </p:cNvPr>
          <p:cNvSpPr>
            <a:spLocks noGrp="1"/>
          </p:cNvSpPr>
          <p:nvPr>
            <p:ph type="body" sz="quarter" idx="21"/>
          </p:nvPr>
        </p:nvSpPr>
        <p:spPr/>
        <p:txBody>
          <a:bodyPr/>
          <a:lstStyle/>
          <a:p>
            <a:r>
              <a:rPr lang="fr-FR" dirty="0"/>
              <a:t>Bases totales, n=xx (Métropole) et n=656 (Antilles)</a:t>
            </a:r>
          </a:p>
        </p:txBody>
      </p:sp>
      <p:sp>
        <p:nvSpPr>
          <p:cNvPr id="4" name="Titre 3">
            <a:extLst>
              <a:ext uri="{FF2B5EF4-FFF2-40B4-BE49-F238E27FC236}">
                <a16:creationId xmlns:a16="http://schemas.microsoft.com/office/drawing/2014/main" id="{1E59CD76-F6AC-1EFA-9C32-78813FC28886}"/>
              </a:ext>
            </a:extLst>
          </p:cNvPr>
          <p:cNvSpPr>
            <a:spLocks noGrp="1"/>
          </p:cNvSpPr>
          <p:nvPr>
            <p:ph type="title"/>
          </p:nvPr>
        </p:nvSpPr>
        <p:spPr/>
        <p:txBody>
          <a:bodyPr/>
          <a:lstStyle/>
          <a:p>
            <a:r>
              <a:rPr lang="fr-FR"/>
              <a:t>Connaissances des normes bio</a:t>
            </a:r>
            <a:endParaRPr lang="fr-FR" dirty="0"/>
          </a:p>
        </p:txBody>
      </p:sp>
      <p:graphicFrame>
        <p:nvGraphicFramePr>
          <p:cNvPr id="6" name="Object 1024">
            <a:extLst>
              <a:ext uri="{FF2B5EF4-FFF2-40B4-BE49-F238E27FC236}">
                <a16:creationId xmlns:a16="http://schemas.microsoft.com/office/drawing/2014/main" id="{CF592412-7FB6-1848-AC3D-B833E9AC2864}"/>
              </a:ext>
            </a:extLst>
          </p:cNvPr>
          <p:cNvGraphicFramePr>
            <a:graphicFrameLocks noChangeAspect="1"/>
          </p:cNvGraphicFramePr>
          <p:nvPr>
            <p:extLst>
              <p:ext uri="{D42A27DB-BD31-4B8C-83A1-F6EECF244321}">
                <p14:modId xmlns:p14="http://schemas.microsoft.com/office/powerpoint/2010/main" val="2450991070"/>
              </p:ext>
            </p:extLst>
          </p:nvPr>
        </p:nvGraphicFramePr>
        <p:xfrm>
          <a:off x="276517" y="2705191"/>
          <a:ext cx="5590883" cy="360247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0B1C90B-7738-652E-C64D-9195ABE298EB}"/>
              </a:ext>
            </a:extLst>
          </p:cNvPr>
          <p:cNvSpPr/>
          <p:nvPr/>
        </p:nvSpPr>
        <p:spPr>
          <a:xfrm>
            <a:off x="1" y="2311261"/>
            <a:ext cx="3628800" cy="38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Faux</a:t>
            </a:r>
          </a:p>
        </p:txBody>
      </p:sp>
      <p:sp>
        <p:nvSpPr>
          <p:cNvPr id="12" name="Rectangle 11">
            <a:extLst>
              <a:ext uri="{FF2B5EF4-FFF2-40B4-BE49-F238E27FC236}">
                <a16:creationId xmlns:a16="http://schemas.microsoft.com/office/drawing/2014/main" id="{00B3852D-91D1-A72F-3A37-2D3D70EA5C7B}"/>
              </a:ext>
            </a:extLst>
          </p:cNvPr>
          <p:cNvSpPr/>
          <p:nvPr/>
        </p:nvSpPr>
        <p:spPr>
          <a:xfrm>
            <a:off x="7258435" y="2311261"/>
            <a:ext cx="3628800" cy="38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bg1"/>
                </a:solidFill>
                <a:latin typeface="+mj-lt"/>
              </a:rPr>
              <a:t>Vrai</a:t>
            </a:r>
          </a:p>
        </p:txBody>
      </p:sp>
      <p:sp>
        <p:nvSpPr>
          <p:cNvPr id="13" name="Rectangle 12">
            <a:extLst>
              <a:ext uri="{FF2B5EF4-FFF2-40B4-BE49-F238E27FC236}">
                <a16:creationId xmlns:a16="http://schemas.microsoft.com/office/drawing/2014/main" id="{B66008AF-0B8D-57B7-42C3-1694FBE22200}"/>
              </a:ext>
            </a:extLst>
          </p:cNvPr>
          <p:cNvSpPr/>
          <p:nvPr/>
        </p:nvSpPr>
        <p:spPr>
          <a:xfrm>
            <a:off x="3628801" y="2311261"/>
            <a:ext cx="3628800" cy="38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lumMod val="65000"/>
                    <a:lumOff val="35000"/>
                  </a:schemeClr>
                </a:solidFill>
                <a:latin typeface="+mj-lt"/>
              </a:rPr>
              <a:t>Je ne sais pas</a:t>
            </a:r>
          </a:p>
        </p:txBody>
      </p:sp>
      <p:cxnSp>
        <p:nvCxnSpPr>
          <p:cNvPr id="9" name="Connecteur droit 8">
            <a:extLst>
              <a:ext uri="{FF2B5EF4-FFF2-40B4-BE49-F238E27FC236}">
                <a16:creationId xmlns:a16="http://schemas.microsoft.com/office/drawing/2014/main" id="{6A6A8565-5086-A804-8ADC-A650E2D3A9A7}"/>
              </a:ext>
            </a:extLst>
          </p:cNvPr>
          <p:cNvCxnSpPr>
            <a:cxnSpLocks/>
          </p:cNvCxnSpPr>
          <p:nvPr/>
        </p:nvCxnSpPr>
        <p:spPr>
          <a:xfrm flipV="1">
            <a:off x="5945973" y="2810933"/>
            <a:ext cx="0" cy="34036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4" name="Object 1024">
            <a:extLst>
              <a:ext uri="{FF2B5EF4-FFF2-40B4-BE49-F238E27FC236}">
                <a16:creationId xmlns:a16="http://schemas.microsoft.com/office/drawing/2014/main" id="{C1410401-9007-FE46-14CC-51785B24F291}"/>
              </a:ext>
            </a:extLst>
          </p:cNvPr>
          <p:cNvGraphicFramePr>
            <a:graphicFrameLocks noChangeAspect="1"/>
          </p:cNvGraphicFramePr>
          <p:nvPr>
            <p:extLst>
              <p:ext uri="{D42A27DB-BD31-4B8C-83A1-F6EECF244321}">
                <p14:modId xmlns:p14="http://schemas.microsoft.com/office/powerpoint/2010/main" val="1701875817"/>
              </p:ext>
            </p:extLst>
          </p:nvPr>
        </p:nvGraphicFramePr>
        <p:xfrm>
          <a:off x="6096000" y="2705191"/>
          <a:ext cx="5246303" cy="36024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14068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1142389-EC20-219C-3655-4F81E6A355B8}"/>
              </a:ext>
            </a:extLst>
          </p:cNvPr>
          <p:cNvSpPr>
            <a:spLocks noGrp="1"/>
          </p:cNvSpPr>
          <p:nvPr>
            <p:ph type="body" sz="quarter" idx="17"/>
          </p:nvPr>
        </p:nvSpPr>
        <p:spPr/>
        <p:txBody>
          <a:bodyPr/>
          <a:lstStyle/>
          <a:p>
            <a:r>
              <a:rPr lang="fr-FR" dirty="0"/>
              <a:t>Selon vous, en général, un produit bio est un produit..</a:t>
            </a:r>
          </a:p>
        </p:txBody>
      </p:sp>
      <p:sp>
        <p:nvSpPr>
          <p:cNvPr id="3" name="Espace réservé du texte 2">
            <a:extLst>
              <a:ext uri="{FF2B5EF4-FFF2-40B4-BE49-F238E27FC236}">
                <a16:creationId xmlns:a16="http://schemas.microsoft.com/office/drawing/2014/main" id="{E5485B38-4A1E-C214-8D52-4859B1B665F7}"/>
              </a:ext>
            </a:extLst>
          </p:cNvPr>
          <p:cNvSpPr>
            <a:spLocks noGrp="1"/>
          </p:cNvSpPr>
          <p:nvPr>
            <p:ph type="body" sz="quarter" idx="21"/>
          </p:nvPr>
        </p:nvSpPr>
        <p:spPr/>
        <p:txBody>
          <a:bodyPr/>
          <a:lstStyle/>
          <a:p>
            <a:r>
              <a:rPr lang="fr-FR" dirty="0"/>
              <a:t>Bases totales, n=332 (Guadeloupe) et n=324 (Martinique)</a:t>
            </a:r>
          </a:p>
        </p:txBody>
      </p:sp>
      <p:sp>
        <p:nvSpPr>
          <p:cNvPr id="4" name="Titre 3">
            <a:extLst>
              <a:ext uri="{FF2B5EF4-FFF2-40B4-BE49-F238E27FC236}">
                <a16:creationId xmlns:a16="http://schemas.microsoft.com/office/drawing/2014/main" id="{1E59CD76-F6AC-1EFA-9C32-78813FC28886}"/>
              </a:ext>
            </a:extLst>
          </p:cNvPr>
          <p:cNvSpPr>
            <a:spLocks noGrp="1"/>
          </p:cNvSpPr>
          <p:nvPr>
            <p:ph type="title"/>
          </p:nvPr>
        </p:nvSpPr>
        <p:spPr/>
        <p:txBody>
          <a:bodyPr/>
          <a:lstStyle/>
          <a:p>
            <a:r>
              <a:rPr lang="fr-FR"/>
              <a:t>Connaissances des normes bio</a:t>
            </a:r>
            <a:endParaRPr lang="fr-FR" dirty="0"/>
          </a:p>
        </p:txBody>
      </p:sp>
      <p:graphicFrame>
        <p:nvGraphicFramePr>
          <p:cNvPr id="6" name="Object 1024">
            <a:extLst>
              <a:ext uri="{FF2B5EF4-FFF2-40B4-BE49-F238E27FC236}">
                <a16:creationId xmlns:a16="http://schemas.microsoft.com/office/drawing/2014/main" id="{CF592412-7FB6-1848-AC3D-B833E9AC2864}"/>
              </a:ext>
            </a:extLst>
          </p:cNvPr>
          <p:cNvGraphicFramePr>
            <a:graphicFrameLocks noChangeAspect="1"/>
          </p:cNvGraphicFramePr>
          <p:nvPr>
            <p:extLst>
              <p:ext uri="{D42A27DB-BD31-4B8C-83A1-F6EECF244321}">
                <p14:modId xmlns:p14="http://schemas.microsoft.com/office/powerpoint/2010/main" val="1762200446"/>
              </p:ext>
            </p:extLst>
          </p:nvPr>
        </p:nvGraphicFramePr>
        <p:xfrm>
          <a:off x="276517" y="2705191"/>
          <a:ext cx="5590883" cy="360247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0B1C90B-7738-652E-C64D-9195ABE298EB}"/>
              </a:ext>
            </a:extLst>
          </p:cNvPr>
          <p:cNvSpPr/>
          <p:nvPr/>
        </p:nvSpPr>
        <p:spPr>
          <a:xfrm>
            <a:off x="1" y="2311261"/>
            <a:ext cx="3628800" cy="38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Faux</a:t>
            </a:r>
          </a:p>
        </p:txBody>
      </p:sp>
      <p:sp>
        <p:nvSpPr>
          <p:cNvPr id="12" name="Rectangle 11">
            <a:extLst>
              <a:ext uri="{FF2B5EF4-FFF2-40B4-BE49-F238E27FC236}">
                <a16:creationId xmlns:a16="http://schemas.microsoft.com/office/drawing/2014/main" id="{00B3852D-91D1-A72F-3A37-2D3D70EA5C7B}"/>
              </a:ext>
            </a:extLst>
          </p:cNvPr>
          <p:cNvSpPr/>
          <p:nvPr/>
        </p:nvSpPr>
        <p:spPr>
          <a:xfrm>
            <a:off x="7258435" y="2311261"/>
            <a:ext cx="3628800" cy="38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bg1"/>
                </a:solidFill>
                <a:latin typeface="+mj-lt"/>
              </a:rPr>
              <a:t>Vrai</a:t>
            </a:r>
          </a:p>
        </p:txBody>
      </p:sp>
      <p:sp>
        <p:nvSpPr>
          <p:cNvPr id="13" name="Rectangle 12">
            <a:extLst>
              <a:ext uri="{FF2B5EF4-FFF2-40B4-BE49-F238E27FC236}">
                <a16:creationId xmlns:a16="http://schemas.microsoft.com/office/drawing/2014/main" id="{B66008AF-0B8D-57B7-42C3-1694FBE22200}"/>
              </a:ext>
            </a:extLst>
          </p:cNvPr>
          <p:cNvSpPr/>
          <p:nvPr/>
        </p:nvSpPr>
        <p:spPr>
          <a:xfrm>
            <a:off x="3628801" y="2311261"/>
            <a:ext cx="3628800" cy="38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lumMod val="65000"/>
                    <a:lumOff val="35000"/>
                  </a:schemeClr>
                </a:solidFill>
                <a:latin typeface="+mj-lt"/>
              </a:rPr>
              <a:t>Je ne sais pas</a:t>
            </a:r>
          </a:p>
        </p:txBody>
      </p:sp>
      <p:cxnSp>
        <p:nvCxnSpPr>
          <p:cNvPr id="9" name="Connecteur droit 8">
            <a:extLst>
              <a:ext uri="{FF2B5EF4-FFF2-40B4-BE49-F238E27FC236}">
                <a16:creationId xmlns:a16="http://schemas.microsoft.com/office/drawing/2014/main" id="{6A6A8565-5086-A804-8ADC-A650E2D3A9A7}"/>
              </a:ext>
            </a:extLst>
          </p:cNvPr>
          <p:cNvCxnSpPr>
            <a:cxnSpLocks/>
          </p:cNvCxnSpPr>
          <p:nvPr/>
        </p:nvCxnSpPr>
        <p:spPr>
          <a:xfrm flipV="1">
            <a:off x="5945973" y="2810933"/>
            <a:ext cx="0" cy="34036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4" name="Object 1024">
            <a:extLst>
              <a:ext uri="{FF2B5EF4-FFF2-40B4-BE49-F238E27FC236}">
                <a16:creationId xmlns:a16="http://schemas.microsoft.com/office/drawing/2014/main" id="{C1410401-9007-FE46-14CC-51785B24F291}"/>
              </a:ext>
            </a:extLst>
          </p:cNvPr>
          <p:cNvGraphicFramePr>
            <a:graphicFrameLocks noChangeAspect="1"/>
          </p:cNvGraphicFramePr>
          <p:nvPr>
            <p:extLst>
              <p:ext uri="{D42A27DB-BD31-4B8C-83A1-F6EECF244321}">
                <p14:modId xmlns:p14="http://schemas.microsoft.com/office/powerpoint/2010/main" val="4133439991"/>
              </p:ext>
            </p:extLst>
          </p:nvPr>
        </p:nvGraphicFramePr>
        <p:xfrm>
          <a:off x="5945973" y="2705191"/>
          <a:ext cx="5590883" cy="36024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42132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802A2323-2428-B837-9592-046BF464C66A}"/>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Représentation des produits bio </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p:txBody>
          <a:bodyPr/>
          <a:lstStyle/>
          <a:p>
            <a:r>
              <a:rPr lang="fr-FR" dirty="0"/>
              <a:t>Information</a:t>
            </a:r>
          </a:p>
        </p:txBody>
      </p:sp>
    </p:spTree>
    <p:extLst>
      <p:ext uri="{BB962C8B-B14F-4D97-AF65-F5344CB8AC3E}">
        <p14:creationId xmlns:p14="http://schemas.microsoft.com/office/powerpoint/2010/main" val="3788644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C591583C-4DE9-99BE-EADF-93D99C27663E}"/>
              </a:ext>
            </a:extLst>
          </p:cNvPr>
          <p:cNvSpPr txBox="1">
            <a:spLocks/>
          </p:cNvSpPr>
          <p:nvPr/>
        </p:nvSpPr>
        <p:spPr>
          <a:xfrm>
            <a:off x="2303137" y="349908"/>
            <a:ext cx="8595051" cy="870857"/>
          </a:xfrm>
          <a:prstGeom prst="rect">
            <a:avLst/>
          </a:prstGeom>
        </p:spPr>
        <p:txBody>
          <a:bodyPr vert="horz" lIns="0" tIns="0" rIns="0" bIns="0" rtlCol="0" anchor="ctr" anchorCtr="0">
            <a:normAutofit/>
          </a:bodyPr>
          <a:lstStyle>
            <a:lvl1pPr defTabSz="685800">
              <a:lnSpc>
                <a:spcPct val="90000"/>
              </a:lnSpc>
              <a:spcBef>
                <a:spcPct val="0"/>
              </a:spcBef>
              <a:buNone/>
              <a:defRPr b="1">
                <a:solidFill>
                  <a:schemeClr val="bg2"/>
                </a:solidFill>
                <a:latin typeface="+mj-lt"/>
                <a:ea typeface="+mj-ea"/>
                <a:cs typeface="+mj-cs"/>
              </a:defRPr>
            </a:lvl1pPr>
          </a:lstStyle>
          <a:p>
            <a:r>
              <a:rPr lang="fr-FR" sz="2400"/>
              <a:t>Synthèse (1/2)</a:t>
            </a:r>
            <a:endParaRPr lang="fr-FR" sz="2400" dirty="0"/>
          </a:p>
        </p:txBody>
      </p:sp>
      <p:sp>
        <p:nvSpPr>
          <p:cNvPr id="2" name="ZoneTexte 1">
            <a:extLst>
              <a:ext uri="{FF2B5EF4-FFF2-40B4-BE49-F238E27FC236}">
                <a16:creationId xmlns:a16="http://schemas.microsoft.com/office/drawing/2014/main" id="{EC56B4D4-B7A5-30AA-03C1-284B6593AA7D}"/>
              </a:ext>
            </a:extLst>
          </p:cNvPr>
          <p:cNvSpPr txBox="1"/>
          <p:nvPr/>
        </p:nvSpPr>
        <p:spPr>
          <a:xfrm>
            <a:off x="505838" y="1313075"/>
            <a:ext cx="5758774" cy="5078313"/>
          </a:xfrm>
          <a:prstGeom prst="rect">
            <a:avLst/>
          </a:prstGeom>
          <a:noFill/>
        </p:spPr>
        <p:txBody>
          <a:bodyPr wrap="square" rtlCol="0">
            <a:spAutoFit/>
          </a:bodyPr>
          <a:lstStyle/>
          <a:p>
            <a:r>
              <a:rPr lang="fr-FR" sz="1200" b="1" dirty="0">
                <a:solidFill>
                  <a:schemeClr val="tx2"/>
                </a:solidFill>
              </a:rPr>
              <a:t>Consommation de produits bio</a:t>
            </a:r>
          </a:p>
          <a:p>
            <a:endParaRPr lang="fr-FR" sz="1200" dirty="0"/>
          </a:p>
          <a:p>
            <a:r>
              <a:rPr lang="fr-FR" sz="1200" b="1" dirty="0"/>
              <a:t>38% des Antillais </a:t>
            </a:r>
            <a:r>
              <a:rPr lang="fr-FR" sz="1200" dirty="0"/>
              <a:t>consomment des produits alimentaires bio </a:t>
            </a:r>
            <a:r>
              <a:rPr lang="fr-FR" sz="1200" b="1" dirty="0"/>
              <a:t>au moins une fois par semaine</a:t>
            </a:r>
            <a:r>
              <a:rPr lang="fr-FR" sz="1200" dirty="0"/>
              <a:t>, dans des proportions similaires aux Français de la métropole (34%).</a:t>
            </a:r>
          </a:p>
          <a:p>
            <a:endParaRPr lang="fr-FR" sz="1200" dirty="0"/>
          </a:p>
          <a:p>
            <a:r>
              <a:rPr lang="fr-FR" sz="1200" b="1" dirty="0">
                <a:solidFill>
                  <a:schemeClr val="tx2"/>
                </a:solidFill>
              </a:rPr>
              <a:t>Engagements alimentaires</a:t>
            </a:r>
          </a:p>
          <a:p>
            <a:endParaRPr lang="fr-FR" sz="1200" dirty="0"/>
          </a:p>
          <a:p>
            <a:r>
              <a:rPr lang="fr-FR" sz="1200" b="1" dirty="0"/>
              <a:t>L’attention portée au local </a:t>
            </a:r>
            <a:r>
              <a:rPr lang="fr-FR" sz="1200" dirty="0"/>
              <a:t>arrive en tête des </a:t>
            </a:r>
            <a:r>
              <a:rPr lang="fr-FR" sz="1200" b="1" dirty="0"/>
              <a:t>engagements</a:t>
            </a:r>
            <a:r>
              <a:rPr lang="fr-FR" sz="1200" dirty="0"/>
              <a:t> déclarés par les Antillais dans le cadre de leur consommation alimentaire : </a:t>
            </a:r>
            <a:r>
              <a:rPr lang="fr-FR" sz="1200" b="1" dirty="0"/>
              <a:t>70% mentionnent le fait de privilégier les produits locaux et les circuits courts </a:t>
            </a:r>
            <a:r>
              <a:rPr lang="fr-FR" sz="1200" dirty="0"/>
              <a:t>comme l’un des 3 engagements qu’ils jugent les plus importants (pour 42% des habitants de la métropole), devant le gaspillage et la consommation de produits de saison. </a:t>
            </a:r>
          </a:p>
          <a:p>
            <a:endParaRPr lang="fr-FR" sz="1200" dirty="0"/>
          </a:p>
          <a:p>
            <a:r>
              <a:rPr lang="fr-FR" sz="1200" b="1" dirty="0"/>
              <a:t>L’attention portée aux pesticides </a:t>
            </a:r>
            <a:r>
              <a:rPr lang="fr-FR" sz="1200" dirty="0"/>
              <a:t>est également nettement plus forte qu’en métropole (42% pour 24%), à l’inverse de la lutte contre le réchauffement climatique et ou le respect de la condition animale, pour lesquels les Antillais se déclarent moins souvent engagés que les Français de métropole. </a:t>
            </a:r>
          </a:p>
          <a:p>
            <a:endParaRPr lang="fr-FR" sz="1200" dirty="0"/>
          </a:p>
          <a:p>
            <a:r>
              <a:rPr lang="fr-FR" sz="1200" b="1" dirty="0">
                <a:solidFill>
                  <a:schemeClr val="tx2"/>
                </a:solidFill>
              </a:rPr>
              <a:t>Représentations du « bien manger »</a:t>
            </a:r>
          </a:p>
          <a:p>
            <a:endParaRPr lang="fr-FR" sz="1200" dirty="0"/>
          </a:p>
          <a:p>
            <a:r>
              <a:rPr lang="fr-FR" sz="1200" dirty="0"/>
              <a:t>Plus encore que pour les habitants de la métropole, </a:t>
            </a:r>
            <a:r>
              <a:rPr lang="fr-FR" sz="1200" b="1" dirty="0"/>
              <a:t>« Bien manger » est avant tout, pour les Antillais, une alimentation équilibrée et qui ne porte pas atteinte à la santé</a:t>
            </a:r>
            <a:r>
              <a:rPr lang="fr-FR" sz="1200" dirty="0"/>
              <a:t>. A l’inverse, les dimensions liées au plaisir des sens ou à la commensalité sont en retrait par rapport à la métropole. L’association du « bien manger » à une alimentation produite dans des conditions qui respectent la nature est nettement croissante avec l’âge. </a:t>
            </a:r>
          </a:p>
        </p:txBody>
      </p:sp>
      <p:sp>
        <p:nvSpPr>
          <p:cNvPr id="3" name="ZoneTexte 2">
            <a:extLst>
              <a:ext uri="{FF2B5EF4-FFF2-40B4-BE49-F238E27FC236}">
                <a16:creationId xmlns:a16="http://schemas.microsoft.com/office/drawing/2014/main" id="{15187A64-9D81-C49E-92C8-2291C7148842}"/>
              </a:ext>
            </a:extLst>
          </p:cNvPr>
          <p:cNvSpPr txBox="1"/>
          <p:nvPr/>
        </p:nvSpPr>
        <p:spPr>
          <a:xfrm>
            <a:off x="6429981" y="1001949"/>
            <a:ext cx="5554493" cy="5262979"/>
          </a:xfrm>
          <a:prstGeom prst="rect">
            <a:avLst/>
          </a:prstGeom>
          <a:noFill/>
        </p:spPr>
        <p:txBody>
          <a:bodyPr wrap="square" rtlCol="0">
            <a:spAutoFit/>
          </a:bodyPr>
          <a:lstStyle/>
          <a:p>
            <a:r>
              <a:rPr lang="fr-FR" sz="1200" b="1" dirty="0">
                <a:solidFill>
                  <a:schemeClr val="tx2"/>
                </a:solidFill>
              </a:rPr>
              <a:t>Représentations des produits bio</a:t>
            </a:r>
          </a:p>
          <a:p>
            <a:endParaRPr lang="fr-FR" sz="1200" dirty="0"/>
          </a:p>
          <a:p>
            <a:r>
              <a:rPr lang="fr-FR" sz="1200" b="1" dirty="0"/>
              <a:t>Les Antillais ont des représentations des produits bio relativement similaires à celles de Métropolitains</a:t>
            </a:r>
            <a:r>
              <a:rPr lang="fr-FR" sz="1200" dirty="0"/>
              <a:t>. Elles sont même </a:t>
            </a:r>
            <a:r>
              <a:rPr lang="fr-FR" sz="1200" b="1" dirty="0"/>
              <a:t>légèrement plus positives </a:t>
            </a:r>
            <a:r>
              <a:rPr lang="fr-FR" sz="1200" dirty="0"/>
              <a:t>concernant les dimensions environnement et santé, notamment chez les plus jeunes. A l’inverse, le bio dispose d’une </a:t>
            </a:r>
            <a:r>
              <a:rPr lang="fr-FR" sz="1200" b="1" dirty="0"/>
              <a:t>moins bonne image </a:t>
            </a:r>
            <a:r>
              <a:rPr lang="fr-FR" sz="1200" dirty="0"/>
              <a:t>aux Antilles qu’en métropole concernant son impact sur la </a:t>
            </a:r>
            <a:r>
              <a:rPr lang="fr-FR" sz="1200" b="1" dirty="0"/>
              <a:t>rémunération des producteurs</a:t>
            </a:r>
            <a:r>
              <a:rPr lang="fr-FR" sz="1200" dirty="0"/>
              <a:t>.</a:t>
            </a:r>
          </a:p>
          <a:p>
            <a:endParaRPr lang="fr-FR" sz="1200" dirty="0"/>
          </a:p>
          <a:p>
            <a:r>
              <a:rPr lang="fr-FR" sz="1200" b="1" dirty="0">
                <a:solidFill>
                  <a:schemeClr val="tx2"/>
                </a:solidFill>
              </a:rPr>
              <a:t>Image-prix des produits bio</a:t>
            </a:r>
          </a:p>
          <a:p>
            <a:endParaRPr lang="fr-FR" sz="1200" dirty="0"/>
          </a:p>
          <a:p>
            <a:r>
              <a:rPr lang="fr-FR" sz="1200" dirty="0"/>
              <a:t>Comme en métropole, une majorité (</a:t>
            </a:r>
            <a:r>
              <a:rPr lang="fr-FR" sz="1200" b="1" dirty="0"/>
              <a:t>53%</a:t>
            </a:r>
            <a:r>
              <a:rPr lang="fr-FR" sz="1200" dirty="0"/>
              <a:t>) d’Antillais trouve </a:t>
            </a:r>
            <a:r>
              <a:rPr lang="fr-FR" sz="1200" b="1" dirty="0"/>
              <a:t>anormal qu’un produit biologique coûte plus cher </a:t>
            </a:r>
            <a:r>
              <a:rPr lang="fr-FR" sz="1200" dirty="0"/>
              <a:t>qu’un produit issu de l’agriculture conventionnelle. C’est notamment le cas des Martiniquais (58%) et beaucoup moins des Guadeloupéens (49%). Parmi les arguments développés par ceux qui trouvent injustifié des prix plus élevés en bio, la nécessité de mieux soutenir l’agriculture biologique au détriment de l’agriculture intensive revient souvent. </a:t>
            </a:r>
          </a:p>
          <a:p>
            <a:endParaRPr lang="fr-FR" sz="1200" b="1" dirty="0">
              <a:solidFill>
                <a:schemeClr val="tx2"/>
              </a:solidFill>
            </a:endParaRPr>
          </a:p>
          <a:p>
            <a:r>
              <a:rPr lang="fr-FR" sz="1200" b="1" dirty="0">
                <a:solidFill>
                  <a:schemeClr val="tx2"/>
                </a:solidFill>
              </a:rPr>
              <a:t>Connaissance du bio</a:t>
            </a:r>
          </a:p>
          <a:p>
            <a:endParaRPr lang="fr-FR" sz="1200" dirty="0"/>
          </a:p>
          <a:p>
            <a:r>
              <a:rPr lang="fr-FR" sz="1200" b="1" dirty="0"/>
              <a:t>71% des Antillais estiment que l’agriculture biologique suit un cahier des charges exigeant </a:t>
            </a:r>
            <a:r>
              <a:rPr lang="fr-FR" sz="1200" dirty="0"/>
              <a:t>(dont 24% « très exigeant », pour 19% en métropole). En revanche, entre 15% et 21% d’entre eux ne savent pas qu’un produit biologique est sans pesticide, sans OGM ou sans produit chimique de synthèse. </a:t>
            </a:r>
            <a:r>
              <a:rPr lang="fr-FR" sz="1200" b="1" dirty="0"/>
              <a:t>Les doutes sont plus forts encore sur le bien-être animal</a:t>
            </a:r>
            <a:r>
              <a:rPr lang="fr-FR" sz="1200" dirty="0"/>
              <a:t> (31% estiment qu’un produit bio ne favorise pas particulièrement le bien-être animal) ou </a:t>
            </a:r>
            <a:r>
              <a:rPr lang="fr-FR" sz="1200" b="1" dirty="0"/>
              <a:t>les circuits courts </a:t>
            </a:r>
            <a:r>
              <a:rPr lang="fr-FR" sz="1200" dirty="0"/>
              <a:t>(28%). La méconnaissance du bio est, sur l’ensemble des critères testés, davantage le fait des plus âgés.</a:t>
            </a:r>
          </a:p>
        </p:txBody>
      </p:sp>
    </p:spTree>
    <p:extLst>
      <p:ext uri="{BB962C8B-B14F-4D97-AF65-F5344CB8AC3E}">
        <p14:creationId xmlns:p14="http://schemas.microsoft.com/office/powerpoint/2010/main" val="3253401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Diriez-vous que vous avez assez d’informations concernant…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a:t>Bases totales, n=4000 (Métropole) et n=656 (Antilles)</a:t>
            </a:r>
            <a:endParaRPr lang="fr-FR" dirty="0"/>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Niveau d’information sur l’impact sanitaire et environnemental </a:t>
            </a:r>
          </a:p>
        </p:txBody>
      </p:sp>
      <p:sp>
        <p:nvSpPr>
          <p:cNvPr id="2" name="Rectangle 1">
            <a:extLst>
              <a:ext uri="{FF2B5EF4-FFF2-40B4-BE49-F238E27FC236}">
                <a16:creationId xmlns:a16="http://schemas.microsoft.com/office/drawing/2014/main" id="{71E1CEAB-A7DA-3DBE-8D47-C44065AD40AE}"/>
              </a:ext>
            </a:extLst>
          </p:cNvPr>
          <p:cNvSpPr/>
          <p:nvPr/>
        </p:nvSpPr>
        <p:spPr>
          <a:xfrm>
            <a:off x="-1" y="2322688"/>
            <a:ext cx="2179200" cy="544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Non, pas du tout</a:t>
            </a:r>
          </a:p>
        </p:txBody>
      </p:sp>
      <p:sp>
        <p:nvSpPr>
          <p:cNvPr id="3" name="Rectangle 2">
            <a:extLst>
              <a:ext uri="{FF2B5EF4-FFF2-40B4-BE49-F238E27FC236}">
                <a16:creationId xmlns:a16="http://schemas.microsoft.com/office/drawing/2014/main" id="{A0B5D4D2-117E-1465-DE23-F72013733F49}"/>
              </a:ext>
            </a:extLst>
          </p:cNvPr>
          <p:cNvSpPr/>
          <p:nvPr/>
        </p:nvSpPr>
        <p:spPr>
          <a:xfrm>
            <a:off x="2180501" y="2322688"/>
            <a:ext cx="2179200" cy="5441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609585" algn="ctr"/>
            <a:r>
              <a:rPr lang="fr-FR" sz="1333" b="1" dirty="0">
                <a:solidFill>
                  <a:schemeClr val="tx1"/>
                </a:solidFill>
                <a:latin typeface="+mj-lt"/>
              </a:rPr>
              <a:t>Non, plutôt pas</a:t>
            </a:r>
          </a:p>
        </p:txBody>
      </p:sp>
      <p:sp>
        <p:nvSpPr>
          <p:cNvPr id="4" name="Rectangle 3">
            <a:extLst>
              <a:ext uri="{FF2B5EF4-FFF2-40B4-BE49-F238E27FC236}">
                <a16:creationId xmlns:a16="http://schemas.microsoft.com/office/drawing/2014/main" id="{CC5CEF2C-0946-8E5E-2033-4648A9E6E2A6}"/>
              </a:ext>
            </a:extLst>
          </p:cNvPr>
          <p:cNvSpPr/>
          <p:nvPr/>
        </p:nvSpPr>
        <p:spPr>
          <a:xfrm>
            <a:off x="6538901" y="2323081"/>
            <a:ext cx="2179200" cy="544173"/>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bg1"/>
                </a:solidFill>
                <a:latin typeface="+mj-lt"/>
              </a:rPr>
              <a:t>Oui, plutôt</a:t>
            </a:r>
          </a:p>
        </p:txBody>
      </p:sp>
      <p:sp>
        <p:nvSpPr>
          <p:cNvPr id="5" name="Rectangle 4">
            <a:extLst>
              <a:ext uri="{FF2B5EF4-FFF2-40B4-BE49-F238E27FC236}">
                <a16:creationId xmlns:a16="http://schemas.microsoft.com/office/drawing/2014/main" id="{8F4BC1C4-2715-9CAC-0E4F-F856D0E15FA5}"/>
              </a:ext>
            </a:extLst>
          </p:cNvPr>
          <p:cNvSpPr/>
          <p:nvPr/>
        </p:nvSpPr>
        <p:spPr>
          <a:xfrm>
            <a:off x="8716394" y="2323081"/>
            <a:ext cx="2179200" cy="5441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Oui, tout à fait</a:t>
            </a:r>
          </a:p>
        </p:txBody>
      </p:sp>
      <p:sp>
        <p:nvSpPr>
          <p:cNvPr id="10" name="Rectangle 9">
            <a:extLst>
              <a:ext uri="{FF2B5EF4-FFF2-40B4-BE49-F238E27FC236}">
                <a16:creationId xmlns:a16="http://schemas.microsoft.com/office/drawing/2014/main" id="{B380EBC2-9FFE-F953-EFB3-332A7B807B1F}"/>
              </a:ext>
            </a:extLst>
          </p:cNvPr>
          <p:cNvSpPr/>
          <p:nvPr/>
        </p:nvSpPr>
        <p:spPr>
          <a:xfrm>
            <a:off x="4359701" y="2322688"/>
            <a:ext cx="2179200" cy="5441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solidFill>
                <a:latin typeface="+mj-lt"/>
              </a:rPr>
              <a:t>Ne se sent pas concerné</a:t>
            </a:r>
          </a:p>
        </p:txBody>
      </p:sp>
      <p:sp>
        <p:nvSpPr>
          <p:cNvPr id="12" name="ZoneTexte 11">
            <a:extLst>
              <a:ext uri="{FF2B5EF4-FFF2-40B4-BE49-F238E27FC236}">
                <a16:creationId xmlns:a16="http://schemas.microsoft.com/office/drawing/2014/main" id="{274E8FEE-4887-B5B0-2DBD-C68932AC7118}"/>
              </a:ext>
            </a:extLst>
          </p:cNvPr>
          <p:cNvSpPr txBox="1"/>
          <p:nvPr/>
        </p:nvSpPr>
        <p:spPr>
          <a:xfrm>
            <a:off x="651754" y="2964809"/>
            <a:ext cx="5107020" cy="307777"/>
          </a:xfrm>
          <a:prstGeom prst="rect">
            <a:avLst/>
          </a:prstGeom>
          <a:noFill/>
        </p:spPr>
        <p:txBody>
          <a:bodyPr wrap="square" rtlCol="0">
            <a:spAutoFit/>
          </a:bodyPr>
          <a:lstStyle/>
          <a:p>
            <a:pPr algn="ctr"/>
            <a:r>
              <a:rPr lang="fr-FR" sz="1400" dirty="0">
                <a:solidFill>
                  <a:schemeClr val="bg1"/>
                </a:solidFill>
                <a:highlight>
                  <a:srgbClr val="46714B"/>
                </a:highlight>
              </a:rPr>
              <a:t>L’impact sur la santé de l’agriculture biologique</a:t>
            </a:r>
          </a:p>
        </p:txBody>
      </p:sp>
      <p:sp>
        <p:nvSpPr>
          <p:cNvPr id="14" name="ZoneTexte 13">
            <a:extLst>
              <a:ext uri="{FF2B5EF4-FFF2-40B4-BE49-F238E27FC236}">
                <a16:creationId xmlns:a16="http://schemas.microsoft.com/office/drawing/2014/main" id="{A8E3CD93-6554-D42F-03CA-09DF2CEAF8BA}"/>
              </a:ext>
            </a:extLst>
          </p:cNvPr>
          <p:cNvSpPr txBox="1"/>
          <p:nvPr/>
        </p:nvSpPr>
        <p:spPr>
          <a:xfrm>
            <a:off x="6369786" y="2964809"/>
            <a:ext cx="5107020"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r>
              <a:rPr lang="fr-FR" dirty="0"/>
              <a:t>L’impact environnemental de l’agriculture biologique</a:t>
            </a:r>
          </a:p>
        </p:txBody>
      </p:sp>
      <p:cxnSp>
        <p:nvCxnSpPr>
          <p:cNvPr id="15" name="Connecteur droit 14">
            <a:extLst>
              <a:ext uri="{FF2B5EF4-FFF2-40B4-BE49-F238E27FC236}">
                <a16:creationId xmlns:a16="http://schemas.microsoft.com/office/drawing/2014/main" id="{C35597AD-0F55-B186-557C-2A30EF89A28A}"/>
              </a:ext>
            </a:extLst>
          </p:cNvPr>
          <p:cNvCxnSpPr>
            <a:cxnSpLocks/>
          </p:cNvCxnSpPr>
          <p:nvPr/>
        </p:nvCxnSpPr>
        <p:spPr>
          <a:xfrm flipH="1">
            <a:off x="5770520" y="3047444"/>
            <a:ext cx="1" cy="3132000"/>
          </a:xfrm>
          <a:prstGeom prst="line">
            <a:avLst/>
          </a:prstGeom>
          <a:ln>
            <a:solidFill>
              <a:schemeClr val="tx2"/>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16" name="Chart 25">
            <a:extLst>
              <a:ext uri="{FF2B5EF4-FFF2-40B4-BE49-F238E27FC236}">
                <a16:creationId xmlns:a16="http://schemas.microsoft.com/office/drawing/2014/main" id="{8069AC66-8895-4429-6385-804E218998DC}"/>
              </a:ext>
            </a:extLst>
          </p:cNvPr>
          <p:cNvGraphicFramePr/>
          <p:nvPr>
            <p:extLst>
              <p:ext uri="{D42A27DB-BD31-4B8C-83A1-F6EECF244321}">
                <p14:modId xmlns:p14="http://schemas.microsoft.com/office/powerpoint/2010/main" val="1607211391"/>
              </p:ext>
            </p:extLst>
          </p:nvPr>
        </p:nvGraphicFramePr>
        <p:xfrm>
          <a:off x="463990" y="3434704"/>
          <a:ext cx="5482547" cy="28089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25">
            <a:extLst>
              <a:ext uri="{FF2B5EF4-FFF2-40B4-BE49-F238E27FC236}">
                <a16:creationId xmlns:a16="http://schemas.microsoft.com/office/drawing/2014/main" id="{B903BB3E-79E5-5F3E-4647-2733FD6E5C58}"/>
              </a:ext>
            </a:extLst>
          </p:cNvPr>
          <p:cNvGraphicFramePr/>
          <p:nvPr>
            <p:extLst>
              <p:ext uri="{D42A27DB-BD31-4B8C-83A1-F6EECF244321}">
                <p14:modId xmlns:p14="http://schemas.microsoft.com/office/powerpoint/2010/main" val="3284628545"/>
              </p:ext>
            </p:extLst>
          </p:nvPr>
        </p:nvGraphicFramePr>
        <p:xfrm>
          <a:off x="5958283" y="3429000"/>
          <a:ext cx="5769729" cy="28089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3950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Diriez-vous que vous avez assez d’informations concernant…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a:t>Bases totales, n=4000 (Métropole) et n=656 (Antilles)</a:t>
            </a:r>
            <a:endParaRPr lang="fr-FR" dirty="0"/>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dirty="0"/>
              <a:t>Niveau d’information sur l’origine des produits biologiques</a:t>
            </a:r>
          </a:p>
        </p:txBody>
      </p:sp>
      <p:sp>
        <p:nvSpPr>
          <p:cNvPr id="2" name="Rectangle 1">
            <a:extLst>
              <a:ext uri="{FF2B5EF4-FFF2-40B4-BE49-F238E27FC236}">
                <a16:creationId xmlns:a16="http://schemas.microsoft.com/office/drawing/2014/main" id="{71E1CEAB-A7DA-3DBE-8D47-C44065AD40AE}"/>
              </a:ext>
            </a:extLst>
          </p:cNvPr>
          <p:cNvSpPr/>
          <p:nvPr/>
        </p:nvSpPr>
        <p:spPr>
          <a:xfrm>
            <a:off x="-1" y="2322688"/>
            <a:ext cx="2179200" cy="544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Non, pas du tout</a:t>
            </a:r>
          </a:p>
        </p:txBody>
      </p:sp>
      <p:sp>
        <p:nvSpPr>
          <p:cNvPr id="3" name="Rectangle 2">
            <a:extLst>
              <a:ext uri="{FF2B5EF4-FFF2-40B4-BE49-F238E27FC236}">
                <a16:creationId xmlns:a16="http://schemas.microsoft.com/office/drawing/2014/main" id="{A0B5D4D2-117E-1465-DE23-F72013733F49}"/>
              </a:ext>
            </a:extLst>
          </p:cNvPr>
          <p:cNvSpPr/>
          <p:nvPr/>
        </p:nvSpPr>
        <p:spPr>
          <a:xfrm>
            <a:off x="2180501" y="2322688"/>
            <a:ext cx="2179200" cy="5441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609585" algn="ctr"/>
            <a:r>
              <a:rPr lang="fr-FR" sz="1333" b="1" dirty="0">
                <a:solidFill>
                  <a:schemeClr val="tx1"/>
                </a:solidFill>
                <a:latin typeface="+mj-lt"/>
              </a:rPr>
              <a:t>Non, plutôt pas</a:t>
            </a:r>
          </a:p>
        </p:txBody>
      </p:sp>
      <p:sp>
        <p:nvSpPr>
          <p:cNvPr id="4" name="Rectangle 3">
            <a:extLst>
              <a:ext uri="{FF2B5EF4-FFF2-40B4-BE49-F238E27FC236}">
                <a16:creationId xmlns:a16="http://schemas.microsoft.com/office/drawing/2014/main" id="{CC5CEF2C-0946-8E5E-2033-4648A9E6E2A6}"/>
              </a:ext>
            </a:extLst>
          </p:cNvPr>
          <p:cNvSpPr/>
          <p:nvPr/>
        </p:nvSpPr>
        <p:spPr>
          <a:xfrm>
            <a:off x="6538901" y="2323081"/>
            <a:ext cx="2179200" cy="544173"/>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bg1"/>
                </a:solidFill>
                <a:latin typeface="+mj-lt"/>
              </a:rPr>
              <a:t>Oui, plutôt</a:t>
            </a:r>
          </a:p>
        </p:txBody>
      </p:sp>
      <p:sp>
        <p:nvSpPr>
          <p:cNvPr id="5" name="Rectangle 4">
            <a:extLst>
              <a:ext uri="{FF2B5EF4-FFF2-40B4-BE49-F238E27FC236}">
                <a16:creationId xmlns:a16="http://schemas.microsoft.com/office/drawing/2014/main" id="{8F4BC1C4-2715-9CAC-0E4F-F856D0E15FA5}"/>
              </a:ext>
            </a:extLst>
          </p:cNvPr>
          <p:cNvSpPr/>
          <p:nvPr/>
        </p:nvSpPr>
        <p:spPr>
          <a:xfrm>
            <a:off x="8716394" y="2323081"/>
            <a:ext cx="2179200" cy="5441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Oui, tout à fait</a:t>
            </a:r>
          </a:p>
        </p:txBody>
      </p:sp>
      <p:sp>
        <p:nvSpPr>
          <p:cNvPr id="10" name="Rectangle 9">
            <a:extLst>
              <a:ext uri="{FF2B5EF4-FFF2-40B4-BE49-F238E27FC236}">
                <a16:creationId xmlns:a16="http://schemas.microsoft.com/office/drawing/2014/main" id="{B380EBC2-9FFE-F953-EFB3-332A7B807B1F}"/>
              </a:ext>
            </a:extLst>
          </p:cNvPr>
          <p:cNvSpPr/>
          <p:nvPr/>
        </p:nvSpPr>
        <p:spPr>
          <a:xfrm>
            <a:off x="4359701" y="2322688"/>
            <a:ext cx="2179200" cy="5441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solidFill>
                <a:latin typeface="+mj-lt"/>
              </a:rPr>
              <a:t>Ne se sent pas concerné</a:t>
            </a:r>
          </a:p>
        </p:txBody>
      </p:sp>
      <p:sp>
        <p:nvSpPr>
          <p:cNvPr id="12" name="ZoneTexte 11">
            <a:extLst>
              <a:ext uri="{FF2B5EF4-FFF2-40B4-BE49-F238E27FC236}">
                <a16:creationId xmlns:a16="http://schemas.microsoft.com/office/drawing/2014/main" id="{274E8FEE-4887-B5B0-2DBD-C68932AC7118}"/>
              </a:ext>
            </a:extLst>
          </p:cNvPr>
          <p:cNvSpPr txBox="1"/>
          <p:nvPr/>
        </p:nvSpPr>
        <p:spPr>
          <a:xfrm>
            <a:off x="3542490" y="2964809"/>
            <a:ext cx="5107020" cy="307777"/>
          </a:xfrm>
          <a:prstGeom prst="rect">
            <a:avLst/>
          </a:prstGeom>
          <a:noFill/>
        </p:spPr>
        <p:txBody>
          <a:bodyPr wrap="square" rtlCol="0">
            <a:spAutoFit/>
          </a:bodyPr>
          <a:lstStyle/>
          <a:p>
            <a:pPr algn="ctr"/>
            <a:r>
              <a:rPr lang="fr-FR" sz="1400" dirty="0">
                <a:solidFill>
                  <a:schemeClr val="bg1"/>
                </a:solidFill>
                <a:highlight>
                  <a:srgbClr val="46714B"/>
                </a:highlight>
              </a:rPr>
              <a:t>L’origine des produits biologiques</a:t>
            </a:r>
          </a:p>
        </p:txBody>
      </p:sp>
      <p:graphicFrame>
        <p:nvGraphicFramePr>
          <p:cNvPr id="16" name="Chart 25">
            <a:extLst>
              <a:ext uri="{FF2B5EF4-FFF2-40B4-BE49-F238E27FC236}">
                <a16:creationId xmlns:a16="http://schemas.microsoft.com/office/drawing/2014/main" id="{8069AC66-8895-4429-6385-804E218998DC}"/>
              </a:ext>
            </a:extLst>
          </p:cNvPr>
          <p:cNvGraphicFramePr/>
          <p:nvPr>
            <p:extLst>
              <p:ext uri="{D42A27DB-BD31-4B8C-83A1-F6EECF244321}">
                <p14:modId xmlns:p14="http://schemas.microsoft.com/office/powerpoint/2010/main" val="2979109489"/>
              </p:ext>
            </p:extLst>
          </p:nvPr>
        </p:nvGraphicFramePr>
        <p:xfrm>
          <a:off x="463990" y="3434704"/>
          <a:ext cx="10353167" cy="28089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1765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434728-CE48-4E57-12DF-67AA198B68AB}"/>
              </a:ext>
            </a:extLst>
          </p:cNvPr>
          <p:cNvSpPr>
            <a:spLocks noGrp="1"/>
          </p:cNvSpPr>
          <p:nvPr>
            <p:ph type="body" sz="quarter" idx="17"/>
          </p:nvPr>
        </p:nvSpPr>
        <p:spPr/>
        <p:txBody>
          <a:bodyPr/>
          <a:lstStyle/>
          <a:p>
            <a:r>
              <a:rPr lang="fr-FR" dirty="0"/>
              <a:t>Diriez-vous que vous avez assez d’informations concernant… ?</a:t>
            </a:r>
          </a:p>
        </p:txBody>
      </p:sp>
      <p:sp>
        <p:nvSpPr>
          <p:cNvPr id="8" name="Espace réservé du texte 7">
            <a:extLst>
              <a:ext uri="{FF2B5EF4-FFF2-40B4-BE49-F238E27FC236}">
                <a16:creationId xmlns:a16="http://schemas.microsoft.com/office/drawing/2014/main" id="{763838EC-B837-CE22-EFE9-27CEEA12EA2A}"/>
              </a:ext>
            </a:extLst>
          </p:cNvPr>
          <p:cNvSpPr>
            <a:spLocks noGrp="1"/>
          </p:cNvSpPr>
          <p:nvPr>
            <p:ph type="body" sz="quarter" idx="21"/>
          </p:nvPr>
        </p:nvSpPr>
        <p:spPr/>
        <p:txBody>
          <a:bodyPr/>
          <a:lstStyle/>
          <a:p>
            <a:r>
              <a:rPr lang="fr-FR" dirty="0"/>
              <a:t>Bases totales, n=4000 (Métropole) et n=656 (Antilles)</a:t>
            </a:r>
          </a:p>
        </p:txBody>
      </p:sp>
      <p:sp>
        <p:nvSpPr>
          <p:cNvPr id="6" name="Titre 5">
            <a:extLst>
              <a:ext uri="{FF2B5EF4-FFF2-40B4-BE49-F238E27FC236}">
                <a16:creationId xmlns:a16="http://schemas.microsoft.com/office/drawing/2014/main" id="{EDE8612E-D17B-89D9-97AD-20AAA3544809}"/>
              </a:ext>
            </a:extLst>
          </p:cNvPr>
          <p:cNvSpPr>
            <a:spLocks noGrp="1"/>
          </p:cNvSpPr>
          <p:nvPr>
            <p:ph type="title"/>
          </p:nvPr>
        </p:nvSpPr>
        <p:spPr/>
        <p:txBody>
          <a:bodyPr/>
          <a:lstStyle/>
          <a:p>
            <a:r>
              <a:rPr lang="fr-FR"/>
              <a:t>Niveau d’information sur les contrôles et la réglementation </a:t>
            </a:r>
            <a:endParaRPr lang="fr-FR" dirty="0"/>
          </a:p>
        </p:txBody>
      </p:sp>
      <p:sp>
        <p:nvSpPr>
          <p:cNvPr id="2" name="Rectangle 1">
            <a:extLst>
              <a:ext uri="{FF2B5EF4-FFF2-40B4-BE49-F238E27FC236}">
                <a16:creationId xmlns:a16="http://schemas.microsoft.com/office/drawing/2014/main" id="{71E1CEAB-A7DA-3DBE-8D47-C44065AD40AE}"/>
              </a:ext>
            </a:extLst>
          </p:cNvPr>
          <p:cNvSpPr/>
          <p:nvPr/>
        </p:nvSpPr>
        <p:spPr>
          <a:xfrm>
            <a:off x="-1" y="2322688"/>
            <a:ext cx="2179200" cy="5441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Non, pas du tout</a:t>
            </a:r>
          </a:p>
        </p:txBody>
      </p:sp>
      <p:sp>
        <p:nvSpPr>
          <p:cNvPr id="3" name="Rectangle 2">
            <a:extLst>
              <a:ext uri="{FF2B5EF4-FFF2-40B4-BE49-F238E27FC236}">
                <a16:creationId xmlns:a16="http://schemas.microsoft.com/office/drawing/2014/main" id="{A0B5D4D2-117E-1465-DE23-F72013733F49}"/>
              </a:ext>
            </a:extLst>
          </p:cNvPr>
          <p:cNvSpPr/>
          <p:nvPr/>
        </p:nvSpPr>
        <p:spPr>
          <a:xfrm>
            <a:off x="2180501" y="2322688"/>
            <a:ext cx="2179200" cy="5441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609585" algn="ctr"/>
            <a:r>
              <a:rPr lang="fr-FR" sz="1333" b="1" dirty="0">
                <a:solidFill>
                  <a:schemeClr val="tx1"/>
                </a:solidFill>
                <a:latin typeface="+mj-lt"/>
              </a:rPr>
              <a:t>Non, plutôt pas</a:t>
            </a:r>
          </a:p>
        </p:txBody>
      </p:sp>
      <p:sp>
        <p:nvSpPr>
          <p:cNvPr id="4" name="Rectangle 3">
            <a:extLst>
              <a:ext uri="{FF2B5EF4-FFF2-40B4-BE49-F238E27FC236}">
                <a16:creationId xmlns:a16="http://schemas.microsoft.com/office/drawing/2014/main" id="{CC5CEF2C-0946-8E5E-2033-4648A9E6E2A6}"/>
              </a:ext>
            </a:extLst>
          </p:cNvPr>
          <p:cNvSpPr/>
          <p:nvPr/>
        </p:nvSpPr>
        <p:spPr>
          <a:xfrm>
            <a:off x="6538901" y="2323081"/>
            <a:ext cx="2179200" cy="544173"/>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bg1"/>
                </a:solidFill>
                <a:latin typeface="+mj-lt"/>
              </a:rPr>
              <a:t>Oui, plutôt</a:t>
            </a:r>
          </a:p>
        </p:txBody>
      </p:sp>
      <p:sp>
        <p:nvSpPr>
          <p:cNvPr id="5" name="Rectangle 4">
            <a:extLst>
              <a:ext uri="{FF2B5EF4-FFF2-40B4-BE49-F238E27FC236}">
                <a16:creationId xmlns:a16="http://schemas.microsoft.com/office/drawing/2014/main" id="{8F4BC1C4-2715-9CAC-0E4F-F856D0E15FA5}"/>
              </a:ext>
            </a:extLst>
          </p:cNvPr>
          <p:cNvSpPr/>
          <p:nvPr/>
        </p:nvSpPr>
        <p:spPr>
          <a:xfrm>
            <a:off x="8716394" y="2323081"/>
            <a:ext cx="2179200" cy="5441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Oui, tout à fait</a:t>
            </a:r>
          </a:p>
        </p:txBody>
      </p:sp>
      <p:sp>
        <p:nvSpPr>
          <p:cNvPr id="10" name="Rectangle 9">
            <a:extLst>
              <a:ext uri="{FF2B5EF4-FFF2-40B4-BE49-F238E27FC236}">
                <a16:creationId xmlns:a16="http://schemas.microsoft.com/office/drawing/2014/main" id="{B380EBC2-9FFE-F953-EFB3-332A7B807B1F}"/>
              </a:ext>
            </a:extLst>
          </p:cNvPr>
          <p:cNvSpPr/>
          <p:nvPr/>
        </p:nvSpPr>
        <p:spPr>
          <a:xfrm>
            <a:off x="4359701" y="2322688"/>
            <a:ext cx="2179200" cy="5441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solidFill>
                <a:latin typeface="+mj-lt"/>
              </a:rPr>
              <a:t>Ne se sent pas concerné</a:t>
            </a:r>
          </a:p>
        </p:txBody>
      </p:sp>
      <p:sp>
        <p:nvSpPr>
          <p:cNvPr id="12" name="ZoneTexte 11">
            <a:extLst>
              <a:ext uri="{FF2B5EF4-FFF2-40B4-BE49-F238E27FC236}">
                <a16:creationId xmlns:a16="http://schemas.microsoft.com/office/drawing/2014/main" id="{274E8FEE-4887-B5B0-2DBD-C68932AC7118}"/>
              </a:ext>
            </a:extLst>
          </p:cNvPr>
          <p:cNvSpPr txBox="1"/>
          <p:nvPr/>
        </p:nvSpPr>
        <p:spPr>
          <a:xfrm>
            <a:off x="651754" y="2964809"/>
            <a:ext cx="5107020" cy="307777"/>
          </a:xfrm>
          <a:prstGeom prst="rect">
            <a:avLst/>
          </a:prstGeom>
          <a:noFill/>
        </p:spPr>
        <p:txBody>
          <a:bodyPr wrap="square" rtlCol="0">
            <a:spAutoFit/>
          </a:bodyPr>
          <a:lstStyle/>
          <a:p>
            <a:pPr algn="ctr"/>
            <a:r>
              <a:rPr lang="fr-FR" sz="1400" dirty="0">
                <a:solidFill>
                  <a:schemeClr val="bg1"/>
                </a:solidFill>
                <a:highlight>
                  <a:srgbClr val="46714B"/>
                </a:highlight>
              </a:rPr>
              <a:t>Le contrôle des produits biologiques</a:t>
            </a:r>
          </a:p>
        </p:txBody>
      </p:sp>
      <p:sp>
        <p:nvSpPr>
          <p:cNvPr id="14" name="ZoneTexte 13">
            <a:extLst>
              <a:ext uri="{FF2B5EF4-FFF2-40B4-BE49-F238E27FC236}">
                <a16:creationId xmlns:a16="http://schemas.microsoft.com/office/drawing/2014/main" id="{A8E3CD93-6554-D42F-03CA-09DF2CEAF8BA}"/>
              </a:ext>
            </a:extLst>
          </p:cNvPr>
          <p:cNvSpPr txBox="1"/>
          <p:nvPr/>
        </p:nvSpPr>
        <p:spPr>
          <a:xfrm>
            <a:off x="6369786" y="2964809"/>
            <a:ext cx="5107020"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r>
              <a:rPr lang="fr-FR" dirty="0"/>
              <a:t>La réglementation en agriculture biologique</a:t>
            </a:r>
          </a:p>
        </p:txBody>
      </p:sp>
      <p:cxnSp>
        <p:nvCxnSpPr>
          <p:cNvPr id="15" name="Connecteur droit 14">
            <a:extLst>
              <a:ext uri="{FF2B5EF4-FFF2-40B4-BE49-F238E27FC236}">
                <a16:creationId xmlns:a16="http://schemas.microsoft.com/office/drawing/2014/main" id="{C35597AD-0F55-B186-557C-2A30EF89A28A}"/>
              </a:ext>
            </a:extLst>
          </p:cNvPr>
          <p:cNvCxnSpPr>
            <a:cxnSpLocks/>
          </p:cNvCxnSpPr>
          <p:nvPr/>
        </p:nvCxnSpPr>
        <p:spPr>
          <a:xfrm flipH="1">
            <a:off x="5770520" y="3047444"/>
            <a:ext cx="1" cy="3132000"/>
          </a:xfrm>
          <a:prstGeom prst="line">
            <a:avLst/>
          </a:prstGeom>
          <a:ln>
            <a:solidFill>
              <a:schemeClr val="tx2"/>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16" name="Chart 25">
            <a:extLst>
              <a:ext uri="{FF2B5EF4-FFF2-40B4-BE49-F238E27FC236}">
                <a16:creationId xmlns:a16="http://schemas.microsoft.com/office/drawing/2014/main" id="{8069AC66-8895-4429-6385-804E218998DC}"/>
              </a:ext>
            </a:extLst>
          </p:cNvPr>
          <p:cNvGraphicFramePr/>
          <p:nvPr>
            <p:extLst>
              <p:ext uri="{D42A27DB-BD31-4B8C-83A1-F6EECF244321}">
                <p14:modId xmlns:p14="http://schemas.microsoft.com/office/powerpoint/2010/main" val="3760256786"/>
              </p:ext>
            </p:extLst>
          </p:nvPr>
        </p:nvGraphicFramePr>
        <p:xfrm>
          <a:off x="463990" y="3434704"/>
          <a:ext cx="5482547" cy="28089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25">
            <a:extLst>
              <a:ext uri="{FF2B5EF4-FFF2-40B4-BE49-F238E27FC236}">
                <a16:creationId xmlns:a16="http://schemas.microsoft.com/office/drawing/2014/main" id="{B903BB3E-79E5-5F3E-4647-2733FD6E5C58}"/>
              </a:ext>
            </a:extLst>
          </p:cNvPr>
          <p:cNvGraphicFramePr/>
          <p:nvPr>
            <p:extLst>
              <p:ext uri="{D42A27DB-BD31-4B8C-83A1-F6EECF244321}">
                <p14:modId xmlns:p14="http://schemas.microsoft.com/office/powerpoint/2010/main" val="3567247075"/>
              </p:ext>
            </p:extLst>
          </p:nvPr>
        </p:nvGraphicFramePr>
        <p:xfrm>
          <a:off x="5958283" y="3429000"/>
          <a:ext cx="5769729" cy="28089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14263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49A9D560-1319-5C06-9F6F-4A7BBD3D1B4F}"/>
              </a:ext>
            </a:extLst>
          </p:cNvPr>
          <p:cNvSpPr>
            <a:spLocks noGrp="1"/>
          </p:cNvSpPr>
          <p:nvPr>
            <p:ph type="body" sz="quarter" idx="17"/>
          </p:nvPr>
        </p:nvSpPr>
        <p:spPr/>
        <p:txBody>
          <a:bodyPr/>
          <a:lstStyle/>
          <a:p>
            <a:r>
              <a:rPr lang="fr-FR"/>
              <a:t>Diriez-vous que vous avez assez d’informations concernant… ?</a:t>
            </a:r>
            <a:endParaRPr lang="fr-FR" dirty="0"/>
          </a:p>
        </p:txBody>
      </p:sp>
      <p:sp>
        <p:nvSpPr>
          <p:cNvPr id="7" name="Espace réservé du texte 6">
            <a:extLst>
              <a:ext uri="{FF2B5EF4-FFF2-40B4-BE49-F238E27FC236}">
                <a16:creationId xmlns:a16="http://schemas.microsoft.com/office/drawing/2014/main" id="{7CC80368-6FFE-F1CC-67B8-D07F697BCA3F}"/>
              </a:ext>
            </a:extLst>
          </p:cNvPr>
          <p:cNvSpPr>
            <a:spLocks noGrp="1"/>
          </p:cNvSpPr>
          <p:nvPr>
            <p:ph type="body" sz="quarter" idx="21"/>
          </p:nvPr>
        </p:nvSpPr>
        <p:spPr/>
        <p:txBody>
          <a:bodyPr/>
          <a:lstStyle/>
          <a:p>
            <a:r>
              <a:rPr lang="fr-FR" dirty="0"/>
              <a:t>Base totale, n=656 (Antilles)</a:t>
            </a:r>
          </a:p>
        </p:txBody>
      </p:sp>
      <p:sp>
        <p:nvSpPr>
          <p:cNvPr id="5" name="Titre 4">
            <a:extLst>
              <a:ext uri="{FF2B5EF4-FFF2-40B4-BE49-F238E27FC236}">
                <a16:creationId xmlns:a16="http://schemas.microsoft.com/office/drawing/2014/main" id="{3DB4833B-D24F-15E1-1E53-205025C9BFE5}"/>
              </a:ext>
            </a:extLst>
          </p:cNvPr>
          <p:cNvSpPr>
            <a:spLocks noGrp="1"/>
          </p:cNvSpPr>
          <p:nvPr>
            <p:ph type="title"/>
          </p:nvPr>
        </p:nvSpPr>
        <p:spPr/>
        <p:txBody>
          <a:bodyPr/>
          <a:lstStyle/>
          <a:p>
            <a:r>
              <a:rPr lang="fr-FR" dirty="0"/>
              <a:t>Les plus jeunes en manque d’informations sur le bio</a:t>
            </a:r>
          </a:p>
        </p:txBody>
      </p:sp>
      <p:graphicFrame>
        <p:nvGraphicFramePr>
          <p:cNvPr id="8" name="Graphique 7">
            <a:extLst>
              <a:ext uri="{FF2B5EF4-FFF2-40B4-BE49-F238E27FC236}">
                <a16:creationId xmlns:a16="http://schemas.microsoft.com/office/drawing/2014/main" id="{BB9E13F7-980A-38AB-A1F9-EE551ACC4A2B}"/>
              </a:ext>
            </a:extLst>
          </p:cNvPr>
          <p:cNvGraphicFramePr/>
          <p:nvPr>
            <p:extLst>
              <p:ext uri="{D42A27DB-BD31-4B8C-83A1-F6EECF244321}">
                <p14:modId xmlns:p14="http://schemas.microsoft.com/office/powerpoint/2010/main" val="2421420673"/>
              </p:ext>
            </p:extLst>
          </p:nvPr>
        </p:nvGraphicFramePr>
        <p:xfrm>
          <a:off x="6010813" y="4362324"/>
          <a:ext cx="5992238" cy="200538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 coins arrondis 8">
            <a:extLst>
              <a:ext uri="{FF2B5EF4-FFF2-40B4-BE49-F238E27FC236}">
                <a16:creationId xmlns:a16="http://schemas.microsoft.com/office/drawing/2014/main" id="{6DC80290-F1FB-A81A-9FC7-72C9EBE346DF}"/>
              </a:ext>
            </a:extLst>
          </p:cNvPr>
          <p:cNvSpPr/>
          <p:nvPr/>
        </p:nvSpPr>
        <p:spPr>
          <a:xfrm>
            <a:off x="8865980" y="1636023"/>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
        <p:nvSpPr>
          <p:cNvPr id="10" name="Rectangle 9">
            <a:extLst>
              <a:ext uri="{FF2B5EF4-FFF2-40B4-BE49-F238E27FC236}">
                <a16:creationId xmlns:a16="http://schemas.microsoft.com/office/drawing/2014/main" id="{72C8351E-5D05-A533-9086-A11A7F3B48E8}"/>
              </a:ext>
            </a:extLst>
          </p:cNvPr>
          <p:cNvSpPr/>
          <p:nvPr/>
        </p:nvSpPr>
        <p:spPr>
          <a:xfrm>
            <a:off x="6181189" y="4149172"/>
            <a:ext cx="1383446" cy="237172"/>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bg1"/>
                </a:solidFill>
                <a:latin typeface="+mj-lt"/>
              </a:rPr>
              <a:t>Oui, plutôt</a:t>
            </a:r>
          </a:p>
        </p:txBody>
      </p:sp>
      <p:sp>
        <p:nvSpPr>
          <p:cNvPr id="11" name="Rectangle 10">
            <a:extLst>
              <a:ext uri="{FF2B5EF4-FFF2-40B4-BE49-F238E27FC236}">
                <a16:creationId xmlns:a16="http://schemas.microsoft.com/office/drawing/2014/main" id="{3198E4E3-4BFC-30DE-47A8-E8A17FDE9731}"/>
              </a:ext>
            </a:extLst>
          </p:cNvPr>
          <p:cNvSpPr/>
          <p:nvPr/>
        </p:nvSpPr>
        <p:spPr>
          <a:xfrm>
            <a:off x="4627367" y="4156976"/>
            <a:ext cx="1383446" cy="2371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Oui, tout à fait</a:t>
            </a:r>
          </a:p>
        </p:txBody>
      </p:sp>
      <p:sp>
        <p:nvSpPr>
          <p:cNvPr id="12" name="ZoneTexte 11">
            <a:extLst>
              <a:ext uri="{FF2B5EF4-FFF2-40B4-BE49-F238E27FC236}">
                <a16:creationId xmlns:a16="http://schemas.microsoft.com/office/drawing/2014/main" id="{D0E77D82-1667-074A-9AE0-1C426821EF2B}"/>
              </a:ext>
            </a:extLst>
          </p:cNvPr>
          <p:cNvSpPr txBox="1"/>
          <p:nvPr/>
        </p:nvSpPr>
        <p:spPr>
          <a:xfrm>
            <a:off x="6312470" y="4410364"/>
            <a:ext cx="5107020"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r>
              <a:rPr lang="fr-FR" dirty="0"/>
              <a:t>La réglementation en agriculture biologique</a:t>
            </a:r>
          </a:p>
        </p:txBody>
      </p:sp>
      <p:graphicFrame>
        <p:nvGraphicFramePr>
          <p:cNvPr id="13" name="Graphique 12">
            <a:extLst>
              <a:ext uri="{FF2B5EF4-FFF2-40B4-BE49-F238E27FC236}">
                <a16:creationId xmlns:a16="http://schemas.microsoft.com/office/drawing/2014/main" id="{6D0AA412-FB2D-F5D7-2FA4-9919E10D2103}"/>
              </a:ext>
            </a:extLst>
          </p:cNvPr>
          <p:cNvGraphicFramePr/>
          <p:nvPr>
            <p:extLst>
              <p:ext uri="{D42A27DB-BD31-4B8C-83A1-F6EECF244321}">
                <p14:modId xmlns:p14="http://schemas.microsoft.com/office/powerpoint/2010/main" val="829261037"/>
              </p:ext>
            </p:extLst>
          </p:nvPr>
        </p:nvGraphicFramePr>
        <p:xfrm>
          <a:off x="103762" y="2189874"/>
          <a:ext cx="5992238" cy="2005387"/>
        </p:xfrm>
        <a:graphic>
          <a:graphicData uri="http://schemas.openxmlformats.org/drawingml/2006/chart">
            <c:chart xmlns:c="http://schemas.openxmlformats.org/drawingml/2006/chart" xmlns:r="http://schemas.openxmlformats.org/officeDocument/2006/relationships" r:id="rId3"/>
          </a:graphicData>
        </a:graphic>
      </p:graphicFrame>
      <p:sp>
        <p:nvSpPr>
          <p:cNvPr id="14" name="ZoneTexte 13">
            <a:extLst>
              <a:ext uri="{FF2B5EF4-FFF2-40B4-BE49-F238E27FC236}">
                <a16:creationId xmlns:a16="http://schemas.microsoft.com/office/drawing/2014/main" id="{4C4FF3FB-9D98-DF29-14E0-58880C9369BC}"/>
              </a:ext>
            </a:extLst>
          </p:cNvPr>
          <p:cNvSpPr txBox="1"/>
          <p:nvPr/>
        </p:nvSpPr>
        <p:spPr>
          <a:xfrm>
            <a:off x="546371" y="2237914"/>
            <a:ext cx="5107020"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pPr algn="ctr"/>
            <a:r>
              <a:rPr lang="fr-FR" sz="1400">
                <a:solidFill>
                  <a:schemeClr val="bg1"/>
                </a:solidFill>
                <a:highlight>
                  <a:srgbClr val="46714B"/>
                </a:highlight>
              </a:rPr>
              <a:t>L’impact sur la santé de l’agriculture biologique</a:t>
            </a:r>
            <a:endParaRPr lang="fr-FR" sz="1400" dirty="0">
              <a:solidFill>
                <a:schemeClr val="bg1"/>
              </a:solidFill>
              <a:highlight>
                <a:srgbClr val="46714B"/>
              </a:highlight>
            </a:endParaRPr>
          </a:p>
        </p:txBody>
      </p:sp>
      <p:graphicFrame>
        <p:nvGraphicFramePr>
          <p:cNvPr id="15" name="Graphique 14">
            <a:extLst>
              <a:ext uri="{FF2B5EF4-FFF2-40B4-BE49-F238E27FC236}">
                <a16:creationId xmlns:a16="http://schemas.microsoft.com/office/drawing/2014/main" id="{99737353-D551-4793-37AA-A5618F2C8C16}"/>
              </a:ext>
            </a:extLst>
          </p:cNvPr>
          <p:cNvGraphicFramePr/>
          <p:nvPr>
            <p:extLst>
              <p:ext uri="{D42A27DB-BD31-4B8C-83A1-F6EECF244321}">
                <p14:modId xmlns:p14="http://schemas.microsoft.com/office/powerpoint/2010/main" val="498394043"/>
              </p:ext>
            </p:extLst>
          </p:nvPr>
        </p:nvGraphicFramePr>
        <p:xfrm>
          <a:off x="6010813" y="2205762"/>
          <a:ext cx="5992238" cy="2005387"/>
        </p:xfrm>
        <a:graphic>
          <a:graphicData uri="http://schemas.openxmlformats.org/drawingml/2006/chart">
            <c:chart xmlns:c="http://schemas.openxmlformats.org/drawingml/2006/chart" xmlns:r="http://schemas.openxmlformats.org/officeDocument/2006/relationships" r:id="rId4"/>
          </a:graphicData>
        </a:graphic>
      </p:graphicFrame>
      <p:sp>
        <p:nvSpPr>
          <p:cNvPr id="16" name="ZoneTexte 15">
            <a:extLst>
              <a:ext uri="{FF2B5EF4-FFF2-40B4-BE49-F238E27FC236}">
                <a16:creationId xmlns:a16="http://schemas.microsoft.com/office/drawing/2014/main" id="{27DD47FB-44CC-7350-B7E4-0D8B025DEABC}"/>
              </a:ext>
            </a:extLst>
          </p:cNvPr>
          <p:cNvSpPr txBox="1"/>
          <p:nvPr/>
        </p:nvSpPr>
        <p:spPr>
          <a:xfrm>
            <a:off x="6453422" y="2253802"/>
            <a:ext cx="5107020"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r>
              <a:rPr lang="fr-FR"/>
              <a:t>L’impact environnemental de l’agriculture biologique</a:t>
            </a:r>
            <a:endParaRPr lang="fr-FR" dirty="0"/>
          </a:p>
        </p:txBody>
      </p:sp>
      <p:graphicFrame>
        <p:nvGraphicFramePr>
          <p:cNvPr id="17" name="Graphique 16">
            <a:extLst>
              <a:ext uri="{FF2B5EF4-FFF2-40B4-BE49-F238E27FC236}">
                <a16:creationId xmlns:a16="http://schemas.microsoft.com/office/drawing/2014/main" id="{59C705BB-2F53-AC8F-B89D-399FD1D296EB}"/>
              </a:ext>
            </a:extLst>
          </p:cNvPr>
          <p:cNvGraphicFramePr/>
          <p:nvPr>
            <p:extLst>
              <p:ext uri="{D42A27DB-BD31-4B8C-83A1-F6EECF244321}">
                <p14:modId xmlns:p14="http://schemas.microsoft.com/office/powerpoint/2010/main" val="3204796014"/>
              </p:ext>
            </p:extLst>
          </p:nvPr>
        </p:nvGraphicFramePr>
        <p:xfrm>
          <a:off x="146357" y="4358857"/>
          <a:ext cx="5992238" cy="2005387"/>
        </p:xfrm>
        <a:graphic>
          <a:graphicData uri="http://schemas.openxmlformats.org/drawingml/2006/chart">
            <c:chart xmlns:c="http://schemas.openxmlformats.org/drawingml/2006/chart" xmlns:r="http://schemas.openxmlformats.org/officeDocument/2006/relationships" r:id="rId5"/>
          </a:graphicData>
        </a:graphic>
      </p:graphicFrame>
      <p:sp>
        <p:nvSpPr>
          <p:cNvPr id="18" name="ZoneTexte 17">
            <a:extLst>
              <a:ext uri="{FF2B5EF4-FFF2-40B4-BE49-F238E27FC236}">
                <a16:creationId xmlns:a16="http://schemas.microsoft.com/office/drawing/2014/main" id="{FF27F8AB-CA26-4E70-7735-3BA939046E00}"/>
              </a:ext>
            </a:extLst>
          </p:cNvPr>
          <p:cNvSpPr txBox="1"/>
          <p:nvPr/>
        </p:nvSpPr>
        <p:spPr>
          <a:xfrm>
            <a:off x="448014" y="4406897"/>
            <a:ext cx="5107020" cy="307777"/>
          </a:xfrm>
          <a:prstGeom prst="rect">
            <a:avLst/>
          </a:prstGeom>
          <a:noFill/>
        </p:spPr>
        <p:txBody>
          <a:bodyPr wrap="square" rtlCol="0">
            <a:spAutoFit/>
          </a:bodyPr>
          <a:lstStyle>
            <a:defPPr>
              <a:defRPr lang="fr-FR"/>
            </a:defPPr>
            <a:lvl1pPr algn="ctr">
              <a:defRPr sz="1400">
                <a:solidFill>
                  <a:schemeClr val="bg1"/>
                </a:solidFill>
                <a:highlight>
                  <a:srgbClr val="46714B"/>
                </a:highlight>
              </a:defRPr>
            </a:lvl1pPr>
          </a:lstStyle>
          <a:p>
            <a:pPr algn="ctr"/>
            <a:r>
              <a:rPr lang="fr-FR" sz="1400">
                <a:solidFill>
                  <a:schemeClr val="bg1"/>
                </a:solidFill>
                <a:highlight>
                  <a:srgbClr val="46714B"/>
                </a:highlight>
              </a:rPr>
              <a:t>L’origine des produits biologiques</a:t>
            </a:r>
            <a:endParaRPr lang="fr-FR" sz="1400" dirty="0">
              <a:solidFill>
                <a:schemeClr val="bg1"/>
              </a:solidFill>
              <a:highlight>
                <a:srgbClr val="46714B"/>
              </a:highlight>
            </a:endParaRPr>
          </a:p>
        </p:txBody>
      </p:sp>
    </p:spTree>
    <p:extLst>
      <p:ext uri="{BB962C8B-B14F-4D97-AF65-F5344CB8AC3E}">
        <p14:creationId xmlns:p14="http://schemas.microsoft.com/office/powerpoint/2010/main" val="319039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802A2323-2428-B837-9592-046BF464C66A}"/>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Représentation des produits bio </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p:txBody>
          <a:bodyPr/>
          <a:lstStyle/>
          <a:p>
            <a:r>
              <a:rPr lang="fr-FR" dirty="0"/>
              <a:t>Notoriété des labels</a:t>
            </a:r>
          </a:p>
        </p:txBody>
      </p:sp>
    </p:spTree>
    <p:extLst>
      <p:ext uri="{BB962C8B-B14F-4D97-AF65-F5344CB8AC3E}">
        <p14:creationId xmlns:p14="http://schemas.microsoft.com/office/powerpoint/2010/main" val="1088540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C6546-AF8D-0961-2F47-9937ACF0715C}"/>
              </a:ext>
            </a:extLst>
          </p:cNvPr>
          <p:cNvSpPr>
            <a:spLocks noGrp="1"/>
          </p:cNvSpPr>
          <p:nvPr>
            <p:ph type="body" sz="quarter" idx="17"/>
          </p:nvPr>
        </p:nvSpPr>
        <p:spPr/>
        <p:txBody>
          <a:bodyPr/>
          <a:lstStyle/>
          <a:p>
            <a:r>
              <a:rPr lang="fr-FR"/>
              <a:t>Connaissez-vous ces 2 logos…</a:t>
            </a:r>
            <a:endParaRPr lang="fr-FR" dirty="0"/>
          </a:p>
        </p:txBody>
      </p:sp>
      <p:sp>
        <p:nvSpPr>
          <p:cNvPr id="3" name="Espace réservé du texte 2">
            <a:extLst>
              <a:ext uri="{FF2B5EF4-FFF2-40B4-BE49-F238E27FC236}">
                <a16:creationId xmlns:a16="http://schemas.microsoft.com/office/drawing/2014/main" id="{3E8F260A-3959-02ED-0111-7D43F8FFDEBB}"/>
              </a:ext>
            </a:extLst>
          </p:cNvPr>
          <p:cNvSpPr>
            <a:spLocks noGrp="1"/>
          </p:cNvSpPr>
          <p:nvPr>
            <p:ph type="body" sz="quarter" idx="21"/>
          </p:nvPr>
        </p:nvSpPr>
        <p:spPr/>
        <p:txBody>
          <a:bodyPr/>
          <a:lstStyle/>
          <a:p>
            <a:r>
              <a:rPr lang="fr-FR" dirty="0"/>
              <a:t>Bases totales, n=4000 (Métropole) et n=656 (Antilles)</a:t>
            </a:r>
          </a:p>
        </p:txBody>
      </p:sp>
      <p:sp>
        <p:nvSpPr>
          <p:cNvPr id="4" name="Titre 3">
            <a:extLst>
              <a:ext uri="{FF2B5EF4-FFF2-40B4-BE49-F238E27FC236}">
                <a16:creationId xmlns:a16="http://schemas.microsoft.com/office/drawing/2014/main" id="{93D382EC-543A-5EFC-91E6-8D0D7B94E589}"/>
              </a:ext>
            </a:extLst>
          </p:cNvPr>
          <p:cNvSpPr>
            <a:spLocks noGrp="1"/>
          </p:cNvSpPr>
          <p:nvPr>
            <p:ph type="title"/>
          </p:nvPr>
        </p:nvSpPr>
        <p:spPr/>
        <p:txBody>
          <a:bodyPr/>
          <a:lstStyle/>
          <a:p>
            <a:r>
              <a:rPr lang="fr-FR"/>
              <a:t>Qualités environnementales des produits bios</a:t>
            </a:r>
          </a:p>
        </p:txBody>
      </p:sp>
      <p:graphicFrame>
        <p:nvGraphicFramePr>
          <p:cNvPr id="5" name="Chart 25">
            <a:extLst>
              <a:ext uri="{FF2B5EF4-FFF2-40B4-BE49-F238E27FC236}">
                <a16:creationId xmlns:a16="http://schemas.microsoft.com/office/drawing/2014/main" id="{E62861A4-C731-0301-0760-98CF94AA0CF7}"/>
              </a:ext>
            </a:extLst>
          </p:cNvPr>
          <p:cNvGraphicFramePr/>
          <p:nvPr>
            <p:extLst>
              <p:ext uri="{D42A27DB-BD31-4B8C-83A1-F6EECF244321}">
                <p14:modId xmlns:p14="http://schemas.microsoft.com/office/powerpoint/2010/main" val="2408527470"/>
              </p:ext>
            </p:extLst>
          </p:nvPr>
        </p:nvGraphicFramePr>
        <p:xfrm>
          <a:off x="276225" y="3041390"/>
          <a:ext cx="5745196" cy="2768509"/>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necteur droit 5">
            <a:extLst>
              <a:ext uri="{FF2B5EF4-FFF2-40B4-BE49-F238E27FC236}">
                <a16:creationId xmlns:a16="http://schemas.microsoft.com/office/drawing/2014/main" id="{DF78D788-C79B-E8C7-1328-2E5AEEB482A7}"/>
              </a:ext>
            </a:extLst>
          </p:cNvPr>
          <p:cNvCxnSpPr>
            <a:cxnSpLocks/>
          </p:cNvCxnSpPr>
          <p:nvPr/>
        </p:nvCxnSpPr>
        <p:spPr>
          <a:xfrm flipH="1">
            <a:off x="5994257" y="2356779"/>
            <a:ext cx="1" cy="3816000"/>
          </a:xfrm>
          <a:prstGeom prst="line">
            <a:avLst/>
          </a:prstGeom>
          <a:ln>
            <a:solidFill>
              <a:schemeClr val="tx2"/>
            </a:solidFill>
            <a:prstDash val="dashDot"/>
          </a:ln>
        </p:spPr>
        <p:style>
          <a:lnRef idx="1">
            <a:schemeClr val="accent1"/>
          </a:lnRef>
          <a:fillRef idx="0">
            <a:schemeClr val="accent1"/>
          </a:fillRef>
          <a:effectRef idx="0">
            <a:schemeClr val="accent1"/>
          </a:effectRef>
          <a:fontRef idx="minor">
            <a:schemeClr val="tx1"/>
          </a:fontRef>
        </p:style>
      </p:cxnSp>
      <p:pic>
        <p:nvPicPr>
          <p:cNvPr id="14" name="Picture 2" descr="Label Agriculture biologique — Wikipédia">
            <a:extLst>
              <a:ext uri="{FF2B5EF4-FFF2-40B4-BE49-F238E27FC236}">
                <a16:creationId xmlns:a16="http://schemas.microsoft.com/office/drawing/2014/main" id="{EABF7539-4C08-1994-399A-3A397B1E1F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741" y="2330625"/>
            <a:ext cx="536121" cy="7535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ertifications">
            <a:extLst>
              <a:ext uri="{FF2B5EF4-FFF2-40B4-BE49-F238E27FC236}">
                <a16:creationId xmlns:a16="http://schemas.microsoft.com/office/drawing/2014/main" id="{6AB2F8F2-6C99-58C0-69EA-B1F92BEB6FA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2308" y="2381624"/>
            <a:ext cx="751928" cy="52437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 coins arrondis 16">
            <a:extLst>
              <a:ext uri="{FF2B5EF4-FFF2-40B4-BE49-F238E27FC236}">
                <a16:creationId xmlns:a16="http://schemas.microsoft.com/office/drawing/2014/main" id="{FFD1A50F-93B9-492B-4005-BC818CFF5C1D}"/>
              </a:ext>
            </a:extLst>
          </p:cNvPr>
          <p:cNvSpPr/>
          <p:nvPr/>
        </p:nvSpPr>
        <p:spPr>
          <a:xfrm>
            <a:off x="6197744" y="5903834"/>
            <a:ext cx="1135463" cy="367070"/>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Oui</a:t>
            </a:r>
          </a:p>
        </p:txBody>
      </p:sp>
      <p:sp>
        <p:nvSpPr>
          <p:cNvPr id="18" name="Rectangle : coins arrondis 17">
            <a:extLst>
              <a:ext uri="{FF2B5EF4-FFF2-40B4-BE49-F238E27FC236}">
                <a16:creationId xmlns:a16="http://schemas.microsoft.com/office/drawing/2014/main" id="{E324000D-9F36-A539-DFC2-6D6F6EE9E004}"/>
              </a:ext>
            </a:extLst>
          </p:cNvPr>
          <p:cNvSpPr/>
          <p:nvPr/>
        </p:nvSpPr>
        <p:spPr>
          <a:xfrm>
            <a:off x="4705195" y="5903834"/>
            <a:ext cx="1135463" cy="367070"/>
          </a:xfrm>
          <a:prstGeom prst="roundRect">
            <a:avLst/>
          </a:prstGeom>
          <a:solidFill>
            <a:srgbClr val="CE6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Non</a:t>
            </a:r>
          </a:p>
        </p:txBody>
      </p:sp>
      <p:graphicFrame>
        <p:nvGraphicFramePr>
          <p:cNvPr id="19" name="Chart 25">
            <a:extLst>
              <a:ext uri="{FF2B5EF4-FFF2-40B4-BE49-F238E27FC236}">
                <a16:creationId xmlns:a16="http://schemas.microsoft.com/office/drawing/2014/main" id="{B1E31A34-92AB-52D8-236B-BD10E3DA11D5}"/>
              </a:ext>
            </a:extLst>
          </p:cNvPr>
          <p:cNvGraphicFramePr/>
          <p:nvPr>
            <p:extLst>
              <p:ext uri="{D42A27DB-BD31-4B8C-83A1-F6EECF244321}">
                <p14:modId xmlns:p14="http://schemas.microsoft.com/office/powerpoint/2010/main" val="2914612379"/>
              </p:ext>
            </p:extLst>
          </p:nvPr>
        </p:nvGraphicFramePr>
        <p:xfrm>
          <a:off x="6096000" y="3116757"/>
          <a:ext cx="5745196" cy="27685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49669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D79B234-1932-7C40-3105-09AA4CB55076}"/>
              </a:ext>
            </a:extLst>
          </p:cNvPr>
          <p:cNvSpPr>
            <a:spLocks noGrp="1"/>
          </p:cNvSpPr>
          <p:nvPr>
            <p:ph type="body" sz="quarter" idx="17"/>
          </p:nvPr>
        </p:nvSpPr>
        <p:spPr/>
        <p:txBody>
          <a:bodyPr/>
          <a:lstStyle/>
          <a:p>
            <a:r>
              <a:rPr lang="fr-FR" dirty="0"/>
              <a:t>Voici différents labels, logos ou certifications. Pour chacun d’entre eux, veuillez indiquer si, lors de vos achats de produits alimentaires vous y êtes personnellement…</a:t>
            </a:r>
          </a:p>
        </p:txBody>
      </p:sp>
      <p:sp>
        <p:nvSpPr>
          <p:cNvPr id="3" name="Espace réservé du texte 2">
            <a:extLst>
              <a:ext uri="{FF2B5EF4-FFF2-40B4-BE49-F238E27FC236}">
                <a16:creationId xmlns:a16="http://schemas.microsoft.com/office/drawing/2014/main" id="{6B2E85CC-74D6-F7CC-C649-7036A46142E8}"/>
              </a:ext>
            </a:extLst>
          </p:cNvPr>
          <p:cNvSpPr>
            <a:spLocks noGrp="1"/>
          </p:cNvSpPr>
          <p:nvPr>
            <p:ph type="body" sz="quarter" idx="21"/>
          </p:nvPr>
        </p:nvSpPr>
        <p:spPr/>
        <p:txBody>
          <a:bodyPr/>
          <a:lstStyle/>
          <a:p>
            <a:r>
              <a:rPr lang="fr-FR" dirty="0"/>
              <a:t>Base totale, n=656 (Antilles)</a:t>
            </a:r>
          </a:p>
        </p:txBody>
      </p:sp>
      <p:sp>
        <p:nvSpPr>
          <p:cNvPr id="4" name="Titre 3">
            <a:extLst>
              <a:ext uri="{FF2B5EF4-FFF2-40B4-BE49-F238E27FC236}">
                <a16:creationId xmlns:a16="http://schemas.microsoft.com/office/drawing/2014/main" id="{9D3D6D05-05F5-3BFD-18AA-9CBCEA4AFB77}"/>
              </a:ext>
            </a:extLst>
          </p:cNvPr>
          <p:cNvSpPr>
            <a:spLocks noGrp="1"/>
          </p:cNvSpPr>
          <p:nvPr>
            <p:ph type="title"/>
          </p:nvPr>
        </p:nvSpPr>
        <p:spPr/>
        <p:txBody>
          <a:bodyPr/>
          <a:lstStyle/>
          <a:p>
            <a:r>
              <a:rPr lang="fr-FR"/>
              <a:t>Connaissance de labels / logos</a:t>
            </a:r>
          </a:p>
        </p:txBody>
      </p:sp>
      <p:sp>
        <p:nvSpPr>
          <p:cNvPr id="6" name="Rectangle 5">
            <a:extLst>
              <a:ext uri="{FF2B5EF4-FFF2-40B4-BE49-F238E27FC236}">
                <a16:creationId xmlns:a16="http://schemas.microsoft.com/office/drawing/2014/main" id="{951F7255-1ED9-D73D-1B7C-A7336C7DA2E9}"/>
              </a:ext>
            </a:extLst>
          </p:cNvPr>
          <p:cNvSpPr/>
          <p:nvPr/>
        </p:nvSpPr>
        <p:spPr>
          <a:xfrm>
            <a:off x="3680779" y="2291704"/>
            <a:ext cx="1512000" cy="3283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Pas du tout attentif</a:t>
            </a:r>
          </a:p>
        </p:txBody>
      </p:sp>
      <p:sp>
        <p:nvSpPr>
          <p:cNvPr id="7" name="Rectangle 6">
            <a:extLst>
              <a:ext uri="{FF2B5EF4-FFF2-40B4-BE49-F238E27FC236}">
                <a16:creationId xmlns:a16="http://schemas.microsoft.com/office/drawing/2014/main" id="{5DD76097-63C7-71CF-5D8C-ECF77D606406}"/>
              </a:ext>
            </a:extLst>
          </p:cNvPr>
          <p:cNvSpPr/>
          <p:nvPr/>
        </p:nvSpPr>
        <p:spPr>
          <a:xfrm>
            <a:off x="5250415" y="2291704"/>
            <a:ext cx="1512000" cy="32832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900" b="1" dirty="0">
                <a:solidFill>
                  <a:schemeClr val="tx1"/>
                </a:solidFill>
                <a:latin typeface="+mj-lt"/>
              </a:rPr>
              <a:t>Plutôt pas attentif</a:t>
            </a:r>
          </a:p>
        </p:txBody>
      </p:sp>
      <p:sp>
        <p:nvSpPr>
          <p:cNvPr id="8" name="Rectangle 7">
            <a:extLst>
              <a:ext uri="{FF2B5EF4-FFF2-40B4-BE49-F238E27FC236}">
                <a16:creationId xmlns:a16="http://schemas.microsoft.com/office/drawing/2014/main" id="{F5AA18B4-E0C8-E584-1B6C-BF834DAC8D38}"/>
              </a:ext>
            </a:extLst>
          </p:cNvPr>
          <p:cNvSpPr/>
          <p:nvPr/>
        </p:nvSpPr>
        <p:spPr>
          <a:xfrm>
            <a:off x="6820051" y="2291704"/>
            <a:ext cx="1512000" cy="328328"/>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bg1"/>
                </a:solidFill>
                <a:latin typeface="+mj-lt"/>
              </a:rPr>
              <a:t>Assez attentif</a:t>
            </a:r>
          </a:p>
        </p:txBody>
      </p:sp>
      <p:sp>
        <p:nvSpPr>
          <p:cNvPr id="9" name="Rectangle 8">
            <a:extLst>
              <a:ext uri="{FF2B5EF4-FFF2-40B4-BE49-F238E27FC236}">
                <a16:creationId xmlns:a16="http://schemas.microsoft.com/office/drawing/2014/main" id="{4D5EFD21-DA11-5A4A-77CA-4E988F6E22D4}"/>
              </a:ext>
            </a:extLst>
          </p:cNvPr>
          <p:cNvSpPr/>
          <p:nvPr/>
        </p:nvSpPr>
        <p:spPr>
          <a:xfrm>
            <a:off x="8389687" y="2291704"/>
            <a:ext cx="1512000" cy="3283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Très attentif</a:t>
            </a:r>
          </a:p>
        </p:txBody>
      </p:sp>
      <p:sp>
        <p:nvSpPr>
          <p:cNvPr id="10" name="Rectangle 9">
            <a:extLst>
              <a:ext uri="{FF2B5EF4-FFF2-40B4-BE49-F238E27FC236}">
                <a16:creationId xmlns:a16="http://schemas.microsoft.com/office/drawing/2014/main" id="{5321CA7D-19E0-4437-73FC-383152E064E9}"/>
              </a:ext>
            </a:extLst>
          </p:cNvPr>
          <p:cNvSpPr/>
          <p:nvPr/>
        </p:nvSpPr>
        <p:spPr>
          <a:xfrm>
            <a:off x="2053507" y="2291704"/>
            <a:ext cx="1512000" cy="3283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latin typeface="+mj-lt"/>
              </a:rPr>
              <a:t>Vous ne connaissez pas ce label</a:t>
            </a:r>
          </a:p>
        </p:txBody>
      </p:sp>
      <p:graphicFrame>
        <p:nvGraphicFramePr>
          <p:cNvPr id="15" name="Graphique 14">
            <a:extLst>
              <a:ext uri="{FF2B5EF4-FFF2-40B4-BE49-F238E27FC236}">
                <a16:creationId xmlns:a16="http://schemas.microsoft.com/office/drawing/2014/main" id="{ACF696AD-8EEF-F8EC-6950-03875E3A2123}"/>
              </a:ext>
            </a:extLst>
          </p:cNvPr>
          <p:cNvGraphicFramePr/>
          <p:nvPr>
            <p:extLst>
              <p:ext uri="{D42A27DB-BD31-4B8C-83A1-F6EECF244321}">
                <p14:modId xmlns:p14="http://schemas.microsoft.com/office/powerpoint/2010/main" val="3844730809"/>
              </p:ext>
            </p:extLst>
          </p:nvPr>
        </p:nvGraphicFramePr>
        <p:xfrm>
          <a:off x="447471" y="2693644"/>
          <a:ext cx="10270007" cy="3600152"/>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 coins arrondis 17">
            <a:extLst>
              <a:ext uri="{FF2B5EF4-FFF2-40B4-BE49-F238E27FC236}">
                <a16:creationId xmlns:a16="http://schemas.microsoft.com/office/drawing/2014/main" id="{BEBF7126-95E6-6828-2DCD-AE87C7E035AA}"/>
              </a:ext>
            </a:extLst>
          </p:cNvPr>
          <p:cNvSpPr/>
          <p:nvPr/>
        </p:nvSpPr>
        <p:spPr>
          <a:xfrm>
            <a:off x="215772" y="2326307"/>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graphicFrame>
        <p:nvGraphicFramePr>
          <p:cNvPr id="5" name="Tableau 4">
            <a:extLst>
              <a:ext uri="{FF2B5EF4-FFF2-40B4-BE49-F238E27FC236}">
                <a16:creationId xmlns:a16="http://schemas.microsoft.com/office/drawing/2014/main" id="{9188418D-FE61-7F51-27CD-F364BA849B12}"/>
              </a:ext>
            </a:extLst>
          </p:cNvPr>
          <p:cNvGraphicFramePr>
            <a:graphicFrameLocks noGrp="1"/>
          </p:cNvGraphicFramePr>
          <p:nvPr>
            <p:extLst>
              <p:ext uri="{D42A27DB-BD31-4B8C-83A1-F6EECF244321}">
                <p14:modId xmlns:p14="http://schemas.microsoft.com/office/powerpoint/2010/main" val="2395355548"/>
              </p:ext>
            </p:extLst>
          </p:nvPr>
        </p:nvGraphicFramePr>
        <p:xfrm>
          <a:off x="10110584" y="2779552"/>
          <a:ext cx="787400" cy="3428336"/>
        </p:xfrm>
        <a:graphic>
          <a:graphicData uri="http://schemas.openxmlformats.org/drawingml/2006/table">
            <a:tbl>
              <a:tblPr>
                <a:tableStyleId>{5C22544A-7EE6-4342-B048-85BDC9FD1C3A}</a:tableStyleId>
              </a:tblPr>
              <a:tblGrid>
                <a:gridCol w="787400">
                  <a:extLst>
                    <a:ext uri="{9D8B030D-6E8A-4147-A177-3AD203B41FA5}">
                      <a16:colId xmlns:a16="http://schemas.microsoft.com/office/drawing/2014/main" val="431138230"/>
                    </a:ext>
                  </a:extLst>
                </a:gridCol>
              </a:tblGrid>
              <a:tr h="296570">
                <a:tc>
                  <a:txBody>
                    <a:bodyPr/>
                    <a:lstStyle/>
                    <a:p>
                      <a:pPr algn="ctr" fontAlgn="b"/>
                      <a:r>
                        <a:rPr lang="fr-FR" sz="1100" b="1" i="0" u="none" strike="noStrike">
                          <a:solidFill>
                            <a:schemeClr val="tx2"/>
                          </a:solidFill>
                          <a:effectLst/>
                          <a:latin typeface="+mn-lt"/>
                        </a:rPr>
                        <a:t>71%</a:t>
                      </a:r>
                    </a:p>
                  </a:txBody>
                  <a:tcPr marL="7620" marR="7620" marT="7620" marB="0" anchor="b">
                    <a:noFill/>
                  </a:tcPr>
                </a:tc>
                <a:extLst>
                  <a:ext uri="{0D108BD9-81ED-4DB2-BD59-A6C34878D82A}">
                    <a16:rowId xmlns:a16="http://schemas.microsoft.com/office/drawing/2014/main" val="4265341615"/>
                  </a:ext>
                </a:extLst>
              </a:tr>
              <a:tr h="284706">
                <a:tc>
                  <a:txBody>
                    <a:bodyPr/>
                    <a:lstStyle/>
                    <a:p>
                      <a:pPr algn="ctr" fontAlgn="b"/>
                      <a:r>
                        <a:rPr lang="fr-FR" sz="1100" b="1" i="0" u="none" strike="noStrike" dirty="0">
                          <a:solidFill>
                            <a:schemeClr val="tx2"/>
                          </a:solidFill>
                          <a:effectLst/>
                          <a:latin typeface="+mn-lt"/>
                        </a:rPr>
                        <a:t>63%</a:t>
                      </a:r>
                    </a:p>
                  </a:txBody>
                  <a:tcPr marL="7620" marR="7620" marT="7620" marB="0" anchor="b">
                    <a:noFill/>
                  </a:tcPr>
                </a:tc>
                <a:extLst>
                  <a:ext uri="{0D108BD9-81ED-4DB2-BD59-A6C34878D82A}">
                    <a16:rowId xmlns:a16="http://schemas.microsoft.com/office/drawing/2014/main" val="3318716806"/>
                  </a:ext>
                </a:extLst>
              </a:tr>
              <a:tr h="284706">
                <a:tc>
                  <a:txBody>
                    <a:bodyPr/>
                    <a:lstStyle/>
                    <a:p>
                      <a:pPr algn="ctr" fontAlgn="b"/>
                      <a:r>
                        <a:rPr lang="fr-FR" sz="1100" b="1" i="0" u="none" strike="noStrike">
                          <a:solidFill>
                            <a:schemeClr val="tx2"/>
                          </a:solidFill>
                          <a:effectLst/>
                          <a:latin typeface="+mn-lt"/>
                        </a:rPr>
                        <a:t>64%</a:t>
                      </a:r>
                    </a:p>
                  </a:txBody>
                  <a:tcPr marL="7620" marR="7620" marT="7620" marB="0" anchor="b">
                    <a:noFill/>
                  </a:tcPr>
                </a:tc>
                <a:extLst>
                  <a:ext uri="{0D108BD9-81ED-4DB2-BD59-A6C34878D82A}">
                    <a16:rowId xmlns:a16="http://schemas.microsoft.com/office/drawing/2014/main" val="964002079"/>
                  </a:ext>
                </a:extLst>
              </a:tr>
              <a:tr h="284706">
                <a:tc>
                  <a:txBody>
                    <a:bodyPr/>
                    <a:lstStyle/>
                    <a:p>
                      <a:pPr algn="ctr" fontAlgn="b"/>
                      <a:r>
                        <a:rPr lang="fr-FR" sz="1100" b="1" i="0" u="none" strike="noStrike">
                          <a:solidFill>
                            <a:schemeClr val="tx2"/>
                          </a:solidFill>
                          <a:effectLst/>
                          <a:latin typeface="+mn-lt"/>
                        </a:rPr>
                        <a:t>62%</a:t>
                      </a:r>
                    </a:p>
                  </a:txBody>
                  <a:tcPr marL="7620" marR="7620" marT="7620" marB="0" anchor="b">
                    <a:noFill/>
                  </a:tcPr>
                </a:tc>
                <a:extLst>
                  <a:ext uri="{0D108BD9-81ED-4DB2-BD59-A6C34878D82A}">
                    <a16:rowId xmlns:a16="http://schemas.microsoft.com/office/drawing/2014/main" val="830944695"/>
                  </a:ext>
                </a:extLst>
              </a:tr>
              <a:tr h="284706">
                <a:tc>
                  <a:txBody>
                    <a:bodyPr/>
                    <a:lstStyle/>
                    <a:p>
                      <a:pPr algn="ctr" fontAlgn="b"/>
                      <a:r>
                        <a:rPr lang="fr-FR" sz="1100" b="1" i="0" u="none" strike="noStrike">
                          <a:solidFill>
                            <a:schemeClr val="tx2"/>
                          </a:solidFill>
                          <a:effectLst/>
                          <a:latin typeface="+mn-lt"/>
                        </a:rPr>
                        <a:t>50%</a:t>
                      </a:r>
                    </a:p>
                  </a:txBody>
                  <a:tcPr marL="7620" marR="7620" marT="7620" marB="0" anchor="b">
                    <a:noFill/>
                  </a:tcPr>
                </a:tc>
                <a:extLst>
                  <a:ext uri="{0D108BD9-81ED-4DB2-BD59-A6C34878D82A}">
                    <a16:rowId xmlns:a16="http://schemas.microsoft.com/office/drawing/2014/main" val="3410817656"/>
                  </a:ext>
                </a:extLst>
              </a:tr>
              <a:tr h="284706">
                <a:tc>
                  <a:txBody>
                    <a:bodyPr/>
                    <a:lstStyle/>
                    <a:p>
                      <a:pPr algn="ctr" fontAlgn="b"/>
                      <a:r>
                        <a:rPr lang="fr-FR" sz="1100" b="1" i="0" u="none" strike="noStrike">
                          <a:solidFill>
                            <a:schemeClr val="tx2"/>
                          </a:solidFill>
                          <a:effectLst/>
                          <a:latin typeface="+mn-lt"/>
                        </a:rPr>
                        <a:t>66%</a:t>
                      </a:r>
                    </a:p>
                  </a:txBody>
                  <a:tcPr marL="7620" marR="7620" marT="7620" marB="0" anchor="b">
                    <a:noFill/>
                  </a:tcPr>
                </a:tc>
                <a:extLst>
                  <a:ext uri="{0D108BD9-81ED-4DB2-BD59-A6C34878D82A}">
                    <a16:rowId xmlns:a16="http://schemas.microsoft.com/office/drawing/2014/main" val="704042839"/>
                  </a:ext>
                </a:extLst>
              </a:tr>
              <a:tr h="284706">
                <a:tc>
                  <a:txBody>
                    <a:bodyPr/>
                    <a:lstStyle/>
                    <a:p>
                      <a:pPr algn="ctr" fontAlgn="b"/>
                      <a:r>
                        <a:rPr lang="fr-FR" sz="1100" b="1" i="0" u="none" strike="noStrike">
                          <a:solidFill>
                            <a:schemeClr val="tx2"/>
                          </a:solidFill>
                          <a:effectLst/>
                          <a:latin typeface="+mn-lt"/>
                        </a:rPr>
                        <a:t>48%</a:t>
                      </a:r>
                    </a:p>
                  </a:txBody>
                  <a:tcPr marL="7620" marR="7620" marT="7620" marB="0" anchor="b">
                    <a:noFill/>
                  </a:tcPr>
                </a:tc>
                <a:extLst>
                  <a:ext uri="{0D108BD9-81ED-4DB2-BD59-A6C34878D82A}">
                    <a16:rowId xmlns:a16="http://schemas.microsoft.com/office/drawing/2014/main" val="3465466057"/>
                  </a:ext>
                </a:extLst>
              </a:tr>
              <a:tr h="284706">
                <a:tc>
                  <a:txBody>
                    <a:bodyPr/>
                    <a:lstStyle/>
                    <a:p>
                      <a:pPr algn="ctr" fontAlgn="b"/>
                      <a:r>
                        <a:rPr lang="fr-FR" sz="1100" b="1" i="0" u="none" strike="noStrike">
                          <a:solidFill>
                            <a:schemeClr val="tx2"/>
                          </a:solidFill>
                          <a:effectLst/>
                          <a:latin typeface="+mn-lt"/>
                        </a:rPr>
                        <a:t>48%</a:t>
                      </a:r>
                    </a:p>
                  </a:txBody>
                  <a:tcPr marL="7620" marR="7620" marT="7620" marB="0" anchor="b">
                    <a:noFill/>
                  </a:tcPr>
                </a:tc>
                <a:extLst>
                  <a:ext uri="{0D108BD9-81ED-4DB2-BD59-A6C34878D82A}">
                    <a16:rowId xmlns:a16="http://schemas.microsoft.com/office/drawing/2014/main" val="2395993229"/>
                  </a:ext>
                </a:extLst>
              </a:tr>
              <a:tr h="284706">
                <a:tc>
                  <a:txBody>
                    <a:bodyPr/>
                    <a:lstStyle/>
                    <a:p>
                      <a:pPr algn="ctr" fontAlgn="b"/>
                      <a:r>
                        <a:rPr lang="fr-FR" sz="1100" b="1" i="0" u="none" strike="noStrike">
                          <a:solidFill>
                            <a:schemeClr val="tx2"/>
                          </a:solidFill>
                          <a:effectLst/>
                          <a:latin typeface="+mn-lt"/>
                        </a:rPr>
                        <a:t>45%</a:t>
                      </a:r>
                    </a:p>
                  </a:txBody>
                  <a:tcPr marL="7620" marR="7620" marT="7620" marB="0" anchor="b">
                    <a:noFill/>
                  </a:tcPr>
                </a:tc>
                <a:extLst>
                  <a:ext uri="{0D108BD9-81ED-4DB2-BD59-A6C34878D82A}">
                    <a16:rowId xmlns:a16="http://schemas.microsoft.com/office/drawing/2014/main" val="498111179"/>
                  </a:ext>
                </a:extLst>
              </a:tr>
              <a:tr h="284706">
                <a:tc>
                  <a:txBody>
                    <a:bodyPr/>
                    <a:lstStyle/>
                    <a:p>
                      <a:pPr algn="ctr" fontAlgn="b"/>
                      <a:r>
                        <a:rPr lang="fr-FR" sz="1100" b="1" i="0" u="none" strike="noStrike">
                          <a:solidFill>
                            <a:schemeClr val="tx2"/>
                          </a:solidFill>
                          <a:effectLst/>
                          <a:latin typeface="+mn-lt"/>
                        </a:rPr>
                        <a:t>40%</a:t>
                      </a:r>
                    </a:p>
                  </a:txBody>
                  <a:tcPr marL="7620" marR="7620" marT="7620" marB="0" anchor="b">
                    <a:noFill/>
                  </a:tcPr>
                </a:tc>
                <a:extLst>
                  <a:ext uri="{0D108BD9-81ED-4DB2-BD59-A6C34878D82A}">
                    <a16:rowId xmlns:a16="http://schemas.microsoft.com/office/drawing/2014/main" val="2142669354"/>
                  </a:ext>
                </a:extLst>
              </a:tr>
              <a:tr h="284706">
                <a:tc>
                  <a:txBody>
                    <a:bodyPr/>
                    <a:lstStyle/>
                    <a:p>
                      <a:pPr algn="ctr" fontAlgn="b"/>
                      <a:r>
                        <a:rPr lang="fr-FR" sz="1100" b="1" i="0" u="none" strike="noStrike">
                          <a:solidFill>
                            <a:schemeClr val="tx2"/>
                          </a:solidFill>
                          <a:effectLst/>
                          <a:latin typeface="+mn-lt"/>
                        </a:rPr>
                        <a:t>42%</a:t>
                      </a:r>
                    </a:p>
                  </a:txBody>
                  <a:tcPr marL="7620" marR="7620" marT="7620" marB="0" anchor="b">
                    <a:noFill/>
                  </a:tcPr>
                </a:tc>
                <a:extLst>
                  <a:ext uri="{0D108BD9-81ED-4DB2-BD59-A6C34878D82A}">
                    <a16:rowId xmlns:a16="http://schemas.microsoft.com/office/drawing/2014/main" val="3177307425"/>
                  </a:ext>
                </a:extLst>
              </a:tr>
              <a:tr h="284706">
                <a:tc>
                  <a:txBody>
                    <a:bodyPr/>
                    <a:lstStyle/>
                    <a:p>
                      <a:pPr algn="ctr" fontAlgn="b"/>
                      <a:r>
                        <a:rPr lang="fr-FR" sz="1100" b="1" i="0" u="none" strike="noStrike" dirty="0">
                          <a:solidFill>
                            <a:schemeClr val="tx2"/>
                          </a:solidFill>
                          <a:effectLst/>
                          <a:latin typeface="+mn-lt"/>
                        </a:rPr>
                        <a:t>39%</a:t>
                      </a:r>
                    </a:p>
                  </a:txBody>
                  <a:tcPr marL="7620" marR="7620" marT="7620" marB="0" anchor="b">
                    <a:noFill/>
                  </a:tcPr>
                </a:tc>
                <a:extLst>
                  <a:ext uri="{0D108BD9-81ED-4DB2-BD59-A6C34878D82A}">
                    <a16:rowId xmlns:a16="http://schemas.microsoft.com/office/drawing/2014/main" val="4247525739"/>
                  </a:ext>
                </a:extLst>
              </a:tr>
            </a:tbl>
          </a:graphicData>
        </a:graphic>
      </p:graphicFrame>
      <p:sp>
        <p:nvSpPr>
          <p:cNvPr id="11" name="ZoneTexte 10">
            <a:extLst>
              <a:ext uri="{FF2B5EF4-FFF2-40B4-BE49-F238E27FC236}">
                <a16:creationId xmlns:a16="http://schemas.microsoft.com/office/drawing/2014/main" id="{EBEBB4B2-C584-1253-39C0-31D2DCFC4946}"/>
              </a:ext>
            </a:extLst>
          </p:cNvPr>
          <p:cNvSpPr txBox="1"/>
          <p:nvPr/>
        </p:nvSpPr>
        <p:spPr>
          <a:xfrm>
            <a:off x="9547412" y="2447019"/>
            <a:ext cx="2095785" cy="438582"/>
          </a:xfrm>
          <a:prstGeom prst="rect">
            <a:avLst/>
          </a:prstGeom>
          <a:noFill/>
        </p:spPr>
        <p:txBody>
          <a:bodyPr wrap="square" rtlCol="0">
            <a:spAutoFit/>
          </a:bodyPr>
          <a:lstStyle/>
          <a:p>
            <a:pPr algn="ctr"/>
            <a:r>
              <a:rPr lang="fr-FR" sz="1200" dirty="0">
                <a:solidFill>
                  <a:schemeClr val="tx2"/>
                </a:solidFill>
              </a:rPr>
              <a:t>% attentifs </a:t>
            </a:r>
          </a:p>
          <a:p>
            <a:pPr algn="ctr"/>
            <a:r>
              <a:rPr lang="fr-FR" sz="1050" dirty="0">
                <a:solidFill>
                  <a:schemeClr val="tx2"/>
                </a:solidFill>
              </a:rPr>
              <a:t>(base = connaissant le label)</a:t>
            </a:r>
            <a:endParaRPr lang="fr-FR" sz="1200" dirty="0">
              <a:solidFill>
                <a:schemeClr val="tx2"/>
              </a:solidFill>
            </a:endParaRPr>
          </a:p>
        </p:txBody>
      </p:sp>
    </p:spTree>
    <p:extLst>
      <p:ext uri="{BB962C8B-B14F-4D97-AF65-F5344CB8AC3E}">
        <p14:creationId xmlns:p14="http://schemas.microsoft.com/office/powerpoint/2010/main" val="2078785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D79B234-1932-7C40-3105-09AA4CB55076}"/>
              </a:ext>
            </a:extLst>
          </p:cNvPr>
          <p:cNvSpPr>
            <a:spLocks noGrp="1"/>
          </p:cNvSpPr>
          <p:nvPr>
            <p:ph type="body" sz="quarter" idx="17"/>
          </p:nvPr>
        </p:nvSpPr>
        <p:spPr/>
        <p:txBody>
          <a:bodyPr/>
          <a:lstStyle/>
          <a:p>
            <a:r>
              <a:rPr lang="fr-FR" dirty="0"/>
              <a:t>Voici différents labels, logos ou certifications. Pour chacun d’entre eux, veuillez indiquer si, lors de vos achats de produits alimentaires vous y êtes personnellement…</a:t>
            </a:r>
          </a:p>
        </p:txBody>
      </p:sp>
      <p:sp>
        <p:nvSpPr>
          <p:cNvPr id="3" name="Espace réservé du texte 2">
            <a:extLst>
              <a:ext uri="{FF2B5EF4-FFF2-40B4-BE49-F238E27FC236}">
                <a16:creationId xmlns:a16="http://schemas.microsoft.com/office/drawing/2014/main" id="{6B2E85CC-74D6-F7CC-C649-7036A46142E8}"/>
              </a:ext>
            </a:extLst>
          </p:cNvPr>
          <p:cNvSpPr>
            <a:spLocks noGrp="1"/>
          </p:cNvSpPr>
          <p:nvPr>
            <p:ph type="body" sz="quarter" idx="21"/>
          </p:nvPr>
        </p:nvSpPr>
        <p:spPr/>
        <p:txBody>
          <a:bodyPr/>
          <a:lstStyle/>
          <a:p>
            <a:r>
              <a:rPr lang="fr-FR" dirty="0"/>
              <a:t>Base totale, n=332 (Guadeloupe)</a:t>
            </a:r>
          </a:p>
        </p:txBody>
      </p:sp>
      <p:sp>
        <p:nvSpPr>
          <p:cNvPr id="4" name="Titre 3">
            <a:extLst>
              <a:ext uri="{FF2B5EF4-FFF2-40B4-BE49-F238E27FC236}">
                <a16:creationId xmlns:a16="http://schemas.microsoft.com/office/drawing/2014/main" id="{9D3D6D05-05F5-3BFD-18AA-9CBCEA4AFB77}"/>
              </a:ext>
            </a:extLst>
          </p:cNvPr>
          <p:cNvSpPr>
            <a:spLocks noGrp="1"/>
          </p:cNvSpPr>
          <p:nvPr>
            <p:ph type="title"/>
          </p:nvPr>
        </p:nvSpPr>
        <p:spPr/>
        <p:txBody>
          <a:bodyPr/>
          <a:lstStyle/>
          <a:p>
            <a:r>
              <a:rPr lang="fr-FR"/>
              <a:t>Connaissance de labels / logos</a:t>
            </a:r>
          </a:p>
        </p:txBody>
      </p:sp>
      <p:graphicFrame>
        <p:nvGraphicFramePr>
          <p:cNvPr id="15" name="Graphique 14">
            <a:extLst>
              <a:ext uri="{FF2B5EF4-FFF2-40B4-BE49-F238E27FC236}">
                <a16:creationId xmlns:a16="http://schemas.microsoft.com/office/drawing/2014/main" id="{ACF696AD-8EEF-F8EC-6950-03875E3A2123}"/>
              </a:ext>
            </a:extLst>
          </p:cNvPr>
          <p:cNvGraphicFramePr/>
          <p:nvPr>
            <p:extLst>
              <p:ext uri="{D42A27DB-BD31-4B8C-83A1-F6EECF244321}">
                <p14:modId xmlns:p14="http://schemas.microsoft.com/office/powerpoint/2010/main" val="1365366036"/>
              </p:ext>
            </p:extLst>
          </p:nvPr>
        </p:nvGraphicFramePr>
        <p:xfrm>
          <a:off x="447471" y="2693644"/>
          <a:ext cx="10270007" cy="360015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 coins arrondis 4">
            <a:extLst>
              <a:ext uri="{FF2B5EF4-FFF2-40B4-BE49-F238E27FC236}">
                <a16:creationId xmlns:a16="http://schemas.microsoft.com/office/drawing/2014/main" id="{F5967AEE-F247-6564-4486-FEC0170AB51E}"/>
              </a:ext>
            </a:extLst>
          </p:cNvPr>
          <p:cNvSpPr/>
          <p:nvPr/>
        </p:nvSpPr>
        <p:spPr>
          <a:xfrm>
            <a:off x="236774" y="2301644"/>
            <a:ext cx="1716592" cy="422031"/>
          </a:xfrm>
          <a:prstGeom prst="roundRect">
            <a:avLst/>
          </a:prstGeom>
          <a:solidFill>
            <a:srgbClr val="739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Guadeloupe</a:t>
            </a:r>
          </a:p>
        </p:txBody>
      </p:sp>
      <p:sp>
        <p:nvSpPr>
          <p:cNvPr id="11" name="Rectangle 10">
            <a:extLst>
              <a:ext uri="{FF2B5EF4-FFF2-40B4-BE49-F238E27FC236}">
                <a16:creationId xmlns:a16="http://schemas.microsoft.com/office/drawing/2014/main" id="{EE7964D6-A5D5-9186-8690-8CF03788F48A}"/>
              </a:ext>
            </a:extLst>
          </p:cNvPr>
          <p:cNvSpPr/>
          <p:nvPr/>
        </p:nvSpPr>
        <p:spPr>
          <a:xfrm>
            <a:off x="3680779" y="2291704"/>
            <a:ext cx="1512000" cy="3283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Pas du tout attentif</a:t>
            </a:r>
          </a:p>
        </p:txBody>
      </p:sp>
      <p:sp>
        <p:nvSpPr>
          <p:cNvPr id="12" name="Rectangle 11">
            <a:extLst>
              <a:ext uri="{FF2B5EF4-FFF2-40B4-BE49-F238E27FC236}">
                <a16:creationId xmlns:a16="http://schemas.microsoft.com/office/drawing/2014/main" id="{EF3F289C-2F3C-BCF3-0BC9-B28AB7F4D1DB}"/>
              </a:ext>
            </a:extLst>
          </p:cNvPr>
          <p:cNvSpPr/>
          <p:nvPr/>
        </p:nvSpPr>
        <p:spPr>
          <a:xfrm>
            <a:off x="5250415" y="2291704"/>
            <a:ext cx="1512000" cy="32832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900" b="1" dirty="0">
                <a:solidFill>
                  <a:schemeClr val="tx1"/>
                </a:solidFill>
                <a:latin typeface="+mj-lt"/>
              </a:rPr>
              <a:t>Plutôt pas attentif</a:t>
            </a:r>
          </a:p>
        </p:txBody>
      </p:sp>
      <p:sp>
        <p:nvSpPr>
          <p:cNvPr id="13" name="Rectangle 12">
            <a:extLst>
              <a:ext uri="{FF2B5EF4-FFF2-40B4-BE49-F238E27FC236}">
                <a16:creationId xmlns:a16="http://schemas.microsoft.com/office/drawing/2014/main" id="{D4CE4CF0-5910-620D-435B-D9E37052A3C6}"/>
              </a:ext>
            </a:extLst>
          </p:cNvPr>
          <p:cNvSpPr/>
          <p:nvPr/>
        </p:nvSpPr>
        <p:spPr>
          <a:xfrm>
            <a:off x="6820051" y="2291704"/>
            <a:ext cx="1512000" cy="328328"/>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bg1"/>
                </a:solidFill>
                <a:latin typeface="+mj-lt"/>
              </a:rPr>
              <a:t>Assez attentif</a:t>
            </a:r>
          </a:p>
        </p:txBody>
      </p:sp>
      <p:sp>
        <p:nvSpPr>
          <p:cNvPr id="14" name="Rectangle 13">
            <a:extLst>
              <a:ext uri="{FF2B5EF4-FFF2-40B4-BE49-F238E27FC236}">
                <a16:creationId xmlns:a16="http://schemas.microsoft.com/office/drawing/2014/main" id="{EE664CE1-F9A9-702A-CCE6-474426D361EB}"/>
              </a:ext>
            </a:extLst>
          </p:cNvPr>
          <p:cNvSpPr/>
          <p:nvPr/>
        </p:nvSpPr>
        <p:spPr>
          <a:xfrm>
            <a:off x="8389687" y="2291704"/>
            <a:ext cx="1512000" cy="3283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Très attentif</a:t>
            </a:r>
          </a:p>
        </p:txBody>
      </p:sp>
      <p:sp>
        <p:nvSpPr>
          <p:cNvPr id="16" name="Rectangle 15">
            <a:extLst>
              <a:ext uri="{FF2B5EF4-FFF2-40B4-BE49-F238E27FC236}">
                <a16:creationId xmlns:a16="http://schemas.microsoft.com/office/drawing/2014/main" id="{FBE7DD06-9772-0397-4C9D-FA6DB9DD46ED}"/>
              </a:ext>
            </a:extLst>
          </p:cNvPr>
          <p:cNvSpPr/>
          <p:nvPr/>
        </p:nvSpPr>
        <p:spPr>
          <a:xfrm>
            <a:off x="2053507" y="2291704"/>
            <a:ext cx="1512000" cy="3283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latin typeface="+mj-lt"/>
              </a:rPr>
              <a:t>Vous ne connaissez pas ce label</a:t>
            </a:r>
          </a:p>
        </p:txBody>
      </p:sp>
      <p:graphicFrame>
        <p:nvGraphicFramePr>
          <p:cNvPr id="17" name="Tableau 16">
            <a:extLst>
              <a:ext uri="{FF2B5EF4-FFF2-40B4-BE49-F238E27FC236}">
                <a16:creationId xmlns:a16="http://schemas.microsoft.com/office/drawing/2014/main" id="{5BEF1A95-2533-A544-9E90-D83967FFC752}"/>
              </a:ext>
            </a:extLst>
          </p:cNvPr>
          <p:cNvGraphicFramePr>
            <a:graphicFrameLocks noGrp="1"/>
          </p:cNvGraphicFramePr>
          <p:nvPr>
            <p:extLst>
              <p:ext uri="{D42A27DB-BD31-4B8C-83A1-F6EECF244321}">
                <p14:modId xmlns:p14="http://schemas.microsoft.com/office/powerpoint/2010/main" val="974992954"/>
              </p:ext>
            </p:extLst>
          </p:nvPr>
        </p:nvGraphicFramePr>
        <p:xfrm>
          <a:off x="10439050" y="2765977"/>
          <a:ext cx="787400" cy="3428336"/>
        </p:xfrm>
        <a:graphic>
          <a:graphicData uri="http://schemas.openxmlformats.org/drawingml/2006/table">
            <a:tbl>
              <a:tblPr>
                <a:tableStyleId>{5C22544A-7EE6-4342-B048-85BDC9FD1C3A}</a:tableStyleId>
              </a:tblPr>
              <a:tblGrid>
                <a:gridCol w="787400">
                  <a:extLst>
                    <a:ext uri="{9D8B030D-6E8A-4147-A177-3AD203B41FA5}">
                      <a16:colId xmlns:a16="http://schemas.microsoft.com/office/drawing/2014/main" val="431138230"/>
                    </a:ext>
                  </a:extLst>
                </a:gridCol>
              </a:tblGrid>
              <a:tr h="296570">
                <a:tc>
                  <a:txBody>
                    <a:bodyPr/>
                    <a:lstStyle/>
                    <a:p>
                      <a:pPr algn="ctr" fontAlgn="b"/>
                      <a:r>
                        <a:rPr lang="fr-FR" sz="1100" b="1" i="0" u="none" strike="noStrike" kern="1200" dirty="0">
                          <a:solidFill>
                            <a:schemeClr val="tx2"/>
                          </a:solidFill>
                          <a:effectLst/>
                          <a:latin typeface="+mn-lt"/>
                          <a:ea typeface="+mn-ea"/>
                          <a:cs typeface="+mn-cs"/>
                        </a:rPr>
                        <a:t>74%</a:t>
                      </a:r>
                    </a:p>
                  </a:txBody>
                  <a:tcPr marL="7620" marR="7620" marT="7620" marB="0" anchor="b">
                    <a:noFill/>
                  </a:tcPr>
                </a:tc>
                <a:extLst>
                  <a:ext uri="{0D108BD9-81ED-4DB2-BD59-A6C34878D82A}">
                    <a16:rowId xmlns:a16="http://schemas.microsoft.com/office/drawing/2014/main" val="4265341615"/>
                  </a:ext>
                </a:extLst>
              </a:tr>
              <a:tr h="284706">
                <a:tc>
                  <a:txBody>
                    <a:bodyPr/>
                    <a:lstStyle/>
                    <a:p>
                      <a:pPr algn="ctr" fontAlgn="b"/>
                      <a:r>
                        <a:rPr lang="fr-FR" sz="1100" b="1" i="0" u="none" strike="noStrike" kern="1200" dirty="0">
                          <a:solidFill>
                            <a:schemeClr val="tx2"/>
                          </a:solidFill>
                          <a:effectLst/>
                          <a:latin typeface="+mn-lt"/>
                          <a:ea typeface="+mn-ea"/>
                          <a:cs typeface="+mn-cs"/>
                        </a:rPr>
                        <a:t>65%</a:t>
                      </a:r>
                    </a:p>
                  </a:txBody>
                  <a:tcPr marL="7620" marR="7620" marT="7620" marB="0" anchor="b">
                    <a:noFill/>
                  </a:tcPr>
                </a:tc>
                <a:extLst>
                  <a:ext uri="{0D108BD9-81ED-4DB2-BD59-A6C34878D82A}">
                    <a16:rowId xmlns:a16="http://schemas.microsoft.com/office/drawing/2014/main" val="3318716806"/>
                  </a:ext>
                </a:extLst>
              </a:tr>
              <a:tr h="284706">
                <a:tc>
                  <a:txBody>
                    <a:bodyPr/>
                    <a:lstStyle/>
                    <a:p>
                      <a:pPr algn="ctr" fontAlgn="b"/>
                      <a:r>
                        <a:rPr lang="fr-FR" sz="1100" b="1" i="0" u="none" strike="noStrike" kern="1200" dirty="0">
                          <a:solidFill>
                            <a:schemeClr val="tx2"/>
                          </a:solidFill>
                          <a:effectLst/>
                          <a:latin typeface="+mn-lt"/>
                          <a:ea typeface="+mn-ea"/>
                          <a:cs typeface="+mn-cs"/>
                        </a:rPr>
                        <a:t>65%</a:t>
                      </a:r>
                    </a:p>
                  </a:txBody>
                  <a:tcPr marL="7620" marR="7620" marT="7620" marB="0" anchor="b">
                    <a:noFill/>
                  </a:tcPr>
                </a:tc>
                <a:extLst>
                  <a:ext uri="{0D108BD9-81ED-4DB2-BD59-A6C34878D82A}">
                    <a16:rowId xmlns:a16="http://schemas.microsoft.com/office/drawing/2014/main" val="964002079"/>
                  </a:ext>
                </a:extLst>
              </a:tr>
              <a:tr h="284706">
                <a:tc>
                  <a:txBody>
                    <a:bodyPr/>
                    <a:lstStyle/>
                    <a:p>
                      <a:pPr algn="ctr" fontAlgn="b"/>
                      <a:r>
                        <a:rPr lang="fr-FR" sz="1100" b="1" i="0" u="none" strike="noStrike" kern="1200" dirty="0">
                          <a:solidFill>
                            <a:schemeClr val="tx2"/>
                          </a:solidFill>
                          <a:effectLst/>
                          <a:latin typeface="+mn-lt"/>
                          <a:ea typeface="+mn-ea"/>
                          <a:cs typeface="+mn-cs"/>
                        </a:rPr>
                        <a:t>60%</a:t>
                      </a:r>
                    </a:p>
                  </a:txBody>
                  <a:tcPr marL="7620" marR="7620" marT="7620" marB="0" anchor="b">
                    <a:noFill/>
                  </a:tcPr>
                </a:tc>
                <a:extLst>
                  <a:ext uri="{0D108BD9-81ED-4DB2-BD59-A6C34878D82A}">
                    <a16:rowId xmlns:a16="http://schemas.microsoft.com/office/drawing/2014/main" val="830944695"/>
                  </a:ext>
                </a:extLst>
              </a:tr>
              <a:tr h="284706">
                <a:tc>
                  <a:txBody>
                    <a:bodyPr/>
                    <a:lstStyle/>
                    <a:p>
                      <a:pPr algn="ctr" fontAlgn="b"/>
                      <a:r>
                        <a:rPr lang="fr-FR" sz="1100" b="1" i="0" u="none" strike="noStrike" kern="1200" dirty="0">
                          <a:solidFill>
                            <a:schemeClr val="tx2"/>
                          </a:solidFill>
                          <a:effectLst/>
                          <a:latin typeface="+mn-lt"/>
                          <a:ea typeface="+mn-ea"/>
                          <a:cs typeface="+mn-cs"/>
                        </a:rPr>
                        <a:t>51%</a:t>
                      </a:r>
                    </a:p>
                  </a:txBody>
                  <a:tcPr marL="7620" marR="7620" marT="7620" marB="0" anchor="b">
                    <a:noFill/>
                  </a:tcPr>
                </a:tc>
                <a:extLst>
                  <a:ext uri="{0D108BD9-81ED-4DB2-BD59-A6C34878D82A}">
                    <a16:rowId xmlns:a16="http://schemas.microsoft.com/office/drawing/2014/main" val="3410817656"/>
                  </a:ext>
                </a:extLst>
              </a:tr>
              <a:tr h="284706">
                <a:tc>
                  <a:txBody>
                    <a:bodyPr/>
                    <a:lstStyle/>
                    <a:p>
                      <a:pPr algn="ctr" fontAlgn="b"/>
                      <a:r>
                        <a:rPr lang="fr-FR" sz="1100" b="1" i="0" u="none" strike="noStrike" kern="1200" dirty="0">
                          <a:solidFill>
                            <a:schemeClr val="tx2"/>
                          </a:solidFill>
                          <a:effectLst/>
                          <a:latin typeface="+mn-lt"/>
                          <a:ea typeface="+mn-ea"/>
                          <a:cs typeface="+mn-cs"/>
                        </a:rPr>
                        <a:t>64%</a:t>
                      </a:r>
                    </a:p>
                  </a:txBody>
                  <a:tcPr marL="7620" marR="7620" marT="7620" marB="0" anchor="b">
                    <a:noFill/>
                  </a:tcPr>
                </a:tc>
                <a:extLst>
                  <a:ext uri="{0D108BD9-81ED-4DB2-BD59-A6C34878D82A}">
                    <a16:rowId xmlns:a16="http://schemas.microsoft.com/office/drawing/2014/main" val="704042839"/>
                  </a:ext>
                </a:extLst>
              </a:tr>
              <a:tr h="284706">
                <a:tc>
                  <a:txBody>
                    <a:bodyPr/>
                    <a:lstStyle/>
                    <a:p>
                      <a:pPr algn="ctr" fontAlgn="b"/>
                      <a:r>
                        <a:rPr lang="fr-FR" sz="1100" b="1" i="0" u="none" strike="noStrike" kern="1200" dirty="0">
                          <a:solidFill>
                            <a:schemeClr val="tx2"/>
                          </a:solidFill>
                          <a:effectLst/>
                          <a:latin typeface="+mn-lt"/>
                          <a:ea typeface="+mn-ea"/>
                          <a:cs typeface="+mn-cs"/>
                        </a:rPr>
                        <a:t>48%</a:t>
                      </a:r>
                    </a:p>
                  </a:txBody>
                  <a:tcPr marL="7620" marR="7620" marT="7620" marB="0" anchor="b">
                    <a:noFill/>
                  </a:tcPr>
                </a:tc>
                <a:extLst>
                  <a:ext uri="{0D108BD9-81ED-4DB2-BD59-A6C34878D82A}">
                    <a16:rowId xmlns:a16="http://schemas.microsoft.com/office/drawing/2014/main" val="3465466057"/>
                  </a:ext>
                </a:extLst>
              </a:tr>
              <a:tr h="284706">
                <a:tc>
                  <a:txBody>
                    <a:bodyPr/>
                    <a:lstStyle/>
                    <a:p>
                      <a:pPr algn="ctr" fontAlgn="b"/>
                      <a:r>
                        <a:rPr lang="fr-FR" sz="1100" b="1" i="0" u="none" strike="noStrike" kern="1200">
                          <a:solidFill>
                            <a:schemeClr val="tx2"/>
                          </a:solidFill>
                          <a:effectLst/>
                          <a:latin typeface="+mn-lt"/>
                          <a:ea typeface="+mn-ea"/>
                          <a:cs typeface="+mn-cs"/>
                        </a:rPr>
                        <a:t>47%</a:t>
                      </a:r>
                    </a:p>
                  </a:txBody>
                  <a:tcPr marL="7620" marR="7620" marT="7620" marB="0" anchor="b">
                    <a:noFill/>
                  </a:tcPr>
                </a:tc>
                <a:extLst>
                  <a:ext uri="{0D108BD9-81ED-4DB2-BD59-A6C34878D82A}">
                    <a16:rowId xmlns:a16="http://schemas.microsoft.com/office/drawing/2014/main" val="2395993229"/>
                  </a:ext>
                </a:extLst>
              </a:tr>
              <a:tr h="284706">
                <a:tc>
                  <a:txBody>
                    <a:bodyPr/>
                    <a:lstStyle/>
                    <a:p>
                      <a:pPr algn="ctr" fontAlgn="b"/>
                      <a:r>
                        <a:rPr lang="fr-FR" sz="1100" b="1" i="0" u="none" strike="noStrike" kern="1200" dirty="0">
                          <a:solidFill>
                            <a:schemeClr val="tx2"/>
                          </a:solidFill>
                          <a:effectLst/>
                          <a:latin typeface="+mn-lt"/>
                          <a:ea typeface="+mn-ea"/>
                          <a:cs typeface="+mn-cs"/>
                        </a:rPr>
                        <a:t>49%</a:t>
                      </a:r>
                    </a:p>
                  </a:txBody>
                  <a:tcPr marL="7620" marR="7620" marT="7620" marB="0" anchor="b">
                    <a:noFill/>
                  </a:tcPr>
                </a:tc>
                <a:extLst>
                  <a:ext uri="{0D108BD9-81ED-4DB2-BD59-A6C34878D82A}">
                    <a16:rowId xmlns:a16="http://schemas.microsoft.com/office/drawing/2014/main" val="498111179"/>
                  </a:ext>
                </a:extLst>
              </a:tr>
              <a:tr h="284706">
                <a:tc>
                  <a:txBody>
                    <a:bodyPr/>
                    <a:lstStyle/>
                    <a:p>
                      <a:pPr algn="ctr" fontAlgn="b"/>
                      <a:r>
                        <a:rPr lang="fr-FR" sz="1100" b="1" i="0" u="none" strike="noStrike" kern="1200">
                          <a:solidFill>
                            <a:schemeClr val="tx2"/>
                          </a:solidFill>
                          <a:effectLst/>
                          <a:latin typeface="+mn-lt"/>
                          <a:ea typeface="+mn-ea"/>
                          <a:cs typeface="+mn-cs"/>
                        </a:rPr>
                        <a:t>41%</a:t>
                      </a:r>
                    </a:p>
                  </a:txBody>
                  <a:tcPr marL="7620" marR="7620" marT="7620" marB="0" anchor="b">
                    <a:noFill/>
                  </a:tcPr>
                </a:tc>
                <a:extLst>
                  <a:ext uri="{0D108BD9-81ED-4DB2-BD59-A6C34878D82A}">
                    <a16:rowId xmlns:a16="http://schemas.microsoft.com/office/drawing/2014/main" val="2142669354"/>
                  </a:ext>
                </a:extLst>
              </a:tr>
              <a:tr h="284706">
                <a:tc>
                  <a:txBody>
                    <a:bodyPr/>
                    <a:lstStyle/>
                    <a:p>
                      <a:pPr algn="ctr" fontAlgn="b"/>
                      <a:r>
                        <a:rPr lang="fr-FR" sz="1100" b="1" i="0" u="none" strike="noStrike" kern="1200" dirty="0">
                          <a:solidFill>
                            <a:schemeClr val="tx2"/>
                          </a:solidFill>
                          <a:effectLst/>
                          <a:latin typeface="+mn-lt"/>
                          <a:ea typeface="+mn-ea"/>
                          <a:cs typeface="+mn-cs"/>
                        </a:rPr>
                        <a:t>39%</a:t>
                      </a:r>
                    </a:p>
                  </a:txBody>
                  <a:tcPr marL="7620" marR="7620" marT="7620" marB="0" anchor="b">
                    <a:noFill/>
                  </a:tcPr>
                </a:tc>
                <a:extLst>
                  <a:ext uri="{0D108BD9-81ED-4DB2-BD59-A6C34878D82A}">
                    <a16:rowId xmlns:a16="http://schemas.microsoft.com/office/drawing/2014/main" val="3177307425"/>
                  </a:ext>
                </a:extLst>
              </a:tr>
              <a:tr h="284706">
                <a:tc>
                  <a:txBody>
                    <a:bodyPr/>
                    <a:lstStyle/>
                    <a:p>
                      <a:pPr algn="ctr" fontAlgn="b"/>
                      <a:r>
                        <a:rPr lang="fr-FR" sz="1100" b="1" i="0" u="none" strike="noStrike" kern="1200" dirty="0">
                          <a:solidFill>
                            <a:schemeClr val="tx2"/>
                          </a:solidFill>
                          <a:effectLst/>
                          <a:latin typeface="+mn-lt"/>
                          <a:ea typeface="+mn-ea"/>
                          <a:cs typeface="+mn-cs"/>
                        </a:rPr>
                        <a:t>26%</a:t>
                      </a:r>
                    </a:p>
                  </a:txBody>
                  <a:tcPr marL="7620" marR="7620" marT="7620" marB="0" anchor="b">
                    <a:noFill/>
                  </a:tcPr>
                </a:tc>
                <a:extLst>
                  <a:ext uri="{0D108BD9-81ED-4DB2-BD59-A6C34878D82A}">
                    <a16:rowId xmlns:a16="http://schemas.microsoft.com/office/drawing/2014/main" val="4247525739"/>
                  </a:ext>
                </a:extLst>
              </a:tr>
            </a:tbl>
          </a:graphicData>
        </a:graphic>
      </p:graphicFrame>
      <p:sp>
        <p:nvSpPr>
          <p:cNvPr id="18" name="ZoneTexte 17">
            <a:extLst>
              <a:ext uri="{FF2B5EF4-FFF2-40B4-BE49-F238E27FC236}">
                <a16:creationId xmlns:a16="http://schemas.microsoft.com/office/drawing/2014/main" id="{611B6758-0CD0-8081-248B-795D89C98DC7}"/>
              </a:ext>
            </a:extLst>
          </p:cNvPr>
          <p:cNvSpPr txBox="1"/>
          <p:nvPr/>
        </p:nvSpPr>
        <p:spPr>
          <a:xfrm>
            <a:off x="9875878" y="2433444"/>
            <a:ext cx="2095785" cy="438582"/>
          </a:xfrm>
          <a:prstGeom prst="rect">
            <a:avLst/>
          </a:prstGeom>
          <a:noFill/>
        </p:spPr>
        <p:txBody>
          <a:bodyPr wrap="square" rtlCol="0">
            <a:spAutoFit/>
          </a:bodyPr>
          <a:lstStyle/>
          <a:p>
            <a:pPr algn="ctr"/>
            <a:r>
              <a:rPr lang="fr-FR" sz="1200" dirty="0">
                <a:solidFill>
                  <a:schemeClr val="tx2"/>
                </a:solidFill>
              </a:rPr>
              <a:t>% attentifs </a:t>
            </a:r>
          </a:p>
          <a:p>
            <a:pPr algn="ctr"/>
            <a:r>
              <a:rPr lang="fr-FR" sz="1050" dirty="0">
                <a:solidFill>
                  <a:schemeClr val="tx2"/>
                </a:solidFill>
              </a:rPr>
              <a:t>(base = connaissant le label)</a:t>
            </a:r>
            <a:endParaRPr lang="fr-FR" sz="1200" dirty="0">
              <a:solidFill>
                <a:schemeClr val="tx2"/>
              </a:solidFill>
            </a:endParaRPr>
          </a:p>
        </p:txBody>
      </p:sp>
    </p:spTree>
    <p:extLst>
      <p:ext uri="{BB962C8B-B14F-4D97-AF65-F5344CB8AC3E}">
        <p14:creationId xmlns:p14="http://schemas.microsoft.com/office/powerpoint/2010/main" val="1161597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D79B234-1932-7C40-3105-09AA4CB55076}"/>
              </a:ext>
            </a:extLst>
          </p:cNvPr>
          <p:cNvSpPr>
            <a:spLocks noGrp="1"/>
          </p:cNvSpPr>
          <p:nvPr>
            <p:ph type="body" sz="quarter" idx="17"/>
          </p:nvPr>
        </p:nvSpPr>
        <p:spPr/>
        <p:txBody>
          <a:bodyPr/>
          <a:lstStyle/>
          <a:p>
            <a:r>
              <a:rPr lang="fr-FR" dirty="0"/>
              <a:t>Voici différents labels, logos ou certifications. Pour chacun d’entre eux, veuillez indiquer si, lors de vos achats de produits alimentaires vous y êtes personnellement…</a:t>
            </a:r>
          </a:p>
        </p:txBody>
      </p:sp>
      <p:sp>
        <p:nvSpPr>
          <p:cNvPr id="3" name="Espace réservé du texte 2">
            <a:extLst>
              <a:ext uri="{FF2B5EF4-FFF2-40B4-BE49-F238E27FC236}">
                <a16:creationId xmlns:a16="http://schemas.microsoft.com/office/drawing/2014/main" id="{6B2E85CC-74D6-F7CC-C649-7036A46142E8}"/>
              </a:ext>
            </a:extLst>
          </p:cNvPr>
          <p:cNvSpPr>
            <a:spLocks noGrp="1"/>
          </p:cNvSpPr>
          <p:nvPr>
            <p:ph type="body" sz="quarter" idx="21"/>
          </p:nvPr>
        </p:nvSpPr>
        <p:spPr/>
        <p:txBody>
          <a:bodyPr/>
          <a:lstStyle/>
          <a:p>
            <a:r>
              <a:rPr lang="fr-FR" dirty="0"/>
              <a:t>Base totale, n=324 (Martinique)</a:t>
            </a:r>
          </a:p>
        </p:txBody>
      </p:sp>
      <p:sp>
        <p:nvSpPr>
          <p:cNvPr id="4" name="Titre 3">
            <a:extLst>
              <a:ext uri="{FF2B5EF4-FFF2-40B4-BE49-F238E27FC236}">
                <a16:creationId xmlns:a16="http://schemas.microsoft.com/office/drawing/2014/main" id="{9D3D6D05-05F5-3BFD-18AA-9CBCEA4AFB77}"/>
              </a:ext>
            </a:extLst>
          </p:cNvPr>
          <p:cNvSpPr>
            <a:spLocks noGrp="1"/>
          </p:cNvSpPr>
          <p:nvPr>
            <p:ph type="title"/>
          </p:nvPr>
        </p:nvSpPr>
        <p:spPr/>
        <p:txBody>
          <a:bodyPr/>
          <a:lstStyle/>
          <a:p>
            <a:r>
              <a:rPr lang="fr-FR"/>
              <a:t>Connaissance de labels / logos</a:t>
            </a:r>
          </a:p>
        </p:txBody>
      </p:sp>
      <p:graphicFrame>
        <p:nvGraphicFramePr>
          <p:cNvPr id="15" name="Graphique 14">
            <a:extLst>
              <a:ext uri="{FF2B5EF4-FFF2-40B4-BE49-F238E27FC236}">
                <a16:creationId xmlns:a16="http://schemas.microsoft.com/office/drawing/2014/main" id="{ACF696AD-8EEF-F8EC-6950-03875E3A2123}"/>
              </a:ext>
            </a:extLst>
          </p:cNvPr>
          <p:cNvGraphicFramePr/>
          <p:nvPr>
            <p:extLst>
              <p:ext uri="{D42A27DB-BD31-4B8C-83A1-F6EECF244321}">
                <p14:modId xmlns:p14="http://schemas.microsoft.com/office/powerpoint/2010/main" val="2907705861"/>
              </p:ext>
            </p:extLst>
          </p:nvPr>
        </p:nvGraphicFramePr>
        <p:xfrm>
          <a:off x="447471" y="2693644"/>
          <a:ext cx="10270007" cy="360015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 coins arrondis 10">
            <a:extLst>
              <a:ext uri="{FF2B5EF4-FFF2-40B4-BE49-F238E27FC236}">
                <a16:creationId xmlns:a16="http://schemas.microsoft.com/office/drawing/2014/main" id="{FA21D5CC-D846-58A0-F748-A495A0327676}"/>
              </a:ext>
            </a:extLst>
          </p:cNvPr>
          <p:cNvSpPr/>
          <p:nvPr/>
        </p:nvSpPr>
        <p:spPr>
          <a:xfrm>
            <a:off x="265592" y="2291704"/>
            <a:ext cx="1716592" cy="422031"/>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Martinique</a:t>
            </a:r>
          </a:p>
        </p:txBody>
      </p:sp>
      <p:graphicFrame>
        <p:nvGraphicFramePr>
          <p:cNvPr id="5" name="Tableau 4">
            <a:extLst>
              <a:ext uri="{FF2B5EF4-FFF2-40B4-BE49-F238E27FC236}">
                <a16:creationId xmlns:a16="http://schemas.microsoft.com/office/drawing/2014/main" id="{CCC48BC1-E369-63CB-4A2A-8DF5E4B9B073}"/>
              </a:ext>
            </a:extLst>
          </p:cNvPr>
          <p:cNvGraphicFramePr>
            <a:graphicFrameLocks noGrp="1"/>
          </p:cNvGraphicFramePr>
          <p:nvPr>
            <p:extLst>
              <p:ext uri="{D42A27DB-BD31-4B8C-83A1-F6EECF244321}">
                <p14:modId xmlns:p14="http://schemas.microsoft.com/office/powerpoint/2010/main" val="298582310"/>
              </p:ext>
            </p:extLst>
          </p:nvPr>
        </p:nvGraphicFramePr>
        <p:xfrm>
          <a:off x="10439050" y="2765977"/>
          <a:ext cx="787400" cy="3428336"/>
        </p:xfrm>
        <a:graphic>
          <a:graphicData uri="http://schemas.openxmlformats.org/drawingml/2006/table">
            <a:tbl>
              <a:tblPr>
                <a:tableStyleId>{5C22544A-7EE6-4342-B048-85BDC9FD1C3A}</a:tableStyleId>
              </a:tblPr>
              <a:tblGrid>
                <a:gridCol w="787400">
                  <a:extLst>
                    <a:ext uri="{9D8B030D-6E8A-4147-A177-3AD203B41FA5}">
                      <a16:colId xmlns:a16="http://schemas.microsoft.com/office/drawing/2014/main" val="431138230"/>
                    </a:ext>
                  </a:extLst>
                </a:gridCol>
              </a:tblGrid>
              <a:tr h="296570">
                <a:tc>
                  <a:txBody>
                    <a:bodyPr/>
                    <a:lstStyle/>
                    <a:p>
                      <a:pPr algn="ctr" fontAlgn="b"/>
                      <a:r>
                        <a:rPr lang="fr-FR" sz="1100" b="1" i="0" u="none" strike="noStrike" kern="1200" dirty="0">
                          <a:solidFill>
                            <a:schemeClr val="tx2"/>
                          </a:solidFill>
                          <a:effectLst/>
                          <a:latin typeface="+mn-lt"/>
                          <a:ea typeface="+mn-ea"/>
                          <a:cs typeface="+mn-cs"/>
                        </a:rPr>
                        <a:t>69%</a:t>
                      </a:r>
                    </a:p>
                  </a:txBody>
                  <a:tcPr marL="7620" marR="7620" marT="7620" marB="0" anchor="b">
                    <a:noFill/>
                  </a:tcPr>
                </a:tc>
                <a:extLst>
                  <a:ext uri="{0D108BD9-81ED-4DB2-BD59-A6C34878D82A}">
                    <a16:rowId xmlns:a16="http://schemas.microsoft.com/office/drawing/2014/main" val="4265341615"/>
                  </a:ext>
                </a:extLst>
              </a:tr>
              <a:tr h="284706">
                <a:tc>
                  <a:txBody>
                    <a:bodyPr/>
                    <a:lstStyle/>
                    <a:p>
                      <a:pPr algn="ctr" fontAlgn="b"/>
                      <a:r>
                        <a:rPr lang="fr-FR" sz="1100" b="1" i="0" u="none" strike="noStrike" kern="1200" dirty="0">
                          <a:solidFill>
                            <a:schemeClr val="tx2"/>
                          </a:solidFill>
                          <a:effectLst/>
                          <a:latin typeface="+mn-lt"/>
                          <a:ea typeface="+mn-ea"/>
                          <a:cs typeface="+mn-cs"/>
                        </a:rPr>
                        <a:t>67%</a:t>
                      </a:r>
                    </a:p>
                  </a:txBody>
                  <a:tcPr marL="7620" marR="7620" marT="7620" marB="0" anchor="b">
                    <a:noFill/>
                  </a:tcPr>
                </a:tc>
                <a:extLst>
                  <a:ext uri="{0D108BD9-81ED-4DB2-BD59-A6C34878D82A}">
                    <a16:rowId xmlns:a16="http://schemas.microsoft.com/office/drawing/2014/main" val="3318716806"/>
                  </a:ext>
                </a:extLst>
              </a:tr>
              <a:tr h="284706">
                <a:tc>
                  <a:txBody>
                    <a:bodyPr/>
                    <a:lstStyle/>
                    <a:p>
                      <a:pPr algn="ctr" fontAlgn="b"/>
                      <a:r>
                        <a:rPr lang="fr-FR" sz="1100" b="1" i="0" u="none" strike="noStrike" kern="1200" dirty="0">
                          <a:solidFill>
                            <a:schemeClr val="tx2"/>
                          </a:solidFill>
                          <a:effectLst/>
                          <a:latin typeface="+mn-lt"/>
                          <a:ea typeface="+mn-ea"/>
                          <a:cs typeface="+mn-cs"/>
                        </a:rPr>
                        <a:t>65%</a:t>
                      </a:r>
                    </a:p>
                  </a:txBody>
                  <a:tcPr marL="7620" marR="7620" marT="7620" marB="0" anchor="b">
                    <a:noFill/>
                  </a:tcPr>
                </a:tc>
                <a:extLst>
                  <a:ext uri="{0D108BD9-81ED-4DB2-BD59-A6C34878D82A}">
                    <a16:rowId xmlns:a16="http://schemas.microsoft.com/office/drawing/2014/main" val="964002079"/>
                  </a:ext>
                </a:extLst>
              </a:tr>
              <a:tr h="284706">
                <a:tc>
                  <a:txBody>
                    <a:bodyPr/>
                    <a:lstStyle/>
                    <a:p>
                      <a:pPr algn="ctr" fontAlgn="b"/>
                      <a:r>
                        <a:rPr lang="fr-FR" sz="1100" b="1" i="0" u="none" strike="noStrike" kern="1200" dirty="0">
                          <a:solidFill>
                            <a:schemeClr val="tx2"/>
                          </a:solidFill>
                          <a:effectLst/>
                          <a:latin typeface="+mn-lt"/>
                          <a:ea typeface="+mn-ea"/>
                          <a:cs typeface="+mn-cs"/>
                        </a:rPr>
                        <a:t>63%</a:t>
                      </a:r>
                    </a:p>
                  </a:txBody>
                  <a:tcPr marL="7620" marR="7620" marT="7620" marB="0" anchor="b">
                    <a:noFill/>
                  </a:tcPr>
                </a:tc>
                <a:extLst>
                  <a:ext uri="{0D108BD9-81ED-4DB2-BD59-A6C34878D82A}">
                    <a16:rowId xmlns:a16="http://schemas.microsoft.com/office/drawing/2014/main" val="830944695"/>
                  </a:ext>
                </a:extLst>
              </a:tr>
              <a:tr h="284706">
                <a:tc>
                  <a:txBody>
                    <a:bodyPr/>
                    <a:lstStyle/>
                    <a:p>
                      <a:pPr algn="ctr" fontAlgn="b"/>
                      <a:r>
                        <a:rPr lang="fr-FR" sz="1100" b="1" i="0" u="none" strike="noStrike" kern="1200" dirty="0">
                          <a:solidFill>
                            <a:schemeClr val="tx2"/>
                          </a:solidFill>
                          <a:effectLst/>
                          <a:latin typeface="+mn-lt"/>
                          <a:ea typeface="+mn-ea"/>
                          <a:cs typeface="+mn-cs"/>
                        </a:rPr>
                        <a:t>62%</a:t>
                      </a:r>
                    </a:p>
                  </a:txBody>
                  <a:tcPr marL="7620" marR="7620" marT="7620" marB="0" anchor="b">
                    <a:noFill/>
                  </a:tcPr>
                </a:tc>
                <a:extLst>
                  <a:ext uri="{0D108BD9-81ED-4DB2-BD59-A6C34878D82A}">
                    <a16:rowId xmlns:a16="http://schemas.microsoft.com/office/drawing/2014/main" val="3410817656"/>
                  </a:ext>
                </a:extLst>
              </a:tr>
              <a:tr h="284706">
                <a:tc>
                  <a:txBody>
                    <a:bodyPr/>
                    <a:lstStyle/>
                    <a:p>
                      <a:pPr algn="ctr" fontAlgn="b"/>
                      <a:r>
                        <a:rPr lang="fr-FR" sz="1100" b="1" i="0" u="none" strike="noStrike" kern="1200" dirty="0">
                          <a:solidFill>
                            <a:schemeClr val="tx2"/>
                          </a:solidFill>
                          <a:effectLst/>
                          <a:latin typeface="+mn-lt"/>
                          <a:ea typeface="+mn-ea"/>
                          <a:cs typeface="+mn-cs"/>
                        </a:rPr>
                        <a:t>52%</a:t>
                      </a:r>
                    </a:p>
                  </a:txBody>
                  <a:tcPr marL="7620" marR="7620" marT="7620" marB="0" anchor="b">
                    <a:noFill/>
                  </a:tcPr>
                </a:tc>
                <a:extLst>
                  <a:ext uri="{0D108BD9-81ED-4DB2-BD59-A6C34878D82A}">
                    <a16:rowId xmlns:a16="http://schemas.microsoft.com/office/drawing/2014/main" val="704042839"/>
                  </a:ext>
                </a:extLst>
              </a:tr>
              <a:tr h="284706">
                <a:tc>
                  <a:txBody>
                    <a:bodyPr/>
                    <a:lstStyle/>
                    <a:p>
                      <a:pPr algn="ctr" fontAlgn="b"/>
                      <a:r>
                        <a:rPr lang="fr-FR" sz="1100" b="1" i="0" u="none" strike="noStrike" kern="1200" dirty="0">
                          <a:solidFill>
                            <a:schemeClr val="tx2"/>
                          </a:solidFill>
                          <a:effectLst/>
                          <a:latin typeface="+mn-lt"/>
                          <a:ea typeface="+mn-ea"/>
                          <a:cs typeface="+mn-cs"/>
                        </a:rPr>
                        <a:t>49%</a:t>
                      </a:r>
                    </a:p>
                  </a:txBody>
                  <a:tcPr marL="7620" marR="7620" marT="7620" marB="0" anchor="b">
                    <a:noFill/>
                  </a:tcPr>
                </a:tc>
                <a:extLst>
                  <a:ext uri="{0D108BD9-81ED-4DB2-BD59-A6C34878D82A}">
                    <a16:rowId xmlns:a16="http://schemas.microsoft.com/office/drawing/2014/main" val="3465466057"/>
                  </a:ext>
                </a:extLst>
              </a:tr>
              <a:tr h="284706">
                <a:tc>
                  <a:txBody>
                    <a:bodyPr/>
                    <a:lstStyle/>
                    <a:p>
                      <a:pPr algn="ctr" fontAlgn="b"/>
                      <a:r>
                        <a:rPr lang="fr-FR" sz="1100" b="1" i="0" u="none" strike="noStrike" kern="1200" dirty="0">
                          <a:solidFill>
                            <a:schemeClr val="tx2"/>
                          </a:solidFill>
                          <a:effectLst/>
                          <a:latin typeface="+mn-lt"/>
                          <a:ea typeface="+mn-ea"/>
                          <a:cs typeface="+mn-cs"/>
                        </a:rPr>
                        <a:t>49%</a:t>
                      </a:r>
                    </a:p>
                  </a:txBody>
                  <a:tcPr marL="7620" marR="7620" marT="7620" marB="0" anchor="b">
                    <a:noFill/>
                  </a:tcPr>
                </a:tc>
                <a:extLst>
                  <a:ext uri="{0D108BD9-81ED-4DB2-BD59-A6C34878D82A}">
                    <a16:rowId xmlns:a16="http://schemas.microsoft.com/office/drawing/2014/main" val="2395993229"/>
                  </a:ext>
                </a:extLst>
              </a:tr>
              <a:tr h="284706">
                <a:tc>
                  <a:txBody>
                    <a:bodyPr/>
                    <a:lstStyle/>
                    <a:p>
                      <a:pPr algn="ctr" fontAlgn="b"/>
                      <a:r>
                        <a:rPr lang="fr-FR" sz="1100" b="1" i="0" u="none" strike="noStrike" kern="1200" dirty="0">
                          <a:solidFill>
                            <a:schemeClr val="tx2"/>
                          </a:solidFill>
                          <a:effectLst/>
                          <a:latin typeface="+mn-lt"/>
                          <a:ea typeface="+mn-ea"/>
                          <a:cs typeface="+mn-cs"/>
                        </a:rPr>
                        <a:t>49%</a:t>
                      </a:r>
                    </a:p>
                  </a:txBody>
                  <a:tcPr marL="7620" marR="7620" marT="7620" marB="0" anchor="b">
                    <a:noFill/>
                  </a:tcPr>
                </a:tc>
                <a:extLst>
                  <a:ext uri="{0D108BD9-81ED-4DB2-BD59-A6C34878D82A}">
                    <a16:rowId xmlns:a16="http://schemas.microsoft.com/office/drawing/2014/main" val="498111179"/>
                  </a:ext>
                </a:extLst>
              </a:tr>
              <a:tr h="284706">
                <a:tc>
                  <a:txBody>
                    <a:bodyPr/>
                    <a:lstStyle/>
                    <a:p>
                      <a:pPr algn="ctr" fontAlgn="b"/>
                      <a:r>
                        <a:rPr lang="fr-FR" sz="1100" b="1" i="0" u="none" strike="noStrike" kern="1200" dirty="0">
                          <a:solidFill>
                            <a:schemeClr val="tx2"/>
                          </a:solidFill>
                          <a:effectLst/>
                          <a:latin typeface="+mn-lt"/>
                          <a:ea typeface="+mn-ea"/>
                          <a:cs typeface="+mn-cs"/>
                        </a:rPr>
                        <a:t>41%</a:t>
                      </a:r>
                    </a:p>
                  </a:txBody>
                  <a:tcPr marL="7620" marR="7620" marT="7620" marB="0" anchor="b">
                    <a:noFill/>
                  </a:tcPr>
                </a:tc>
                <a:extLst>
                  <a:ext uri="{0D108BD9-81ED-4DB2-BD59-A6C34878D82A}">
                    <a16:rowId xmlns:a16="http://schemas.microsoft.com/office/drawing/2014/main" val="2142669354"/>
                  </a:ext>
                </a:extLst>
              </a:tr>
              <a:tr h="284706">
                <a:tc>
                  <a:txBody>
                    <a:bodyPr/>
                    <a:lstStyle/>
                    <a:p>
                      <a:pPr algn="ctr" fontAlgn="b"/>
                      <a:r>
                        <a:rPr lang="fr-FR" sz="1100" b="1" i="0" u="none" strike="noStrike" kern="1200" dirty="0">
                          <a:solidFill>
                            <a:schemeClr val="tx2"/>
                          </a:solidFill>
                          <a:effectLst/>
                          <a:latin typeface="+mn-lt"/>
                          <a:ea typeface="+mn-ea"/>
                          <a:cs typeface="+mn-cs"/>
                        </a:rPr>
                        <a:t>39%</a:t>
                      </a:r>
                    </a:p>
                  </a:txBody>
                  <a:tcPr marL="7620" marR="7620" marT="7620" marB="0" anchor="b">
                    <a:noFill/>
                  </a:tcPr>
                </a:tc>
                <a:extLst>
                  <a:ext uri="{0D108BD9-81ED-4DB2-BD59-A6C34878D82A}">
                    <a16:rowId xmlns:a16="http://schemas.microsoft.com/office/drawing/2014/main" val="3177307425"/>
                  </a:ext>
                </a:extLst>
              </a:tr>
              <a:tr h="284706">
                <a:tc>
                  <a:txBody>
                    <a:bodyPr/>
                    <a:lstStyle/>
                    <a:p>
                      <a:pPr algn="ctr" fontAlgn="b"/>
                      <a:r>
                        <a:rPr lang="fr-FR" sz="1100" b="1" i="0" u="none" strike="noStrike" kern="1200" dirty="0">
                          <a:solidFill>
                            <a:schemeClr val="tx2"/>
                          </a:solidFill>
                          <a:effectLst/>
                          <a:latin typeface="+mn-lt"/>
                          <a:ea typeface="+mn-ea"/>
                          <a:cs typeface="+mn-cs"/>
                        </a:rPr>
                        <a:t>39%</a:t>
                      </a:r>
                    </a:p>
                  </a:txBody>
                  <a:tcPr marL="7620" marR="7620" marT="7620" marB="0" anchor="b">
                    <a:noFill/>
                  </a:tcPr>
                </a:tc>
                <a:extLst>
                  <a:ext uri="{0D108BD9-81ED-4DB2-BD59-A6C34878D82A}">
                    <a16:rowId xmlns:a16="http://schemas.microsoft.com/office/drawing/2014/main" val="4247525739"/>
                  </a:ext>
                </a:extLst>
              </a:tr>
            </a:tbl>
          </a:graphicData>
        </a:graphic>
      </p:graphicFrame>
      <p:sp>
        <p:nvSpPr>
          <p:cNvPr id="12" name="ZoneTexte 11">
            <a:extLst>
              <a:ext uri="{FF2B5EF4-FFF2-40B4-BE49-F238E27FC236}">
                <a16:creationId xmlns:a16="http://schemas.microsoft.com/office/drawing/2014/main" id="{2E06CA1C-9FA5-D035-C3A8-7092B96812FA}"/>
              </a:ext>
            </a:extLst>
          </p:cNvPr>
          <p:cNvSpPr txBox="1"/>
          <p:nvPr/>
        </p:nvSpPr>
        <p:spPr>
          <a:xfrm>
            <a:off x="9875878" y="2433444"/>
            <a:ext cx="2095785" cy="438582"/>
          </a:xfrm>
          <a:prstGeom prst="rect">
            <a:avLst/>
          </a:prstGeom>
          <a:noFill/>
        </p:spPr>
        <p:txBody>
          <a:bodyPr wrap="square" rtlCol="0">
            <a:spAutoFit/>
          </a:bodyPr>
          <a:lstStyle/>
          <a:p>
            <a:pPr algn="ctr"/>
            <a:r>
              <a:rPr lang="fr-FR" sz="1200" dirty="0">
                <a:solidFill>
                  <a:schemeClr val="tx2"/>
                </a:solidFill>
              </a:rPr>
              <a:t>% attentifs </a:t>
            </a:r>
          </a:p>
          <a:p>
            <a:pPr algn="ctr"/>
            <a:r>
              <a:rPr lang="fr-FR" sz="1050" dirty="0">
                <a:solidFill>
                  <a:schemeClr val="tx2"/>
                </a:solidFill>
              </a:rPr>
              <a:t>(base = connaissant le label)</a:t>
            </a:r>
            <a:endParaRPr lang="fr-FR" sz="1200" dirty="0">
              <a:solidFill>
                <a:schemeClr val="tx2"/>
              </a:solidFill>
            </a:endParaRPr>
          </a:p>
        </p:txBody>
      </p:sp>
      <p:sp>
        <p:nvSpPr>
          <p:cNvPr id="13" name="Rectangle 12">
            <a:extLst>
              <a:ext uri="{FF2B5EF4-FFF2-40B4-BE49-F238E27FC236}">
                <a16:creationId xmlns:a16="http://schemas.microsoft.com/office/drawing/2014/main" id="{6A5452C3-3650-CE54-22EC-39526C42754E}"/>
              </a:ext>
            </a:extLst>
          </p:cNvPr>
          <p:cNvSpPr/>
          <p:nvPr/>
        </p:nvSpPr>
        <p:spPr>
          <a:xfrm>
            <a:off x="3680779" y="2291704"/>
            <a:ext cx="1512000" cy="3283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Pas du tout attentif</a:t>
            </a:r>
          </a:p>
        </p:txBody>
      </p:sp>
      <p:sp>
        <p:nvSpPr>
          <p:cNvPr id="14" name="Rectangle 13">
            <a:extLst>
              <a:ext uri="{FF2B5EF4-FFF2-40B4-BE49-F238E27FC236}">
                <a16:creationId xmlns:a16="http://schemas.microsoft.com/office/drawing/2014/main" id="{A4C1E7B7-C39A-E977-D2AE-11854B646DF5}"/>
              </a:ext>
            </a:extLst>
          </p:cNvPr>
          <p:cNvSpPr/>
          <p:nvPr/>
        </p:nvSpPr>
        <p:spPr>
          <a:xfrm>
            <a:off x="5250415" y="2291704"/>
            <a:ext cx="1512000" cy="32832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900" b="1" dirty="0">
                <a:solidFill>
                  <a:schemeClr val="tx1"/>
                </a:solidFill>
                <a:latin typeface="+mj-lt"/>
              </a:rPr>
              <a:t>Plutôt pas attentif</a:t>
            </a:r>
          </a:p>
        </p:txBody>
      </p:sp>
      <p:sp>
        <p:nvSpPr>
          <p:cNvPr id="16" name="Rectangle 15">
            <a:extLst>
              <a:ext uri="{FF2B5EF4-FFF2-40B4-BE49-F238E27FC236}">
                <a16:creationId xmlns:a16="http://schemas.microsoft.com/office/drawing/2014/main" id="{4CAB1115-6A9F-485E-014E-BE2666AD6BED}"/>
              </a:ext>
            </a:extLst>
          </p:cNvPr>
          <p:cNvSpPr/>
          <p:nvPr/>
        </p:nvSpPr>
        <p:spPr>
          <a:xfrm>
            <a:off x="6820051" y="2291704"/>
            <a:ext cx="1512000" cy="328328"/>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bg1"/>
                </a:solidFill>
                <a:latin typeface="+mj-lt"/>
              </a:rPr>
              <a:t>Assez attentif</a:t>
            </a:r>
          </a:p>
        </p:txBody>
      </p:sp>
      <p:sp>
        <p:nvSpPr>
          <p:cNvPr id="17" name="Rectangle 16">
            <a:extLst>
              <a:ext uri="{FF2B5EF4-FFF2-40B4-BE49-F238E27FC236}">
                <a16:creationId xmlns:a16="http://schemas.microsoft.com/office/drawing/2014/main" id="{A14881B8-3036-8815-9430-49327978441D}"/>
              </a:ext>
            </a:extLst>
          </p:cNvPr>
          <p:cNvSpPr/>
          <p:nvPr/>
        </p:nvSpPr>
        <p:spPr>
          <a:xfrm>
            <a:off x="8389687" y="2291704"/>
            <a:ext cx="1512000" cy="3283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mj-lt"/>
              </a:rPr>
              <a:t>Très attentif</a:t>
            </a:r>
          </a:p>
        </p:txBody>
      </p:sp>
      <p:sp>
        <p:nvSpPr>
          <p:cNvPr id="18" name="Rectangle 17">
            <a:extLst>
              <a:ext uri="{FF2B5EF4-FFF2-40B4-BE49-F238E27FC236}">
                <a16:creationId xmlns:a16="http://schemas.microsoft.com/office/drawing/2014/main" id="{BA18F46A-6F10-1F7B-F746-3A8CFC5EAA87}"/>
              </a:ext>
            </a:extLst>
          </p:cNvPr>
          <p:cNvSpPr/>
          <p:nvPr/>
        </p:nvSpPr>
        <p:spPr>
          <a:xfrm>
            <a:off x="2053507" y="2291704"/>
            <a:ext cx="1512000" cy="3283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latin typeface="+mj-lt"/>
              </a:rPr>
              <a:t>Vous ne connaissez pas ce label</a:t>
            </a:r>
          </a:p>
        </p:txBody>
      </p:sp>
    </p:spTree>
    <p:extLst>
      <p:ext uri="{BB962C8B-B14F-4D97-AF65-F5344CB8AC3E}">
        <p14:creationId xmlns:p14="http://schemas.microsoft.com/office/powerpoint/2010/main" val="3227187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Espace réservé pour une image  27">
            <a:extLst>
              <a:ext uri="{FF2B5EF4-FFF2-40B4-BE49-F238E27FC236}">
                <a16:creationId xmlns:a16="http://schemas.microsoft.com/office/drawing/2014/main" id="{BE18FEB9-F181-874D-A264-FB19E5B61429}"/>
              </a:ext>
            </a:extLst>
          </p:cNvPr>
          <p:cNvPicPr>
            <a:picLocks noGrp="1" noChangeAspect="1"/>
          </p:cNvPicPr>
          <p:nvPr>
            <p:ph type="pic" sz="quarter" idx="13"/>
          </p:nvPr>
        </p:nvPicPr>
        <p:blipFill rotWithShape="1">
          <a:blip r:embed="rId2" cstate="email">
            <a:alphaModFix amt="50000"/>
            <a:extLst>
              <a:ext uri="{28A0092B-C50C-407E-A947-70E740481C1C}">
                <a14:useLocalDpi xmlns:a14="http://schemas.microsoft.com/office/drawing/2010/main"/>
              </a:ext>
            </a:extLst>
          </a:blip>
          <a:srcRect/>
          <a:stretch/>
        </p:blipFill>
        <p:spPr/>
      </p:pic>
      <p:sp>
        <p:nvSpPr>
          <p:cNvPr id="23" name="Titre 22">
            <a:extLst>
              <a:ext uri="{FF2B5EF4-FFF2-40B4-BE49-F238E27FC236}">
                <a16:creationId xmlns:a16="http://schemas.microsoft.com/office/drawing/2014/main" id="{8A4CC15E-B88A-CD4D-BE0F-BC796F5908FB}"/>
              </a:ext>
            </a:extLst>
          </p:cNvPr>
          <p:cNvSpPr>
            <a:spLocks noGrp="1"/>
          </p:cNvSpPr>
          <p:nvPr>
            <p:ph type="ctrTitle"/>
          </p:nvPr>
        </p:nvSpPr>
        <p:spPr/>
        <p:txBody>
          <a:bodyPr/>
          <a:lstStyle/>
          <a:p>
            <a:r>
              <a:rPr lang="fr-FR" dirty="0"/>
              <a:t>Les consommateurs réguliers de produits biologiques</a:t>
            </a:r>
          </a:p>
        </p:txBody>
      </p:sp>
      <p:sp>
        <p:nvSpPr>
          <p:cNvPr id="7" name="Sous-titre 6">
            <a:extLst>
              <a:ext uri="{FF2B5EF4-FFF2-40B4-BE49-F238E27FC236}">
                <a16:creationId xmlns:a16="http://schemas.microsoft.com/office/drawing/2014/main" id="{26403781-2199-FA1F-7FC6-9FA2A1E3F3AC}"/>
              </a:ext>
            </a:extLst>
          </p:cNvPr>
          <p:cNvSpPr>
            <a:spLocks noGrp="1"/>
          </p:cNvSpPr>
          <p:nvPr>
            <p:ph type="subTitle" idx="1"/>
          </p:nvPr>
        </p:nvSpPr>
        <p:spPr/>
        <p:txBody>
          <a:bodyPr/>
          <a:lstStyle/>
          <a:p>
            <a:endParaRPr lang="fr-FR"/>
          </a:p>
        </p:txBody>
      </p:sp>
      <p:sp>
        <p:nvSpPr>
          <p:cNvPr id="15" name="Espace réservé du texte 14">
            <a:extLst>
              <a:ext uri="{FF2B5EF4-FFF2-40B4-BE49-F238E27FC236}">
                <a16:creationId xmlns:a16="http://schemas.microsoft.com/office/drawing/2014/main" id="{46A7250E-127D-BB45-8CCC-3D6E29F4E0E4}"/>
              </a:ext>
            </a:extLst>
          </p:cNvPr>
          <p:cNvSpPr>
            <a:spLocks noGrp="1"/>
          </p:cNvSpPr>
          <p:nvPr>
            <p:ph type="body" sz="quarter" idx="14"/>
          </p:nvPr>
        </p:nvSpPr>
        <p:spPr/>
        <p:txBody>
          <a:bodyPr/>
          <a:lstStyle/>
          <a:p>
            <a:r>
              <a:rPr lang="fr-FR" dirty="0"/>
              <a:t>4.</a:t>
            </a:r>
          </a:p>
        </p:txBody>
      </p:sp>
      <p:sp>
        <p:nvSpPr>
          <p:cNvPr id="3" name="ZoneTexte 2">
            <a:hlinkClick r:id="rId3" action="ppaction://hlinksldjump"/>
            <a:extLst>
              <a:ext uri="{FF2B5EF4-FFF2-40B4-BE49-F238E27FC236}">
                <a16:creationId xmlns:a16="http://schemas.microsoft.com/office/drawing/2014/main" id="{7E9A140A-EFB4-E4FE-93A5-D206C68E5216}"/>
              </a:ext>
            </a:extLst>
          </p:cNvPr>
          <p:cNvSpPr txBox="1"/>
          <p:nvPr/>
        </p:nvSpPr>
        <p:spPr>
          <a:xfrm>
            <a:off x="8617056" y="5780657"/>
            <a:ext cx="3075733" cy="461665"/>
          </a:xfrm>
          <a:prstGeom prst="rect">
            <a:avLst/>
          </a:prstGeom>
          <a:solidFill>
            <a:srgbClr val="FFFFFF">
              <a:alpha val="50196"/>
            </a:srgbClr>
          </a:solidFill>
        </p:spPr>
        <p:txBody>
          <a:bodyPr wrap="square" rtlCol="0">
            <a:spAutoFit/>
          </a:bodyPr>
          <a:lstStyle/>
          <a:p>
            <a:pPr algn="ctr" defTabSz="609585"/>
            <a:r>
              <a:rPr lang="fr-FR" sz="2400" u="sng" dirty="0">
                <a:solidFill>
                  <a:srgbClr val="000000">
                    <a:lumMod val="75000"/>
                    <a:lumOff val="25000"/>
                  </a:srgbClr>
                </a:solidFill>
                <a:latin typeface="Arial" panose="020B0604020202020204"/>
              </a:rPr>
              <a:t>Retour au sommaire</a:t>
            </a:r>
          </a:p>
        </p:txBody>
      </p:sp>
    </p:spTree>
    <p:extLst>
      <p:ext uri="{BB962C8B-B14F-4D97-AF65-F5344CB8AC3E}">
        <p14:creationId xmlns:p14="http://schemas.microsoft.com/office/powerpoint/2010/main" val="4103575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C591583C-4DE9-99BE-EADF-93D99C27663E}"/>
              </a:ext>
            </a:extLst>
          </p:cNvPr>
          <p:cNvSpPr txBox="1">
            <a:spLocks/>
          </p:cNvSpPr>
          <p:nvPr/>
        </p:nvSpPr>
        <p:spPr>
          <a:xfrm>
            <a:off x="2303137" y="349908"/>
            <a:ext cx="8595051" cy="870857"/>
          </a:xfrm>
          <a:prstGeom prst="rect">
            <a:avLst/>
          </a:prstGeom>
        </p:spPr>
        <p:txBody>
          <a:bodyPr vert="horz" lIns="0" tIns="0" rIns="0" bIns="0" rtlCol="0" anchor="ctr" anchorCtr="0">
            <a:normAutofit/>
          </a:bodyPr>
          <a:lstStyle>
            <a:lvl1pPr defTabSz="685800">
              <a:lnSpc>
                <a:spcPct val="90000"/>
              </a:lnSpc>
              <a:spcBef>
                <a:spcPct val="0"/>
              </a:spcBef>
              <a:buNone/>
              <a:defRPr b="1">
                <a:solidFill>
                  <a:schemeClr val="bg2"/>
                </a:solidFill>
                <a:latin typeface="+mj-lt"/>
                <a:ea typeface="+mj-ea"/>
                <a:cs typeface="+mj-cs"/>
              </a:defRPr>
            </a:lvl1pPr>
          </a:lstStyle>
          <a:p>
            <a:r>
              <a:rPr lang="fr-FR" sz="2400" dirty="0"/>
              <a:t>Synthèse (2/2)</a:t>
            </a:r>
          </a:p>
        </p:txBody>
      </p:sp>
      <p:sp>
        <p:nvSpPr>
          <p:cNvPr id="2" name="ZoneTexte 1">
            <a:extLst>
              <a:ext uri="{FF2B5EF4-FFF2-40B4-BE49-F238E27FC236}">
                <a16:creationId xmlns:a16="http://schemas.microsoft.com/office/drawing/2014/main" id="{EC56B4D4-B7A5-30AA-03C1-284B6593AA7D}"/>
              </a:ext>
            </a:extLst>
          </p:cNvPr>
          <p:cNvSpPr txBox="1"/>
          <p:nvPr/>
        </p:nvSpPr>
        <p:spPr>
          <a:xfrm>
            <a:off x="505838" y="1517515"/>
            <a:ext cx="6011694" cy="4893647"/>
          </a:xfrm>
          <a:prstGeom prst="rect">
            <a:avLst/>
          </a:prstGeom>
          <a:noFill/>
        </p:spPr>
        <p:txBody>
          <a:bodyPr wrap="square" rtlCol="0">
            <a:spAutoFit/>
          </a:bodyPr>
          <a:lstStyle/>
          <a:p>
            <a:r>
              <a:rPr lang="fr-FR" sz="1200" b="1" dirty="0">
                <a:solidFill>
                  <a:schemeClr val="tx2"/>
                </a:solidFill>
              </a:rPr>
              <a:t>Informations sur les produits bio</a:t>
            </a:r>
          </a:p>
          <a:p>
            <a:endParaRPr lang="fr-FR" sz="1200" dirty="0"/>
          </a:p>
          <a:p>
            <a:r>
              <a:rPr lang="fr-FR" sz="1200" dirty="0"/>
              <a:t>Sur l’ensemble des sujets relatifs au bio, </a:t>
            </a:r>
            <a:r>
              <a:rPr lang="fr-FR" sz="1200" b="1" dirty="0"/>
              <a:t>les Martiniquais se déclarent moins bien informés que les Guadeloupéens </a:t>
            </a:r>
            <a:r>
              <a:rPr lang="fr-FR" sz="1200" dirty="0"/>
              <a:t>ou les habitants de la métropole. On note également un effet d’âge assez marqué, les </a:t>
            </a:r>
            <a:r>
              <a:rPr lang="fr-FR" sz="1200" b="1" dirty="0"/>
              <a:t>plus jeunes déclarant systématiquement davantage manquer d’informations </a:t>
            </a:r>
            <a:r>
              <a:rPr lang="fr-FR" sz="1200" dirty="0"/>
              <a:t>sur les produits bios que les plus âgés.</a:t>
            </a:r>
          </a:p>
          <a:p>
            <a:endParaRPr lang="fr-FR" sz="1200" dirty="0"/>
          </a:p>
          <a:p>
            <a:r>
              <a:rPr lang="fr-FR" sz="1200" b="1" dirty="0">
                <a:solidFill>
                  <a:schemeClr val="tx2"/>
                </a:solidFill>
              </a:rPr>
              <a:t>Labels &amp; certifications</a:t>
            </a:r>
          </a:p>
          <a:p>
            <a:endParaRPr lang="fr-FR" sz="1200" dirty="0"/>
          </a:p>
          <a:p>
            <a:r>
              <a:rPr lang="fr-FR" sz="1200" dirty="0"/>
              <a:t>Plus de </a:t>
            </a:r>
            <a:r>
              <a:rPr lang="fr-FR" sz="1200" b="1" dirty="0"/>
              <a:t>9 Antillais sur 10 (92%) connaissent le logo AB</a:t>
            </a:r>
            <a:r>
              <a:rPr lang="fr-FR" sz="1200" dirty="0"/>
              <a:t>, dans des proportions similaires à la métropole (95%). Les </a:t>
            </a:r>
            <a:r>
              <a:rPr lang="fr-FR" sz="1200" b="1" dirty="0"/>
              <a:t>logos </a:t>
            </a:r>
            <a:r>
              <a:rPr lang="fr-FR" sz="1200" b="1" dirty="0" err="1"/>
              <a:t>Peyi</a:t>
            </a:r>
            <a:r>
              <a:rPr lang="fr-FR" sz="1200" b="1" dirty="0"/>
              <a:t> et AB </a:t>
            </a:r>
            <a:r>
              <a:rPr lang="fr-FR" sz="1200" dirty="0"/>
              <a:t>sont les 2 premiers labels les plus fréquemment regardés par les Antillais lors de leurs achats de produits alimentaires. Cependant, si le </a:t>
            </a:r>
            <a:r>
              <a:rPr lang="fr-FR" sz="1200" b="1" dirty="0"/>
              <a:t>label « Zéro chlordécone » n’est connu que par 63% </a:t>
            </a:r>
            <a:r>
              <a:rPr lang="fr-FR" sz="1200" dirty="0"/>
              <a:t>des Antillais, 28% d’entre eux (soit 44% de ceux qui le connaissent) déclarent y être très attentifs au moment de leurs achats. A l’inverse, les logos « Cœur Martinique » et « HVE », sont les moins connus et ceux pour lesquels les Antillais se déclarent les moins attentifs.</a:t>
            </a:r>
          </a:p>
          <a:p>
            <a:endParaRPr lang="fr-FR" sz="1200" dirty="0"/>
          </a:p>
          <a:p>
            <a:r>
              <a:rPr lang="fr-FR" sz="1200" b="1" dirty="0">
                <a:solidFill>
                  <a:schemeClr val="tx2"/>
                </a:solidFill>
              </a:rPr>
              <a:t>Consommation régulière de produits bio</a:t>
            </a:r>
          </a:p>
          <a:p>
            <a:endParaRPr lang="fr-FR" sz="1200" dirty="0"/>
          </a:p>
          <a:p>
            <a:r>
              <a:rPr lang="fr-FR" sz="1200" b="1" dirty="0"/>
              <a:t>L’antériorité de la consommation de produits alimentaires biologiques est plus grande aux Antilles </a:t>
            </a:r>
            <a:r>
              <a:rPr lang="fr-FR" sz="1200" dirty="0"/>
              <a:t>qu’en France métropolitaine : 24% des Antillais (et notamment 26% des Guadeloupéens) consommateurs réguliers de produits bio déclarent en consommer depuis plus de 10 ans, pour seulement 14% en France métropolitaine. </a:t>
            </a:r>
          </a:p>
        </p:txBody>
      </p:sp>
      <p:sp>
        <p:nvSpPr>
          <p:cNvPr id="3" name="ZoneTexte 2">
            <a:extLst>
              <a:ext uri="{FF2B5EF4-FFF2-40B4-BE49-F238E27FC236}">
                <a16:creationId xmlns:a16="http://schemas.microsoft.com/office/drawing/2014/main" id="{F7588963-6A3A-CF5B-63EC-AED6B7EF7062}"/>
              </a:ext>
            </a:extLst>
          </p:cNvPr>
          <p:cNvSpPr txBox="1"/>
          <p:nvPr/>
        </p:nvSpPr>
        <p:spPr>
          <a:xfrm>
            <a:off x="6600662" y="1871539"/>
            <a:ext cx="5398851" cy="3416320"/>
          </a:xfrm>
          <a:prstGeom prst="rect">
            <a:avLst/>
          </a:prstGeom>
          <a:noFill/>
        </p:spPr>
        <p:txBody>
          <a:bodyPr wrap="square" rtlCol="0">
            <a:spAutoFit/>
          </a:bodyPr>
          <a:lstStyle/>
          <a:p>
            <a:r>
              <a:rPr lang="fr-FR" sz="1200" dirty="0"/>
              <a:t>En résonance avec une acception du « bien manger » davantage orientée vers la santé aux Antilles, </a:t>
            </a:r>
            <a:r>
              <a:rPr lang="fr-FR" sz="1200" b="1" dirty="0"/>
              <a:t>les motivations à la consommation de produits biologiques pour préserver sa santé sont y plus marquées (67%) </a:t>
            </a:r>
            <a:r>
              <a:rPr lang="fr-FR" sz="1200" dirty="0"/>
              <a:t>qu’en métropole (57%). A l’inverse, les motivations environnementales ou gustatives sont plus en retrait aux Antilles, notamment en Guadeloupe pour ce qui est de la première. </a:t>
            </a:r>
          </a:p>
          <a:p>
            <a:endParaRPr lang="fr-FR" sz="1200" dirty="0"/>
          </a:p>
          <a:p>
            <a:r>
              <a:rPr lang="fr-FR" sz="1200" b="1" dirty="0"/>
              <a:t>L’attention portée au local </a:t>
            </a:r>
            <a:r>
              <a:rPr lang="fr-FR" sz="1200" dirty="0"/>
              <a:t>se retrouve dans les critères d’achat des produits alimentaires bio : 60% des Antillais le citent comme l’un des 3 principaux critères, devant la limitation des additifs (46%) et le prix (39%).</a:t>
            </a:r>
          </a:p>
          <a:p>
            <a:endParaRPr lang="fr-FR" sz="1200" dirty="0"/>
          </a:p>
          <a:p>
            <a:r>
              <a:rPr lang="fr-FR" sz="1200" b="1" dirty="0">
                <a:solidFill>
                  <a:schemeClr val="tx2"/>
                </a:solidFill>
              </a:rPr>
              <a:t>Produits non-alimentaires bio</a:t>
            </a:r>
          </a:p>
          <a:p>
            <a:endParaRPr lang="fr-FR" sz="1200" dirty="0"/>
          </a:p>
          <a:p>
            <a:r>
              <a:rPr lang="fr-FR" sz="1200" dirty="0"/>
              <a:t>En matière de produits bio non-alimentaires, </a:t>
            </a:r>
            <a:r>
              <a:rPr lang="fr-FR" sz="1200" b="1" dirty="0"/>
              <a:t>les Antillais consomment plus fréquemment</a:t>
            </a:r>
            <a:r>
              <a:rPr lang="fr-FR" sz="1200" dirty="0"/>
              <a:t> que les habitants de métropole des </a:t>
            </a:r>
            <a:r>
              <a:rPr lang="fr-FR" sz="1200" b="1" dirty="0"/>
              <a:t>produits ménagers ou d’hygiène</a:t>
            </a:r>
            <a:r>
              <a:rPr lang="fr-FR" sz="1200" dirty="0"/>
              <a:t>, leur consommation de produits cosmétiques ou de textiles bio étant en revanche moins importante qu’en métropole.</a:t>
            </a:r>
          </a:p>
          <a:p>
            <a:endParaRPr lang="fr-FR" sz="1200" dirty="0"/>
          </a:p>
        </p:txBody>
      </p:sp>
    </p:spTree>
    <p:extLst>
      <p:ext uri="{BB962C8B-B14F-4D97-AF65-F5344CB8AC3E}">
        <p14:creationId xmlns:p14="http://schemas.microsoft.com/office/powerpoint/2010/main" val="3640634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F77825-6054-2B1A-4CEB-BAD9546CC0B8}"/>
              </a:ext>
            </a:extLst>
          </p:cNvPr>
          <p:cNvSpPr>
            <a:spLocks noGrp="1"/>
          </p:cNvSpPr>
          <p:nvPr>
            <p:ph type="body" sz="quarter" idx="17"/>
          </p:nvPr>
        </p:nvSpPr>
        <p:spPr/>
        <p:txBody>
          <a:bodyPr/>
          <a:lstStyle/>
          <a:p>
            <a:r>
              <a:rPr lang="fr-FR" dirty="0"/>
              <a:t>Depuis combien de temps consommez-vous des produits biologiques ?</a:t>
            </a:r>
          </a:p>
        </p:txBody>
      </p:sp>
      <p:sp>
        <p:nvSpPr>
          <p:cNvPr id="3" name="Espace réservé du texte 2">
            <a:extLst>
              <a:ext uri="{FF2B5EF4-FFF2-40B4-BE49-F238E27FC236}">
                <a16:creationId xmlns:a16="http://schemas.microsoft.com/office/drawing/2014/main" id="{B724057E-2DE0-4A26-2071-E49CF967708F}"/>
              </a:ext>
            </a:extLst>
          </p:cNvPr>
          <p:cNvSpPr>
            <a:spLocks noGrp="1"/>
          </p:cNvSpPr>
          <p:nvPr>
            <p:ph type="body" sz="quarter" idx="21"/>
          </p:nvPr>
        </p:nvSpPr>
        <p:spPr/>
        <p:txBody>
          <a:bodyPr/>
          <a:lstStyle/>
          <a:p>
            <a:r>
              <a:rPr lang="fr-FR" dirty="0"/>
              <a:t>Bases : individus consommant régulièrement des produits biologiques, n=2484 (Métropole) et n=430 (Antilles)</a:t>
            </a:r>
          </a:p>
        </p:txBody>
      </p:sp>
      <p:sp>
        <p:nvSpPr>
          <p:cNvPr id="4" name="Titre 3">
            <a:extLst>
              <a:ext uri="{FF2B5EF4-FFF2-40B4-BE49-F238E27FC236}">
                <a16:creationId xmlns:a16="http://schemas.microsoft.com/office/drawing/2014/main" id="{EE736AFA-576D-DE2E-657E-784621D39E14}"/>
              </a:ext>
            </a:extLst>
          </p:cNvPr>
          <p:cNvSpPr>
            <a:spLocks noGrp="1"/>
          </p:cNvSpPr>
          <p:nvPr>
            <p:ph type="title"/>
          </p:nvPr>
        </p:nvSpPr>
        <p:spPr/>
        <p:txBody>
          <a:bodyPr/>
          <a:lstStyle/>
          <a:p>
            <a:r>
              <a:rPr lang="fr-FR" dirty="0"/>
              <a:t>Consommation de produits biologiques</a:t>
            </a:r>
          </a:p>
        </p:txBody>
      </p:sp>
      <p:graphicFrame>
        <p:nvGraphicFramePr>
          <p:cNvPr id="5" name="Object 1024">
            <a:extLst>
              <a:ext uri="{FF2B5EF4-FFF2-40B4-BE49-F238E27FC236}">
                <a16:creationId xmlns:a16="http://schemas.microsoft.com/office/drawing/2014/main" id="{51EB6A05-725B-18C5-034D-811A84B9945C}"/>
              </a:ext>
            </a:extLst>
          </p:cNvPr>
          <p:cNvGraphicFramePr>
            <a:graphicFrameLocks noChangeAspect="1"/>
          </p:cNvGraphicFramePr>
          <p:nvPr/>
        </p:nvGraphicFramePr>
        <p:xfrm>
          <a:off x="428018" y="2850967"/>
          <a:ext cx="10469968" cy="384017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69860ACC-92A9-9FCF-8B53-9E46A7C37104}"/>
              </a:ext>
            </a:extLst>
          </p:cNvPr>
          <p:cNvSpPr/>
          <p:nvPr/>
        </p:nvSpPr>
        <p:spPr>
          <a:xfrm>
            <a:off x="120583" y="2327644"/>
            <a:ext cx="1737600" cy="52332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Moins d’un an</a:t>
            </a:r>
          </a:p>
        </p:txBody>
      </p:sp>
      <p:sp>
        <p:nvSpPr>
          <p:cNvPr id="11" name="Rectangle 10">
            <a:extLst>
              <a:ext uri="{FF2B5EF4-FFF2-40B4-BE49-F238E27FC236}">
                <a16:creationId xmlns:a16="http://schemas.microsoft.com/office/drawing/2014/main" id="{573AB178-BC8C-5E38-FBB0-5BA23B2FF132}"/>
              </a:ext>
            </a:extLst>
          </p:cNvPr>
          <p:cNvSpPr/>
          <p:nvPr/>
        </p:nvSpPr>
        <p:spPr>
          <a:xfrm>
            <a:off x="5336479" y="2327644"/>
            <a:ext cx="1737600" cy="523323"/>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bg1"/>
                </a:solidFill>
                <a:latin typeface="+mj-lt"/>
              </a:rPr>
              <a:t>Entre 7 et 10 ans</a:t>
            </a:r>
          </a:p>
        </p:txBody>
      </p:sp>
      <p:sp>
        <p:nvSpPr>
          <p:cNvPr id="13" name="Rectangle 12">
            <a:extLst>
              <a:ext uri="{FF2B5EF4-FFF2-40B4-BE49-F238E27FC236}">
                <a16:creationId xmlns:a16="http://schemas.microsoft.com/office/drawing/2014/main" id="{4CA2F6EB-D131-9D89-F85B-0EF71E2FFC72}"/>
              </a:ext>
            </a:extLst>
          </p:cNvPr>
          <p:cNvSpPr/>
          <p:nvPr/>
        </p:nvSpPr>
        <p:spPr>
          <a:xfrm>
            <a:off x="7074283" y="2327644"/>
            <a:ext cx="1737051" cy="5233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Plus de 10 ans</a:t>
            </a:r>
          </a:p>
        </p:txBody>
      </p:sp>
      <p:sp>
        <p:nvSpPr>
          <p:cNvPr id="15" name="Rectangle 14">
            <a:extLst>
              <a:ext uri="{FF2B5EF4-FFF2-40B4-BE49-F238E27FC236}">
                <a16:creationId xmlns:a16="http://schemas.microsoft.com/office/drawing/2014/main" id="{CD93317A-3942-3796-6E0D-97431A1DE1D7}"/>
              </a:ext>
            </a:extLst>
          </p:cNvPr>
          <p:cNvSpPr/>
          <p:nvPr/>
        </p:nvSpPr>
        <p:spPr>
          <a:xfrm>
            <a:off x="3597331" y="2327644"/>
            <a:ext cx="1737600" cy="523323"/>
          </a:xfrm>
          <a:prstGeom prst="rect">
            <a:avLst/>
          </a:prstGeom>
          <a:solidFill>
            <a:srgbClr val="DAE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lumMod val="65000"/>
                    <a:lumOff val="35000"/>
                  </a:schemeClr>
                </a:solidFill>
                <a:latin typeface="+mj-lt"/>
              </a:rPr>
              <a:t>Entre 4 et 6 ans</a:t>
            </a:r>
          </a:p>
        </p:txBody>
      </p:sp>
      <p:sp>
        <p:nvSpPr>
          <p:cNvPr id="23" name="Rectangle 22">
            <a:extLst>
              <a:ext uri="{FF2B5EF4-FFF2-40B4-BE49-F238E27FC236}">
                <a16:creationId xmlns:a16="http://schemas.microsoft.com/office/drawing/2014/main" id="{D4F9498C-837B-3F51-73A3-49E5079D241E}"/>
              </a:ext>
            </a:extLst>
          </p:cNvPr>
          <p:cNvSpPr/>
          <p:nvPr/>
        </p:nvSpPr>
        <p:spPr>
          <a:xfrm>
            <a:off x="1858183" y="2327644"/>
            <a:ext cx="1737600" cy="523323"/>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lumMod val="65000"/>
                    <a:lumOff val="35000"/>
                  </a:schemeClr>
                </a:solidFill>
                <a:latin typeface="+mj-lt"/>
              </a:rPr>
              <a:t>Entre 1 et 3 ans</a:t>
            </a:r>
          </a:p>
        </p:txBody>
      </p:sp>
      <p:sp>
        <p:nvSpPr>
          <p:cNvPr id="8" name="Rectangle 7">
            <a:extLst>
              <a:ext uri="{FF2B5EF4-FFF2-40B4-BE49-F238E27FC236}">
                <a16:creationId xmlns:a16="http://schemas.microsoft.com/office/drawing/2014/main" id="{3BC39001-FE40-2BB1-B658-119EC7C6CA72}"/>
              </a:ext>
            </a:extLst>
          </p:cNvPr>
          <p:cNvSpPr/>
          <p:nvPr/>
        </p:nvSpPr>
        <p:spPr>
          <a:xfrm>
            <a:off x="8811334" y="2327644"/>
            <a:ext cx="2207437" cy="5233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solidFill>
                <a:latin typeface="+mj-lt"/>
              </a:rPr>
              <a:t>Je ne sais pas / Je ne me souviens pas</a:t>
            </a:r>
          </a:p>
        </p:txBody>
      </p:sp>
    </p:spTree>
    <p:extLst>
      <p:ext uri="{BB962C8B-B14F-4D97-AF65-F5344CB8AC3E}">
        <p14:creationId xmlns:p14="http://schemas.microsoft.com/office/powerpoint/2010/main" val="2128406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Quelles sont toutes les raisons qui vous incitent à consommer des produits biologiques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 individus consommant régulièrement des produits biologiques, n=2484 (Métropole) et n=430 (Antilles)</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Raisons de consommer des produits bio</a:t>
            </a:r>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1732726194"/>
              </p:ext>
            </p:extLst>
          </p:nvPr>
        </p:nvGraphicFramePr>
        <p:xfrm>
          <a:off x="537275" y="2239345"/>
          <a:ext cx="10360709" cy="4083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DF4D156A-B026-770F-7BF2-ADFBF8C3EC3D}"/>
              </a:ext>
            </a:extLst>
          </p:cNvPr>
          <p:cNvSpPr/>
          <p:nvPr/>
        </p:nvSpPr>
        <p:spPr>
          <a:xfrm>
            <a:off x="8552823" y="4406727"/>
            <a:ext cx="1716592" cy="422031"/>
          </a:xfrm>
          <a:prstGeom prst="round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Métropole</a:t>
            </a:r>
          </a:p>
        </p:txBody>
      </p:sp>
      <p:sp>
        <p:nvSpPr>
          <p:cNvPr id="3" name="Rectangle : coins arrondis 2">
            <a:extLst>
              <a:ext uri="{FF2B5EF4-FFF2-40B4-BE49-F238E27FC236}">
                <a16:creationId xmlns:a16="http://schemas.microsoft.com/office/drawing/2014/main" id="{751BE483-302C-F26A-8489-5D72E8396550}"/>
              </a:ext>
            </a:extLst>
          </p:cNvPr>
          <p:cNvSpPr/>
          <p:nvPr/>
        </p:nvSpPr>
        <p:spPr>
          <a:xfrm>
            <a:off x="8552823" y="3887137"/>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Tree>
    <p:extLst>
      <p:ext uri="{BB962C8B-B14F-4D97-AF65-F5344CB8AC3E}">
        <p14:creationId xmlns:p14="http://schemas.microsoft.com/office/powerpoint/2010/main" val="168347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Quelles sont toutes les raisons qui vous incitent à consommer des produits biologiques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 individus consommant régulièrement des produits biologiques, n=220 (Guadeloupe) et n=210 (Martinique)</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Raisons de consommer des produits bio</a:t>
            </a:r>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1755258867"/>
              </p:ext>
            </p:extLst>
          </p:nvPr>
        </p:nvGraphicFramePr>
        <p:xfrm>
          <a:off x="537275" y="2295028"/>
          <a:ext cx="10360709" cy="402828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B0BDBCF5-56CB-7181-0284-B8A0A37088D1}"/>
              </a:ext>
            </a:extLst>
          </p:cNvPr>
          <p:cNvSpPr/>
          <p:nvPr/>
        </p:nvSpPr>
        <p:spPr>
          <a:xfrm>
            <a:off x="8562871" y="4241132"/>
            <a:ext cx="1716592" cy="422031"/>
          </a:xfrm>
          <a:prstGeom prst="roundRect">
            <a:avLst/>
          </a:prstGeom>
          <a:solidFill>
            <a:srgbClr val="739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Guadeloupe</a:t>
            </a:r>
          </a:p>
        </p:txBody>
      </p:sp>
      <p:sp>
        <p:nvSpPr>
          <p:cNvPr id="3" name="Rectangle : coins arrondis 2">
            <a:extLst>
              <a:ext uri="{FF2B5EF4-FFF2-40B4-BE49-F238E27FC236}">
                <a16:creationId xmlns:a16="http://schemas.microsoft.com/office/drawing/2014/main" id="{2BFBD655-BD6D-C88E-5111-DBBC1226635D}"/>
              </a:ext>
            </a:extLst>
          </p:cNvPr>
          <p:cNvSpPr/>
          <p:nvPr/>
        </p:nvSpPr>
        <p:spPr>
          <a:xfrm>
            <a:off x="8562871" y="4757352"/>
            <a:ext cx="1716592" cy="422031"/>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Martinique</a:t>
            </a:r>
          </a:p>
        </p:txBody>
      </p:sp>
    </p:spTree>
    <p:extLst>
      <p:ext uri="{BB962C8B-B14F-4D97-AF65-F5344CB8AC3E}">
        <p14:creationId xmlns:p14="http://schemas.microsoft.com/office/powerpoint/2010/main" val="2939348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577B9A6-7DDC-DB4D-F295-0E8857B1FFF6}"/>
              </a:ext>
            </a:extLst>
          </p:cNvPr>
          <p:cNvSpPr>
            <a:spLocks noGrp="1"/>
          </p:cNvSpPr>
          <p:nvPr>
            <p:ph type="body" sz="quarter" idx="17"/>
          </p:nvPr>
        </p:nvSpPr>
        <p:spPr/>
        <p:txBody>
          <a:bodyPr/>
          <a:lstStyle/>
          <a:p>
            <a:r>
              <a:rPr lang="fr-FR"/>
              <a:t>Quelles sont toutes les raisons qui vous incitent à consommer des produits biologiques ?</a:t>
            </a:r>
            <a:endParaRPr lang="fr-FR" dirty="0"/>
          </a:p>
        </p:txBody>
      </p:sp>
      <p:sp>
        <p:nvSpPr>
          <p:cNvPr id="7" name="Espace réservé du texte 6">
            <a:extLst>
              <a:ext uri="{FF2B5EF4-FFF2-40B4-BE49-F238E27FC236}">
                <a16:creationId xmlns:a16="http://schemas.microsoft.com/office/drawing/2014/main" id="{5211D9A1-3AF4-5488-4D6F-67AD523F88FD}"/>
              </a:ext>
            </a:extLst>
          </p:cNvPr>
          <p:cNvSpPr>
            <a:spLocks noGrp="1"/>
          </p:cNvSpPr>
          <p:nvPr>
            <p:ph type="body" sz="quarter" idx="21"/>
          </p:nvPr>
        </p:nvSpPr>
        <p:spPr/>
        <p:txBody>
          <a:bodyPr/>
          <a:lstStyle/>
          <a:p>
            <a:r>
              <a:rPr lang="fr-FR" dirty="0"/>
              <a:t>Base : individus consommant régulièrement des produits biologiques, n=430 (Antilles)</a:t>
            </a:r>
          </a:p>
        </p:txBody>
      </p:sp>
      <p:sp>
        <p:nvSpPr>
          <p:cNvPr id="13" name="Titre 12">
            <a:extLst>
              <a:ext uri="{FF2B5EF4-FFF2-40B4-BE49-F238E27FC236}">
                <a16:creationId xmlns:a16="http://schemas.microsoft.com/office/drawing/2014/main" id="{C49F5A67-7CA0-7794-D3FB-C56D3B8B7DCC}"/>
              </a:ext>
            </a:extLst>
          </p:cNvPr>
          <p:cNvSpPr>
            <a:spLocks noGrp="1"/>
          </p:cNvSpPr>
          <p:nvPr>
            <p:ph type="title"/>
          </p:nvPr>
        </p:nvSpPr>
        <p:spPr/>
        <p:txBody>
          <a:bodyPr/>
          <a:lstStyle/>
          <a:p>
            <a:r>
              <a:rPr lang="fr-FR" dirty="0"/>
              <a:t>Raisons de consommer des produits bio</a:t>
            </a:r>
          </a:p>
        </p:txBody>
      </p:sp>
      <p:graphicFrame>
        <p:nvGraphicFramePr>
          <p:cNvPr id="10" name="Graphique 9">
            <a:extLst>
              <a:ext uri="{FF2B5EF4-FFF2-40B4-BE49-F238E27FC236}">
                <a16:creationId xmlns:a16="http://schemas.microsoft.com/office/drawing/2014/main" id="{840D10E9-3D88-5919-7EA5-73CCE2CF72B8}"/>
              </a:ext>
            </a:extLst>
          </p:cNvPr>
          <p:cNvGraphicFramePr/>
          <p:nvPr>
            <p:extLst>
              <p:ext uri="{D42A27DB-BD31-4B8C-83A1-F6EECF244321}">
                <p14:modId xmlns:p14="http://schemas.microsoft.com/office/powerpoint/2010/main" val="1429583568"/>
              </p:ext>
            </p:extLst>
          </p:nvPr>
        </p:nvGraphicFramePr>
        <p:xfrm>
          <a:off x="-4019" y="2804015"/>
          <a:ext cx="5992238" cy="2822037"/>
        </p:xfrm>
        <a:graphic>
          <a:graphicData uri="http://schemas.openxmlformats.org/drawingml/2006/chart">
            <c:chart xmlns:c="http://schemas.openxmlformats.org/drawingml/2006/chart" xmlns:r="http://schemas.openxmlformats.org/officeDocument/2006/relationships" r:id="rId2"/>
          </a:graphicData>
        </a:graphic>
      </p:graphicFrame>
      <p:sp>
        <p:nvSpPr>
          <p:cNvPr id="12" name="ZoneTexte 11">
            <a:extLst>
              <a:ext uri="{FF2B5EF4-FFF2-40B4-BE49-F238E27FC236}">
                <a16:creationId xmlns:a16="http://schemas.microsoft.com/office/drawing/2014/main" id="{2985A592-8A3B-2461-A497-773AE4DCED3D}"/>
              </a:ext>
            </a:extLst>
          </p:cNvPr>
          <p:cNvSpPr txBox="1"/>
          <p:nvPr/>
        </p:nvSpPr>
        <p:spPr>
          <a:xfrm>
            <a:off x="276225" y="2396019"/>
            <a:ext cx="5716013" cy="307777"/>
          </a:xfrm>
          <a:prstGeom prst="rect">
            <a:avLst/>
          </a:prstGeom>
          <a:noFill/>
        </p:spPr>
        <p:txBody>
          <a:bodyPr wrap="square" rtlCol="0">
            <a:spAutoFit/>
          </a:bodyPr>
          <a:lstStyle/>
          <a:p>
            <a:pPr algn="ctr"/>
            <a:r>
              <a:rPr lang="fr-FR" sz="1400" b="1" dirty="0">
                <a:solidFill>
                  <a:schemeClr val="bg1"/>
                </a:solidFill>
                <a:highlight>
                  <a:srgbClr val="46714B"/>
                </a:highlight>
              </a:rPr>
              <a:t>« Pour préserver ma santé »</a:t>
            </a:r>
          </a:p>
        </p:txBody>
      </p:sp>
      <p:sp>
        <p:nvSpPr>
          <p:cNvPr id="16" name="Rectangle : coins arrondis 15">
            <a:extLst>
              <a:ext uri="{FF2B5EF4-FFF2-40B4-BE49-F238E27FC236}">
                <a16:creationId xmlns:a16="http://schemas.microsoft.com/office/drawing/2014/main" id="{2E7499F4-793F-ED6F-107C-87290CCC8E5A}"/>
              </a:ext>
            </a:extLst>
          </p:cNvPr>
          <p:cNvSpPr/>
          <p:nvPr/>
        </p:nvSpPr>
        <p:spPr>
          <a:xfrm>
            <a:off x="9816188" y="1655120"/>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
        <p:nvSpPr>
          <p:cNvPr id="5" name="ZoneTexte 4">
            <a:extLst>
              <a:ext uri="{FF2B5EF4-FFF2-40B4-BE49-F238E27FC236}">
                <a16:creationId xmlns:a16="http://schemas.microsoft.com/office/drawing/2014/main" id="{195F0B07-7E89-7A82-2FEE-D0103C4961D7}"/>
              </a:ext>
            </a:extLst>
          </p:cNvPr>
          <p:cNvSpPr txBox="1"/>
          <p:nvPr/>
        </p:nvSpPr>
        <p:spPr>
          <a:xfrm>
            <a:off x="6199762" y="2396019"/>
            <a:ext cx="5716013" cy="523220"/>
          </a:xfrm>
          <a:prstGeom prst="rect">
            <a:avLst/>
          </a:prstGeom>
          <a:noFill/>
        </p:spPr>
        <p:txBody>
          <a:bodyPr wrap="square" rtlCol="0">
            <a:spAutoFit/>
          </a:bodyPr>
          <a:lstStyle/>
          <a:p>
            <a:pPr algn="ctr"/>
            <a:r>
              <a:rPr lang="fr-FR" sz="1400" b="1" dirty="0">
                <a:solidFill>
                  <a:schemeClr val="bg1"/>
                </a:solidFill>
                <a:highlight>
                  <a:srgbClr val="46714B"/>
                </a:highlight>
              </a:rPr>
              <a:t>Pour préserver l’environnement (lutte contre le réchauffement climatique, protection de la terre …)</a:t>
            </a:r>
          </a:p>
        </p:txBody>
      </p:sp>
      <p:graphicFrame>
        <p:nvGraphicFramePr>
          <p:cNvPr id="2" name="Graphique 1">
            <a:extLst>
              <a:ext uri="{FF2B5EF4-FFF2-40B4-BE49-F238E27FC236}">
                <a16:creationId xmlns:a16="http://schemas.microsoft.com/office/drawing/2014/main" id="{9F0606CF-B2FB-555B-E3C0-BC5DC6F0D1BF}"/>
              </a:ext>
            </a:extLst>
          </p:cNvPr>
          <p:cNvGraphicFramePr/>
          <p:nvPr>
            <p:extLst>
              <p:ext uri="{D42A27DB-BD31-4B8C-83A1-F6EECF244321}">
                <p14:modId xmlns:p14="http://schemas.microsoft.com/office/powerpoint/2010/main" val="531985747"/>
              </p:ext>
            </p:extLst>
          </p:nvPr>
        </p:nvGraphicFramePr>
        <p:xfrm>
          <a:off x="6061649" y="2804015"/>
          <a:ext cx="5992238" cy="28220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73257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Quels sont tous les produits biologiques que vous consommez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 : individus consommant régulièrement des produits biologiques, n=430 (Antilles)</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Produits biologiques consommés</a:t>
            </a:r>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556025808"/>
              </p:ext>
            </p:extLst>
          </p:nvPr>
        </p:nvGraphicFramePr>
        <p:xfrm>
          <a:off x="537275" y="2239345"/>
          <a:ext cx="10360709" cy="4083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2C26ECAA-F4CA-0C70-3633-25ED29FD69E7}"/>
              </a:ext>
            </a:extLst>
          </p:cNvPr>
          <p:cNvSpPr/>
          <p:nvPr/>
        </p:nvSpPr>
        <p:spPr>
          <a:xfrm>
            <a:off x="9438040" y="1689590"/>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Tree>
    <p:extLst>
      <p:ext uri="{BB962C8B-B14F-4D97-AF65-F5344CB8AC3E}">
        <p14:creationId xmlns:p14="http://schemas.microsoft.com/office/powerpoint/2010/main" val="37026435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Quels sont tous les produits biologiques que vous consommez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 individus consommant régulièrement des produits biologiques, n=220 (Guadeloupe) et n=210 (Martinique)</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a:t>Produits biologiques consommés</a:t>
            </a:r>
            <a:endParaRPr lang="fr-FR" dirty="0"/>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3166614843"/>
              </p:ext>
            </p:extLst>
          </p:nvPr>
        </p:nvGraphicFramePr>
        <p:xfrm>
          <a:off x="537275" y="2239345"/>
          <a:ext cx="10360709" cy="4083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64888B7A-C316-17B6-34B7-7499814B331F}"/>
              </a:ext>
            </a:extLst>
          </p:cNvPr>
          <p:cNvSpPr/>
          <p:nvPr/>
        </p:nvSpPr>
        <p:spPr>
          <a:xfrm>
            <a:off x="8562871" y="4241132"/>
            <a:ext cx="1716592" cy="422031"/>
          </a:xfrm>
          <a:prstGeom prst="roundRect">
            <a:avLst/>
          </a:prstGeom>
          <a:solidFill>
            <a:srgbClr val="739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Guadeloupe</a:t>
            </a:r>
          </a:p>
        </p:txBody>
      </p:sp>
      <p:sp>
        <p:nvSpPr>
          <p:cNvPr id="3" name="Rectangle : coins arrondis 2">
            <a:extLst>
              <a:ext uri="{FF2B5EF4-FFF2-40B4-BE49-F238E27FC236}">
                <a16:creationId xmlns:a16="http://schemas.microsoft.com/office/drawing/2014/main" id="{F08A8470-7B74-3EBC-65DE-4B404854489F}"/>
              </a:ext>
            </a:extLst>
          </p:cNvPr>
          <p:cNvSpPr/>
          <p:nvPr/>
        </p:nvSpPr>
        <p:spPr>
          <a:xfrm>
            <a:off x="8562871" y="4757352"/>
            <a:ext cx="1716592" cy="422031"/>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Martinique</a:t>
            </a:r>
          </a:p>
        </p:txBody>
      </p:sp>
    </p:spTree>
    <p:extLst>
      <p:ext uri="{BB962C8B-B14F-4D97-AF65-F5344CB8AC3E}">
        <p14:creationId xmlns:p14="http://schemas.microsoft.com/office/powerpoint/2010/main" val="13320239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2FA764C-C96C-F2F9-C209-D5AA3C1D5F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45042" y="2295028"/>
            <a:ext cx="7860468" cy="3904780"/>
          </a:xfrm>
          <a:prstGeom prst="rect">
            <a:avLst/>
          </a:prstGeom>
        </p:spPr>
      </p:pic>
      <p:sp>
        <p:nvSpPr>
          <p:cNvPr id="9" name="Espace réservé du texte 8">
            <a:extLst>
              <a:ext uri="{FF2B5EF4-FFF2-40B4-BE49-F238E27FC236}">
                <a16:creationId xmlns:a16="http://schemas.microsoft.com/office/drawing/2014/main" id="{0C2ACA19-6F12-902F-D4DB-C3E153A3BCDF}"/>
              </a:ext>
            </a:extLst>
          </p:cNvPr>
          <p:cNvSpPr>
            <a:spLocks noGrp="1"/>
          </p:cNvSpPr>
          <p:nvPr>
            <p:ph type="body" sz="quarter" idx="17"/>
          </p:nvPr>
        </p:nvSpPr>
        <p:spPr/>
        <p:txBody>
          <a:bodyPr/>
          <a:lstStyle/>
          <a:p>
            <a:r>
              <a:rPr lang="fr-FR"/>
              <a:t>Quel est votre produit bio préféré ? </a:t>
            </a:r>
          </a:p>
        </p:txBody>
      </p:sp>
      <p:sp>
        <p:nvSpPr>
          <p:cNvPr id="10" name="Espace réservé du texte 9">
            <a:extLst>
              <a:ext uri="{FF2B5EF4-FFF2-40B4-BE49-F238E27FC236}">
                <a16:creationId xmlns:a16="http://schemas.microsoft.com/office/drawing/2014/main" id="{960871F8-7448-DDF0-024F-767E401D9FE7}"/>
              </a:ext>
            </a:extLst>
          </p:cNvPr>
          <p:cNvSpPr>
            <a:spLocks noGrp="1"/>
          </p:cNvSpPr>
          <p:nvPr>
            <p:ph type="body" sz="quarter" idx="21"/>
          </p:nvPr>
        </p:nvSpPr>
        <p:spPr/>
        <p:txBody>
          <a:bodyPr/>
          <a:lstStyle/>
          <a:p>
            <a:r>
              <a:rPr lang="fr-FR"/>
              <a:t>Base : habitants des Antilles ayant fourni une réponse, n=256</a:t>
            </a:r>
          </a:p>
        </p:txBody>
      </p:sp>
      <p:sp>
        <p:nvSpPr>
          <p:cNvPr id="8" name="Titre 7">
            <a:extLst>
              <a:ext uri="{FF2B5EF4-FFF2-40B4-BE49-F238E27FC236}">
                <a16:creationId xmlns:a16="http://schemas.microsoft.com/office/drawing/2014/main" id="{5661FA35-AB46-EBA1-14B8-524C63E6EB2C}"/>
              </a:ext>
            </a:extLst>
          </p:cNvPr>
          <p:cNvSpPr>
            <a:spLocks noGrp="1"/>
          </p:cNvSpPr>
          <p:nvPr>
            <p:ph type="title"/>
          </p:nvPr>
        </p:nvSpPr>
        <p:spPr/>
        <p:txBody>
          <a:bodyPr/>
          <a:lstStyle/>
          <a:p>
            <a:r>
              <a:rPr lang="fr-FR" dirty="0"/>
              <a:t>Le produit bio préféré</a:t>
            </a:r>
          </a:p>
        </p:txBody>
      </p:sp>
    </p:spTree>
    <p:extLst>
      <p:ext uri="{BB962C8B-B14F-4D97-AF65-F5344CB8AC3E}">
        <p14:creationId xmlns:p14="http://schemas.microsoft.com/office/powerpoint/2010/main" val="3075231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Quels sont vos 3 principaux critères de choix pour l’achat d’un produit biologique ? / 1er + 2nd + 3ème</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a:t>Base : individus consommant régulièrement des produits biologiques, n=430 (Antilles)</a:t>
            </a:r>
            <a:endParaRPr lang="fr-FR" dirty="0"/>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Critères de choix des produits bio</a:t>
            </a:r>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1957019613"/>
              </p:ext>
            </p:extLst>
          </p:nvPr>
        </p:nvGraphicFramePr>
        <p:xfrm>
          <a:off x="537275" y="2239345"/>
          <a:ext cx="10360709" cy="408396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 coins arrondis 2">
            <a:extLst>
              <a:ext uri="{FF2B5EF4-FFF2-40B4-BE49-F238E27FC236}">
                <a16:creationId xmlns:a16="http://schemas.microsoft.com/office/drawing/2014/main" id="{B62F3289-E915-217D-9412-411B4D531A32}"/>
              </a:ext>
            </a:extLst>
          </p:cNvPr>
          <p:cNvSpPr/>
          <p:nvPr/>
        </p:nvSpPr>
        <p:spPr>
          <a:xfrm>
            <a:off x="9015859" y="4647192"/>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Tree>
    <p:extLst>
      <p:ext uri="{BB962C8B-B14F-4D97-AF65-F5344CB8AC3E}">
        <p14:creationId xmlns:p14="http://schemas.microsoft.com/office/powerpoint/2010/main" val="1792288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Quels sont vos 3 principaux critères de choix pour l’achat d’un produit biologique ? / 1er + 2nd + 3ème</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a:t>Bases : individus consommant régulièrement des produits biologiques, n=220 (Guadeloupe) et n=210 (Martinique)</a:t>
            </a:r>
            <a:endParaRPr lang="fr-FR" dirty="0"/>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a:t>Critères de choix des produits bio</a:t>
            </a:r>
            <a:endParaRPr lang="fr-FR" dirty="0"/>
          </a:p>
        </p:txBody>
      </p:sp>
      <p:graphicFrame>
        <p:nvGraphicFramePr>
          <p:cNvPr id="9" name="Graphique 8">
            <a:extLst>
              <a:ext uri="{FF2B5EF4-FFF2-40B4-BE49-F238E27FC236}">
                <a16:creationId xmlns:a16="http://schemas.microsoft.com/office/drawing/2014/main" id="{E99774B6-F431-E86C-8889-B6EC116E52DB}"/>
              </a:ext>
            </a:extLst>
          </p:cNvPr>
          <p:cNvGraphicFramePr/>
          <p:nvPr>
            <p:extLst>
              <p:ext uri="{D42A27DB-BD31-4B8C-83A1-F6EECF244321}">
                <p14:modId xmlns:p14="http://schemas.microsoft.com/office/powerpoint/2010/main" val="3461656193"/>
              </p:ext>
            </p:extLst>
          </p:nvPr>
        </p:nvGraphicFramePr>
        <p:xfrm>
          <a:off x="537275" y="2239345"/>
          <a:ext cx="10360709" cy="40839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 coins arrondis 1">
            <a:extLst>
              <a:ext uri="{FF2B5EF4-FFF2-40B4-BE49-F238E27FC236}">
                <a16:creationId xmlns:a16="http://schemas.microsoft.com/office/drawing/2014/main" id="{CF10388F-CF32-9558-A56D-6711CFDF6C44}"/>
              </a:ext>
            </a:extLst>
          </p:cNvPr>
          <p:cNvSpPr/>
          <p:nvPr/>
        </p:nvSpPr>
        <p:spPr>
          <a:xfrm>
            <a:off x="8562871" y="4241132"/>
            <a:ext cx="1716592" cy="422031"/>
          </a:xfrm>
          <a:prstGeom prst="roundRect">
            <a:avLst/>
          </a:prstGeom>
          <a:solidFill>
            <a:srgbClr val="739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Guadeloupe</a:t>
            </a:r>
          </a:p>
        </p:txBody>
      </p:sp>
      <p:sp>
        <p:nvSpPr>
          <p:cNvPr id="3" name="Rectangle : coins arrondis 2">
            <a:extLst>
              <a:ext uri="{FF2B5EF4-FFF2-40B4-BE49-F238E27FC236}">
                <a16:creationId xmlns:a16="http://schemas.microsoft.com/office/drawing/2014/main" id="{9EE8DFB0-A37E-B1A3-445D-D7116EFA6745}"/>
              </a:ext>
            </a:extLst>
          </p:cNvPr>
          <p:cNvSpPr/>
          <p:nvPr/>
        </p:nvSpPr>
        <p:spPr>
          <a:xfrm>
            <a:off x="8562871" y="4757352"/>
            <a:ext cx="1716592" cy="422031"/>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Martinique</a:t>
            </a:r>
          </a:p>
        </p:txBody>
      </p:sp>
    </p:spTree>
    <p:extLst>
      <p:ext uri="{BB962C8B-B14F-4D97-AF65-F5344CB8AC3E}">
        <p14:creationId xmlns:p14="http://schemas.microsoft.com/office/powerpoint/2010/main" val="1629655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Espace réservé pour une image  27">
            <a:extLst>
              <a:ext uri="{FF2B5EF4-FFF2-40B4-BE49-F238E27FC236}">
                <a16:creationId xmlns:a16="http://schemas.microsoft.com/office/drawing/2014/main" id="{BE18FEB9-F181-874D-A264-FB19E5B61429}"/>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3" name="Titre 22">
            <a:extLst>
              <a:ext uri="{FF2B5EF4-FFF2-40B4-BE49-F238E27FC236}">
                <a16:creationId xmlns:a16="http://schemas.microsoft.com/office/drawing/2014/main" id="{8A4CC15E-B88A-CD4D-BE0F-BC796F5908FB}"/>
              </a:ext>
            </a:extLst>
          </p:cNvPr>
          <p:cNvSpPr>
            <a:spLocks noGrp="1"/>
          </p:cNvSpPr>
          <p:nvPr>
            <p:ph type="ctrTitle"/>
          </p:nvPr>
        </p:nvSpPr>
        <p:spPr/>
        <p:txBody>
          <a:bodyPr/>
          <a:lstStyle/>
          <a:p>
            <a:r>
              <a:rPr lang="fr-FR" dirty="0"/>
              <a:t>La consommation des produits  biologiques non alimentaires</a:t>
            </a:r>
          </a:p>
        </p:txBody>
      </p:sp>
      <p:sp>
        <p:nvSpPr>
          <p:cNvPr id="7" name="Sous-titre 6">
            <a:extLst>
              <a:ext uri="{FF2B5EF4-FFF2-40B4-BE49-F238E27FC236}">
                <a16:creationId xmlns:a16="http://schemas.microsoft.com/office/drawing/2014/main" id="{87DDBDBC-085D-64FC-AF50-71E47A252C27}"/>
              </a:ext>
            </a:extLst>
          </p:cNvPr>
          <p:cNvSpPr>
            <a:spLocks noGrp="1"/>
          </p:cNvSpPr>
          <p:nvPr>
            <p:ph type="subTitle" idx="1"/>
          </p:nvPr>
        </p:nvSpPr>
        <p:spPr/>
        <p:txBody>
          <a:bodyPr/>
          <a:lstStyle/>
          <a:p>
            <a:endParaRPr lang="fr-FR"/>
          </a:p>
        </p:txBody>
      </p:sp>
      <p:sp>
        <p:nvSpPr>
          <p:cNvPr id="15" name="Espace réservé du texte 14">
            <a:extLst>
              <a:ext uri="{FF2B5EF4-FFF2-40B4-BE49-F238E27FC236}">
                <a16:creationId xmlns:a16="http://schemas.microsoft.com/office/drawing/2014/main" id="{46A7250E-127D-BB45-8CCC-3D6E29F4E0E4}"/>
              </a:ext>
            </a:extLst>
          </p:cNvPr>
          <p:cNvSpPr>
            <a:spLocks noGrp="1"/>
          </p:cNvSpPr>
          <p:nvPr>
            <p:ph type="body" sz="quarter" idx="14"/>
          </p:nvPr>
        </p:nvSpPr>
        <p:spPr/>
        <p:txBody>
          <a:bodyPr/>
          <a:lstStyle/>
          <a:p>
            <a:r>
              <a:rPr lang="fr-FR" dirty="0"/>
              <a:t>5.</a:t>
            </a:r>
          </a:p>
        </p:txBody>
      </p:sp>
      <p:sp>
        <p:nvSpPr>
          <p:cNvPr id="3" name="ZoneTexte 2">
            <a:hlinkClick r:id="rId3" action="ppaction://hlinksldjump"/>
            <a:extLst>
              <a:ext uri="{FF2B5EF4-FFF2-40B4-BE49-F238E27FC236}">
                <a16:creationId xmlns:a16="http://schemas.microsoft.com/office/drawing/2014/main" id="{15CDDE65-0491-1899-D4B7-0B06E3FC2C6A}"/>
              </a:ext>
            </a:extLst>
          </p:cNvPr>
          <p:cNvSpPr txBox="1"/>
          <p:nvPr/>
        </p:nvSpPr>
        <p:spPr>
          <a:xfrm>
            <a:off x="8617056" y="5780657"/>
            <a:ext cx="3075733" cy="461665"/>
          </a:xfrm>
          <a:prstGeom prst="rect">
            <a:avLst/>
          </a:prstGeom>
          <a:solidFill>
            <a:srgbClr val="FFFFFF">
              <a:alpha val="50196"/>
            </a:srgbClr>
          </a:solidFill>
        </p:spPr>
        <p:txBody>
          <a:bodyPr wrap="square" rtlCol="0">
            <a:spAutoFit/>
          </a:bodyPr>
          <a:lstStyle/>
          <a:p>
            <a:pPr algn="ctr" defTabSz="609585"/>
            <a:r>
              <a:rPr lang="fr-FR" sz="2400" u="sng" dirty="0">
                <a:solidFill>
                  <a:srgbClr val="000000">
                    <a:lumMod val="75000"/>
                    <a:lumOff val="25000"/>
                  </a:srgbClr>
                </a:solidFill>
                <a:latin typeface="Arial" panose="020B0604020202020204"/>
              </a:rPr>
              <a:t>Retour au sommaire</a:t>
            </a:r>
          </a:p>
        </p:txBody>
      </p:sp>
    </p:spTree>
    <p:extLst>
      <p:ext uri="{BB962C8B-B14F-4D97-AF65-F5344CB8AC3E}">
        <p14:creationId xmlns:p14="http://schemas.microsoft.com/office/powerpoint/2010/main" val="3835398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AFB3A23D-3943-2647-928E-3B6A6B85ADCB}"/>
              </a:ext>
            </a:extLst>
          </p:cNvPr>
          <p:cNvPicPr>
            <a:picLocks noGrp="1" noChangeAspect="1"/>
          </p:cNvPicPr>
          <p:nvPr>
            <p:ph type="pic" sz="quarter" idx="13"/>
          </p:nvPr>
        </p:nvPicPr>
        <p:blipFill>
          <a:blip r:embed="rId2" cstate="email">
            <a:alphaModFix amt="50000"/>
            <a:extLst>
              <a:ext uri="{28A0092B-C50C-407E-A947-70E740481C1C}">
                <a14:useLocalDpi xmlns:a14="http://schemas.microsoft.com/office/drawing/2010/main"/>
              </a:ext>
            </a:extLst>
          </a:blip>
          <a:srcRect/>
          <a:stretch/>
        </p:blipFill>
        <p:spPr/>
      </p:pic>
      <p:sp>
        <p:nvSpPr>
          <p:cNvPr id="3" name="Titre 2">
            <a:extLst>
              <a:ext uri="{FF2B5EF4-FFF2-40B4-BE49-F238E27FC236}">
                <a16:creationId xmlns:a16="http://schemas.microsoft.com/office/drawing/2014/main" id="{BF833EEA-9B04-EF42-BF14-21AFF7A9C4A7}"/>
              </a:ext>
            </a:extLst>
          </p:cNvPr>
          <p:cNvSpPr>
            <a:spLocks noGrp="1"/>
          </p:cNvSpPr>
          <p:nvPr>
            <p:ph type="ctrTitle"/>
          </p:nvPr>
        </p:nvSpPr>
        <p:spPr/>
        <p:txBody>
          <a:bodyPr/>
          <a:lstStyle/>
          <a:p>
            <a:r>
              <a:rPr lang="fr-FR" dirty="0"/>
              <a:t>Les habitudes alimentaires des Antillais</a:t>
            </a:r>
          </a:p>
        </p:txBody>
      </p:sp>
      <p:sp>
        <p:nvSpPr>
          <p:cNvPr id="10" name="Sous-titre 9">
            <a:extLst>
              <a:ext uri="{FF2B5EF4-FFF2-40B4-BE49-F238E27FC236}">
                <a16:creationId xmlns:a16="http://schemas.microsoft.com/office/drawing/2014/main" id="{A05563A4-19B8-CC97-030B-AFDD809A7B32}"/>
              </a:ext>
            </a:extLst>
          </p:cNvPr>
          <p:cNvSpPr>
            <a:spLocks noGrp="1"/>
          </p:cNvSpPr>
          <p:nvPr>
            <p:ph type="subTitle" idx="1"/>
          </p:nvPr>
        </p:nvSpPr>
        <p:spPr/>
        <p:txBody>
          <a:bodyPr/>
          <a:lstStyle/>
          <a:p>
            <a:endParaRPr lang="fr-FR"/>
          </a:p>
        </p:txBody>
      </p:sp>
      <p:sp>
        <p:nvSpPr>
          <p:cNvPr id="5" name="Espace réservé du texte 4">
            <a:extLst>
              <a:ext uri="{FF2B5EF4-FFF2-40B4-BE49-F238E27FC236}">
                <a16:creationId xmlns:a16="http://schemas.microsoft.com/office/drawing/2014/main" id="{70D4D769-65C7-0F49-BA74-40CEE43AE952}"/>
              </a:ext>
            </a:extLst>
          </p:cNvPr>
          <p:cNvSpPr>
            <a:spLocks noGrp="1"/>
          </p:cNvSpPr>
          <p:nvPr>
            <p:ph type="body" sz="quarter" idx="14"/>
          </p:nvPr>
        </p:nvSpPr>
        <p:spPr/>
        <p:txBody>
          <a:bodyPr/>
          <a:lstStyle/>
          <a:p>
            <a:r>
              <a:rPr lang="fr-FR" dirty="0"/>
              <a:t>1.</a:t>
            </a:r>
          </a:p>
        </p:txBody>
      </p:sp>
      <p:sp>
        <p:nvSpPr>
          <p:cNvPr id="2" name="ZoneTexte 1">
            <a:hlinkClick r:id="rId3" action="ppaction://hlinksldjump"/>
            <a:extLst>
              <a:ext uri="{FF2B5EF4-FFF2-40B4-BE49-F238E27FC236}">
                <a16:creationId xmlns:a16="http://schemas.microsoft.com/office/drawing/2014/main" id="{B741B109-AF29-C87C-164D-93C9C2B2BA6F}"/>
              </a:ext>
            </a:extLst>
          </p:cNvPr>
          <p:cNvSpPr txBox="1"/>
          <p:nvPr/>
        </p:nvSpPr>
        <p:spPr>
          <a:xfrm>
            <a:off x="8617056" y="5780657"/>
            <a:ext cx="3075733" cy="461665"/>
          </a:xfrm>
          <a:prstGeom prst="rect">
            <a:avLst/>
          </a:prstGeom>
          <a:solidFill>
            <a:srgbClr val="FFFFFF">
              <a:alpha val="50196"/>
            </a:srgbClr>
          </a:solidFill>
        </p:spPr>
        <p:txBody>
          <a:bodyPr wrap="square" rtlCol="0">
            <a:spAutoFit/>
          </a:bodyPr>
          <a:lstStyle/>
          <a:p>
            <a:pPr algn="ctr" defTabSz="609585"/>
            <a:r>
              <a:rPr lang="fr-FR" sz="2400" u="sng" dirty="0">
                <a:solidFill>
                  <a:srgbClr val="000000">
                    <a:lumMod val="75000"/>
                    <a:lumOff val="25000"/>
                  </a:srgbClr>
                </a:solidFill>
                <a:latin typeface="Arial" panose="020B0604020202020204"/>
              </a:rPr>
              <a:t>Retour au sommaire</a:t>
            </a:r>
          </a:p>
        </p:txBody>
      </p:sp>
    </p:spTree>
    <p:extLst>
      <p:ext uri="{BB962C8B-B14F-4D97-AF65-F5344CB8AC3E}">
        <p14:creationId xmlns:p14="http://schemas.microsoft.com/office/powerpoint/2010/main" val="8483343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Est-ce qu’il vous arrive d’acheter les produits bio suivants ?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totales, n=4000 (Métropole) et n=656 (Antilles)</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Consommation de produits bio non alimentaires</a:t>
            </a:r>
          </a:p>
        </p:txBody>
      </p:sp>
      <p:graphicFrame>
        <p:nvGraphicFramePr>
          <p:cNvPr id="2" name="Graphique 1">
            <a:extLst>
              <a:ext uri="{FF2B5EF4-FFF2-40B4-BE49-F238E27FC236}">
                <a16:creationId xmlns:a16="http://schemas.microsoft.com/office/drawing/2014/main" id="{A2459DB6-8939-DAB2-3FF1-977D977F43BF}"/>
              </a:ext>
            </a:extLst>
          </p:cNvPr>
          <p:cNvGraphicFramePr/>
          <p:nvPr>
            <p:extLst>
              <p:ext uri="{D42A27DB-BD31-4B8C-83A1-F6EECF244321}">
                <p14:modId xmlns:p14="http://schemas.microsoft.com/office/powerpoint/2010/main" val="182716945"/>
              </p:ext>
            </p:extLst>
          </p:nvPr>
        </p:nvGraphicFramePr>
        <p:xfrm>
          <a:off x="629921" y="3454181"/>
          <a:ext cx="10268267" cy="2709183"/>
        </p:xfrm>
        <a:graphic>
          <a:graphicData uri="http://schemas.openxmlformats.org/drawingml/2006/chart">
            <c:chart xmlns:c="http://schemas.openxmlformats.org/drawingml/2006/chart" xmlns:r="http://schemas.openxmlformats.org/officeDocument/2006/relationships" r:id="rId3"/>
          </a:graphicData>
        </a:graphic>
      </p:graphicFrame>
      <p:pic>
        <p:nvPicPr>
          <p:cNvPr id="12" name="Graphique 11" descr="Bébé à quatre pattes avec un remplissage uni">
            <a:extLst>
              <a:ext uri="{FF2B5EF4-FFF2-40B4-BE49-F238E27FC236}">
                <a16:creationId xmlns:a16="http://schemas.microsoft.com/office/drawing/2014/main" id="{E5406CAE-2E35-D1F2-1E15-D24064CE59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2721" y="4262785"/>
            <a:ext cx="944880" cy="944880"/>
          </a:xfrm>
          <a:prstGeom prst="rect">
            <a:avLst/>
          </a:prstGeom>
        </p:spPr>
      </p:pic>
      <p:pic>
        <p:nvPicPr>
          <p:cNvPr id="13" name="Graphique 1" descr="Désinfectant avec un remplissage uni">
            <a:extLst>
              <a:ext uri="{FF2B5EF4-FFF2-40B4-BE49-F238E27FC236}">
                <a16:creationId xmlns:a16="http://schemas.microsoft.com/office/drawing/2014/main" id="{96EEDBEE-4F3C-0EDB-9041-34CD7DDDE4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3407" y="2566409"/>
            <a:ext cx="838191" cy="933519"/>
          </a:xfrm>
          <a:prstGeom prst="rect">
            <a:avLst/>
          </a:prstGeom>
        </p:spPr>
      </p:pic>
      <p:pic>
        <p:nvPicPr>
          <p:cNvPr id="14" name="Graphique 13" descr="Chemise à manches longues avec un remplissage uni">
            <a:extLst>
              <a:ext uri="{FF2B5EF4-FFF2-40B4-BE49-F238E27FC236}">
                <a16:creationId xmlns:a16="http://schemas.microsoft.com/office/drawing/2014/main" id="{B738D94C-0A79-2A92-02D1-8D79810492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1189" y="3434434"/>
            <a:ext cx="1066799" cy="1066799"/>
          </a:xfrm>
          <a:prstGeom prst="rect">
            <a:avLst/>
          </a:prstGeom>
        </p:spPr>
      </p:pic>
      <p:pic>
        <p:nvPicPr>
          <p:cNvPr id="15" name="Graphique 14" descr="Bouteille de parfum avec un remplissage uni">
            <a:extLst>
              <a:ext uri="{FF2B5EF4-FFF2-40B4-BE49-F238E27FC236}">
                <a16:creationId xmlns:a16="http://schemas.microsoft.com/office/drawing/2014/main" id="{DB9D7796-F588-3EF5-3312-DA637950C69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409867" y="3115541"/>
            <a:ext cx="711964" cy="711964"/>
          </a:xfrm>
          <a:prstGeom prst="rect">
            <a:avLst/>
          </a:prstGeom>
        </p:spPr>
      </p:pic>
      <p:pic>
        <p:nvPicPr>
          <p:cNvPr id="16" name="Graphique 15" descr="Serpillière et seau avec un remplissage uni">
            <a:extLst>
              <a:ext uri="{FF2B5EF4-FFF2-40B4-BE49-F238E27FC236}">
                <a16:creationId xmlns:a16="http://schemas.microsoft.com/office/drawing/2014/main" id="{6B479623-B572-BB90-9DAF-0268D9F3DDB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518534" y="2687372"/>
            <a:ext cx="814397" cy="814397"/>
          </a:xfrm>
          <a:prstGeom prst="rect">
            <a:avLst/>
          </a:prstGeom>
        </p:spPr>
      </p:pic>
      <p:sp>
        <p:nvSpPr>
          <p:cNvPr id="9" name="Rectangle : coins arrondis 8">
            <a:extLst>
              <a:ext uri="{FF2B5EF4-FFF2-40B4-BE49-F238E27FC236}">
                <a16:creationId xmlns:a16="http://schemas.microsoft.com/office/drawing/2014/main" id="{D6F5A692-B942-6A04-6D7C-FB0A5FA1D78B}"/>
              </a:ext>
            </a:extLst>
          </p:cNvPr>
          <p:cNvSpPr/>
          <p:nvPr/>
        </p:nvSpPr>
        <p:spPr>
          <a:xfrm>
            <a:off x="9139899" y="2377249"/>
            <a:ext cx="1716592" cy="422031"/>
          </a:xfrm>
          <a:prstGeom prst="roundRect">
            <a:avLst/>
          </a:prstGeom>
          <a:solidFill>
            <a:srgbClr val="467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Métropole</a:t>
            </a:r>
          </a:p>
        </p:txBody>
      </p:sp>
      <p:sp>
        <p:nvSpPr>
          <p:cNvPr id="10" name="Rectangle : coins arrondis 9">
            <a:extLst>
              <a:ext uri="{FF2B5EF4-FFF2-40B4-BE49-F238E27FC236}">
                <a16:creationId xmlns:a16="http://schemas.microsoft.com/office/drawing/2014/main" id="{ACD2946F-F3EC-0AEB-8696-2441B3C7F42D}"/>
              </a:ext>
            </a:extLst>
          </p:cNvPr>
          <p:cNvSpPr/>
          <p:nvPr/>
        </p:nvSpPr>
        <p:spPr>
          <a:xfrm>
            <a:off x="7221544" y="2377249"/>
            <a:ext cx="1716592" cy="422031"/>
          </a:xfrm>
          <a:prstGeom prst="roundRect">
            <a:avLst/>
          </a:prstGeom>
          <a:solidFill>
            <a:srgbClr val="86B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Antilles</a:t>
            </a:r>
          </a:p>
        </p:txBody>
      </p:sp>
    </p:spTree>
    <p:extLst>
      <p:ext uri="{BB962C8B-B14F-4D97-AF65-F5344CB8AC3E}">
        <p14:creationId xmlns:p14="http://schemas.microsoft.com/office/powerpoint/2010/main" val="3962107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F783412-446E-7C79-246C-0C72FE22C8C2}"/>
              </a:ext>
            </a:extLst>
          </p:cNvPr>
          <p:cNvSpPr>
            <a:spLocks noGrp="1"/>
          </p:cNvSpPr>
          <p:nvPr>
            <p:ph type="body" sz="quarter" idx="17"/>
          </p:nvPr>
        </p:nvSpPr>
        <p:spPr/>
        <p:txBody>
          <a:bodyPr/>
          <a:lstStyle/>
          <a:p>
            <a:r>
              <a:rPr lang="fr-FR" dirty="0"/>
              <a:t>Est-ce qu’il vous arrive d’acheter les produits bio suivants ? </a:t>
            </a:r>
          </a:p>
        </p:txBody>
      </p:sp>
      <p:sp>
        <p:nvSpPr>
          <p:cNvPr id="8" name="Espace réservé du texte 7">
            <a:extLst>
              <a:ext uri="{FF2B5EF4-FFF2-40B4-BE49-F238E27FC236}">
                <a16:creationId xmlns:a16="http://schemas.microsoft.com/office/drawing/2014/main" id="{FEE149C7-4030-C0B9-D3E2-F95B49F6CFDA}"/>
              </a:ext>
            </a:extLst>
          </p:cNvPr>
          <p:cNvSpPr>
            <a:spLocks noGrp="1"/>
          </p:cNvSpPr>
          <p:nvPr>
            <p:ph type="body" sz="quarter" idx="21"/>
          </p:nvPr>
        </p:nvSpPr>
        <p:spPr/>
        <p:txBody>
          <a:bodyPr/>
          <a:lstStyle/>
          <a:p>
            <a:r>
              <a:rPr lang="fr-FR" dirty="0"/>
              <a:t>Bases totales, n=332 (Guadeloupe) et n=324 (Martinique)</a:t>
            </a:r>
          </a:p>
        </p:txBody>
      </p:sp>
      <p:sp>
        <p:nvSpPr>
          <p:cNvPr id="6" name="Titre 5">
            <a:extLst>
              <a:ext uri="{FF2B5EF4-FFF2-40B4-BE49-F238E27FC236}">
                <a16:creationId xmlns:a16="http://schemas.microsoft.com/office/drawing/2014/main" id="{5B4728A2-CD16-97A4-FB47-7526982F13C7}"/>
              </a:ext>
            </a:extLst>
          </p:cNvPr>
          <p:cNvSpPr>
            <a:spLocks noGrp="1"/>
          </p:cNvSpPr>
          <p:nvPr>
            <p:ph type="title"/>
          </p:nvPr>
        </p:nvSpPr>
        <p:spPr/>
        <p:txBody>
          <a:bodyPr/>
          <a:lstStyle/>
          <a:p>
            <a:r>
              <a:rPr lang="fr-FR" dirty="0"/>
              <a:t>Consommation de produits bio non alimentaires</a:t>
            </a:r>
          </a:p>
        </p:txBody>
      </p:sp>
      <p:graphicFrame>
        <p:nvGraphicFramePr>
          <p:cNvPr id="2" name="Graphique 1">
            <a:extLst>
              <a:ext uri="{FF2B5EF4-FFF2-40B4-BE49-F238E27FC236}">
                <a16:creationId xmlns:a16="http://schemas.microsoft.com/office/drawing/2014/main" id="{52E9B5E1-780D-5C65-B8B4-0D9997D86DAD}"/>
              </a:ext>
            </a:extLst>
          </p:cNvPr>
          <p:cNvGraphicFramePr/>
          <p:nvPr>
            <p:extLst>
              <p:ext uri="{D42A27DB-BD31-4B8C-83A1-F6EECF244321}">
                <p14:modId xmlns:p14="http://schemas.microsoft.com/office/powerpoint/2010/main" val="4130422611"/>
              </p:ext>
            </p:extLst>
          </p:nvPr>
        </p:nvGraphicFramePr>
        <p:xfrm>
          <a:off x="629921" y="3454181"/>
          <a:ext cx="10268267" cy="2709183"/>
        </p:xfrm>
        <a:graphic>
          <a:graphicData uri="http://schemas.openxmlformats.org/drawingml/2006/chart">
            <c:chart xmlns:c="http://schemas.openxmlformats.org/drawingml/2006/chart" xmlns:r="http://schemas.openxmlformats.org/officeDocument/2006/relationships" r:id="rId3"/>
          </a:graphicData>
        </a:graphic>
      </p:graphicFrame>
      <p:pic>
        <p:nvPicPr>
          <p:cNvPr id="3" name="Graphique 2" descr="Bébé à quatre pattes avec un remplissage uni">
            <a:extLst>
              <a:ext uri="{FF2B5EF4-FFF2-40B4-BE49-F238E27FC236}">
                <a16:creationId xmlns:a16="http://schemas.microsoft.com/office/drawing/2014/main" id="{7A78F777-F058-926E-FAAF-50DE406EA7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2721" y="4262785"/>
            <a:ext cx="944880" cy="944880"/>
          </a:xfrm>
          <a:prstGeom prst="rect">
            <a:avLst/>
          </a:prstGeom>
        </p:spPr>
      </p:pic>
      <p:pic>
        <p:nvPicPr>
          <p:cNvPr id="4" name="Graphique 1" descr="Désinfectant avec un remplissage uni">
            <a:extLst>
              <a:ext uri="{FF2B5EF4-FFF2-40B4-BE49-F238E27FC236}">
                <a16:creationId xmlns:a16="http://schemas.microsoft.com/office/drawing/2014/main" id="{2D03DDE0-C998-E465-A01D-47B88C4768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3407" y="2566409"/>
            <a:ext cx="838191" cy="933519"/>
          </a:xfrm>
          <a:prstGeom prst="rect">
            <a:avLst/>
          </a:prstGeom>
        </p:spPr>
      </p:pic>
      <p:pic>
        <p:nvPicPr>
          <p:cNvPr id="5" name="Graphique 4" descr="Chemise à manches longues avec un remplissage uni">
            <a:extLst>
              <a:ext uri="{FF2B5EF4-FFF2-40B4-BE49-F238E27FC236}">
                <a16:creationId xmlns:a16="http://schemas.microsoft.com/office/drawing/2014/main" id="{A800696F-C88E-C55D-A1A2-87C99DCDC5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1189" y="3434434"/>
            <a:ext cx="1066799" cy="1066799"/>
          </a:xfrm>
          <a:prstGeom prst="rect">
            <a:avLst/>
          </a:prstGeom>
        </p:spPr>
      </p:pic>
      <p:pic>
        <p:nvPicPr>
          <p:cNvPr id="10" name="Graphique 9" descr="Bouteille de parfum avec un remplissage uni">
            <a:extLst>
              <a:ext uri="{FF2B5EF4-FFF2-40B4-BE49-F238E27FC236}">
                <a16:creationId xmlns:a16="http://schemas.microsoft.com/office/drawing/2014/main" id="{257141B0-BA58-D4E1-99A1-829DC49C413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409867" y="3115541"/>
            <a:ext cx="711964" cy="711964"/>
          </a:xfrm>
          <a:prstGeom prst="rect">
            <a:avLst/>
          </a:prstGeom>
        </p:spPr>
      </p:pic>
      <p:pic>
        <p:nvPicPr>
          <p:cNvPr id="11" name="Graphique 10" descr="Serpillière et seau avec un remplissage uni">
            <a:extLst>
              <a:ext uri="{FF2B5EF4-FFF2-40B4-BE49-F238E27FC236}">
                <a16:creationId xmlns:a16="http://schemas.microsoft.com/office/drawing/2014/main" id="{9977BF45-4C8B-8E01-CD93-52DB864DF03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518534" y="2687372"/>
            <a:ext cx="814397" cy="814397"/>
          </a:xfrm>
          <a:prstGeom prst="rect">
            <a:avLst/>
          </a:prstGeom>
        </p:spPr>
      </p:pic>
      <p:sp>
        <p:nvSpPr>
          <p:cNvPr id="16" name="Rectangle : coins arrondis 15">
            <a:extLst>
              <a:ext uri="{FF2B5EF4-FFF2-40B4-BE49-F238E27FC236}">
                <a16:creationId xmlns:a16="http://schemas.microsoft.com/office/drawing/2014/main" id="{CF45940D-4AEE-AB2C-4CB7-BB87D59376CD}"/>
              </a:ext>
            </a:extLst>
          </p:cNvPr>
          <p:cNvSpPr/>
          <p:nvPr/>
        </p:nvSpPr>
        <p:spPr>
          <a:xfrm>
            <a:off x="7289692" y="2387452"/>
            <a:ext cx="1716592" cy="422031"/>
          </a:xfrm>
          <a:prstGeom prst="roundRect">
            <a:avLst/>
          </a:prstGeom>
          <a:solidFill>
            <a:srgbClr val="739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Guadeloupe</a:t>
            </a:r>
          </a:p>
        </p:txBody>
      </p:sp>
      <p:sp>
        <p:nvSpPr>
          <p:cNvPr id="17" name="Rectangle : coins arrondis 16">
            <a:extLst>
              <a:ext uri="{FF2B5EF4-FFF2-40B4-BE49-F238E27FC236}">
                <a16:creationId xmlns:a16="http://schemas.microsoft.com/office/drawing/2014/main" id="{ABD2FA27-6A40-5BA2-1172-8B6AD105760A}"/>
              </a:ext>
            </a:extLst>
          </p:cNvPr>
          <p:cNvSpPr/>
          <p:nvPr/>
        </p:nvSpPr>
        <p:spPr>
          <a:xfrm>
            <a:off x="9149305" y="2361451"/>
            <a:ext cx="1716592" cy="422031"/>
          </a:xfrm>
          <a:prstGeom prst="round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Martinique</a:t>
            </a:r>
          </a:p>
        </p:txBody>
      </p:sp>
    </p:spTree>
    <p:extLst>
      <p:ext uri="{BB962C8B-B14F-4D97-AF65-F5344CB8AC3E}">
        <p14:creationId xmlns:p14="http://schemas.microsoft.com/office/powerpoint/2010/main" val="1243064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descr="Une image contenant décoré&#10;&#10;Description générée automatiquement">
            <a:extLst>
              <a:ext uri="{FF2B5EF4-FFF2-40B4-BE49-F238E27FC236}">
                <a16:creationId xmlns:a16="http://schemas.microsoft.com/office/drawing/2014/main" id="{F0BE625F-A9B4-AB7C-A414-C5A26CD57F26}"/>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6" name="Titre 5">
            <a:extLst>
              <a:ext uri="{FF2B5EF4-FFF2-40B4-BE49-F238E27FC236}">
                <a16:creationId xmlns:a16="http://schemas.microsoft.com/office/drawing/2014/main" id="{BC922489-0DA6-8136-7DA3-F0AE1738EB7A}"/>
              </a:ext>
            </a:extLst>
          </p:cNvPr>
          <p:cNvSpPr>
            <a:spLocks noGrp="1"/>
          </p:cNvSpPr>
          <p:nvPr>
            <p:ph type="ctrTitle"/>
          </p:nvPr>
        </p:nvSpPr>
        <p:spPr/>
        <p:txBody>
          <a:bodyPr/>
          <a:lstStyle/>
          <a:p>
            <a:r>
              <a:rPr lang="fr-FR" dirty="0"/>
              <a:t>Les habitudes alimentaires des Antillais</a:t>
            </a:r>
          </a:p>
        </p:txBody>
      </p:sp>
      <p:sp>
        <p:nvSpPr>
          <p:cNvPr id="7" name="Sous-titre 6">
            <a:extLst>
              <a:ext uri="{FF2B5EF4-FFF2-40B4-BE49-F238E27FC236}">
                <a16:creationId xmlns:a16="http://schemas.microsoft.com/office/drawing/2014/main" id="{520D1262-E9EB-C765-1A60-E6C78297E453}"/>
              </a:ext>
            </a:extLst>
          </p:cNvPr>
          <p:cNvSpPr>
            <a:spLocks noGrp="1"/>
          </p:cNvSpPr>
          <p:nvPr>
            <p:ph type="subTitle" idx="1"/>
          </p:nvPr>
        </p:nvSpPr>
        <p:spPr/>
        <p:txBody>
          <a:bodyPr/>
          <a:lstStyle/>
          <a:p>
            <a:r>
              <a:rPr lang="fr-FR" dirty="0"/>
              <a:t>Consommation de produits biologiques</a:t>
            </a:r>
          </a:p>
        </p:txBody>
      </p:sp>
    </p:spTree>
    <p:extLst>
      <p:ext uri="{BB962C8B-B14F-4D97-AF65-F5344CB8AC3E}">
        <p14:creationId xmlns:p14="http://schemas.microsoft.com/office/powerpoint/2010/main" val="3017367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F77825-6054-2B1A-4CEB-BAD9546CC0B8}"/>
              </a:ext>
            </a:extLst>
          </p:cNvPr>
          <p:cNvSpPr>
            <a:spLocks noGrp="1"/>
          </p:cNvSpPr>
          <p:nvPr>
            <p:ph type="body" sz="quarter" idx="17"/>
          </p:nvPr>
        </p:nvSpPr>
        <p:spPr/>
        <p:txBody>
          <a:bodyPr/>
          <a:lstStyle/>
          <a:p>
            <a:r>
              <a:rPr lang="fr-FR" dirty="0"/>
              <a:t>Avez-vous consommé des produits biologiques au cours des 12 derniers mois ?</a:t>
            </a:r>
          </a:p>
        </p:txBody>
      </p:sp>
      <p:sp>
        <p:nvSpPr>
          <p:cNvPr id="3" name="Espace réservé du texte 2">
            <a:extLst>
              <a:ext uri="{FF2B5EF4-FFF2-40B4-BE49-F238E27FC236}">
                <a16:creationId xmlns:a16="http://schemas.microsoft.com/office/drawing/2014/main" id="{B724057E-2DE0-4A26-2071-E49CF967708F}"/>
              </a:ext>
            </a:extLst>
          </p:cNvPr>
          <p:cNvSpPr>
            <a:spLocks noGrp="1"/>
          </p:cNvSpPr>
          <p:nvPr>
            <p:ph type="body" sz="quarter" idx="21"/>
          </p:nvPr>
        </p:nvSpPr>
        <p:spPr/>
        <p:txBody>
          <a:bodyPr/>
          <a:lstStyle/>
          <a:p>
            <a:r>
              <a:rPr lang="fr-FR" dirty="0"/>
              <a:t>Bases totales, n=4000 (Métropole) et n=656 (Antilles)</a:t>
            </a:r>
          </a:p>
        </p:txBody>
      </p:sp>
      <p:sp>
        <p:nvSpPr>
          <p:cNvPr id="4" name="Titre 3">
            <a:extLst>
              <a:ext uri="{FF2B5EF4-FFF2-40B4-BE49-F238E27FC236}">
                <a16:creationId xmlns:a16="http://schemas.microsoft.com/office/drawing/2014/main" id="{EE736AFA-576D-DE2E-657E-784621D39E14}"/>
              </a:ext>
            </a:extLst>
          </p:cNvPr>
          <p:cNvSpPr>
            <a:spLocks noGrp="1"/>
          </p:cNvSpPr>
          <p:nvPr>
            <p:ph type="title"/>
          </p:nvPr>
        </p:nvSpPr>
        <p:spPr/>
        <p:txBody>
          <a:bodyPr/>
          <a:lstStyle/>
          <a:p>
            <a:r>
              <a:rPr lang="fr-FR" dirty="0"/>
              <a:t>Consommation de produits biologiques</a:t>
            </a:r>
          </a:p>
        </p:txBody>
      </p:sp>
      <p:sp>
        <p:nvSpPr>
          <p:cNvPr id="9" name="Rectangle 8">
            <a:extLst>
              <a:ext uri="{FF2B5EF4-FFF2-40B4-BE49-F238E27FC236}">
                <a16:creationId xmlns:a16="http://schemas.microsoft.com/office/drawing/2014/main" id="{69860ACC-92A9-9FCF-8B53-9E46A7C37104}"/>
              </a:ext>
            </a:extLst>
          </p:cNvPr>
          <p:cNvSpPr/>
          <p:nvPr/>
        </p:nvSpPr>
        <p:spPr>
          <a:xfrm>
            <a:off x="0" y="2316139"/>
            <a:ext cx="2179200" cy="52332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Jamais</a:t>
            </a:r>
          </a:p>
        </p:txBody>
      </p:sp>
      <p:sp>
        <p:nvSpPr>
          <p:cNvPr id="11" name="Rectangle 10">
            <a:extLst>
              <a:ext uri="{FF2B5EF4-FFF2-40B4-BE49-F238E27FC236}">
                <a16:creationId xmlns:a16="http://schemas.microsoft.com/office/drawing/2014/main" id="{573AB178-BC8C-5E38-FBB0-5BA23B2FF132}"/>
              </a:ext>
            </a:extLst>
          </p:cNvPr>
          <p:cNvSpPr/>
          <p:nvPr/>
        </p:nvSpPr>
        <p:spPr>
          <a:xfrm>
            <a:off x="6537600" y="2316139"/>
            <a:ext cx="2179200" cy="523323"/>
          </a:xfrm>
          <a:prstGeom prst="rect">
            <a:avLst/>
          </a:prstGeom>
          <a:solidFill>
            <a:srgbClr val="99C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bg1"/>
                </a:solidFill>
                <a:latin typeface="+mj-lt"/>
              </a:rPr>
              <a:t>Au moins une fois par semaine</a:t>
            </a:r>
          </a:p>
        </p:txBody>
      </p:sp>
      <p:sp>
        <p:nvSpPr>
          <p:cNvPr id="13" name="Rectangle 12">
            <a:extLst>
              <a:ext uri="{FF2B5EF4-FFF2-40B4-BE49-F238E27FC236}">
                <a16:creationId xmlns:a16="http://schemas.microsoft.com/office/drawing/2014/main" id="{4CA2F6EB-D131-9D89-F85B-0EF71E2FFC72}"/>
              </a:ext>
            </a:extLst>
          </p:cNvPr>
          <p:cNvSpPr/>
          <p:nvPr/>
        </p:nvSpPr>
        <p:spPr>
          <a:xfrm>
            <a:off x="8718988" y="2316139"/>
            <a:ext cx="2179200" cy="5233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latin typeface="+mj-lt"/>
              </a:rPr>
              <a:t>Tous les jours</a:t>
            </a:r>
          </a:p>
        </p:txBody>
      </p:sp>
      <p:sp>
        <p:nvSpPr>
          <p:cNvPr id="15" name="Rectangle 14">
            <a:extLst>
              <a:ext uri="{FF2B5EF4-FFF2-40B4-BE49-F238E27FC236}">
                <a16:creationId xmlns:a16="http://schemas.microsoft.com/office/drawing/2014/main" id="{CD93317A-3942-3796-6E0D-97431A1DE1D7}"/>
              </a:ext>
            </a:extLst>
          </p:cNvPr>
          <p:cNvSpPr/>
          <p:nvPr/>
        </p:nvSpPr>
        <p:spPr>
          <a:xfrm>
            <a:off x="4358400" y="2316139"/>
            <a:ext cx="2179200" cy="523323"/>
          </a:xfrm>
          <a:prstGeom prst="rect">
            <a:avLst/>
          </a:prstGeom>
          <a:solidFill>
            <a:srgbClr val="DAE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lumMod val="65000"/>
                    <a:lumOff val="35000"/>
                  </a:schemeClr>
                </a:solidFill>
                <a:latin typeface="+mj-lt"/>
              </a:rPr>
              <a:t>Environ une fois par mois</a:t>
            </a:r>
          </a:p>
        </p:txBody>
      </p:sp>
      <p:sp>
        <p:nvSpPr>
          <p:cNvPr id="23" name="Rectangle 22">
            <a:extLst>
              <a:ext uri="{FF2B5EF4-FFF2-40B4-BE49-F238E27FC236}">
                <a16:creationId xmlns:a16="http://schemas.microsoft.com/office/drawing/2014/main" id="{D4F9498C-837B-3F51-73A3-49E5079D241E}"/>
              </a:ext>
            </a:extLst>
          </p:cNvPr>
          <p:cNvSpPr/>
          <p:nvPr/>
        </p:nvSpPr>
        <p:spPr>
          <a:xfrm>
            <a:off x="2179200" y="2316139"/>
            <a:ext cx="2179200" cy="523323"/>
          </a:xfrm>
          <a:prstGeom prst="rect">
            <a:avLst/>
          </a:prstGeom>
          <a:solidFill>
            <a:srgbClr val="EB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solidFill>
                  <a:schemeClr val="tx1">
                    <a:lumMod val="65000"/>
                    <a:lumOff val="35000"/>
                  </a:schemeClr>
                </a:solidFill>
                <a:latin typeface="+mj-lt"/>
              </a:rPr>
              <a:t>Moins d’une fois par mois</a:t>
            </a:r>
          </a:p>
        </p:txBody>
      </p:sp>
      <p:graphicFrame>
        <p:nvGraphicFramePr>
          <p:cNvPr id="8" name="Object 1024">
            <a:extLst>
              <a:ext uri="{FF2B5EF4-FFF2-40B4-BE49-F238E27FC236}">
                <a16:creationId xmlns:a16="http://schemas.microsoft.com/office/drawing/2014/main" id="{2356E0DA-CE47-C819-FE49-8BB71A5D0EC1}"/>
              </a:ext>
            </a:extLst>
          </p:cNvPr>
          <p:cNvGraphicFramePr>
            <a:graphicFrameLocks noChangeAspect="1"/>
          </p:cNvGraphicFramePr>
          <p:nvPr>
            <p:extLst>
              <p:ext uri="{D42A27DB-BD31-4B8C-83A1-F6EECF244321}">
                <p14:modId xmlns:p14="http://schemas.microsoft.com/office/powerpoint/2010/main" val="948643472"/>
              </p:ext>
            </p:extLst>
          </p:nvPr>
        </p:nvGraphicFramePr>
        <p:xfrm>
          <a:off x="276022" y="3041390"/>
          <a:ext cx="10435521" cy="3238830"/>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a:extLst>
              <a:ext uri="{FF2B5EF4-FFF2-40B4-BE49-F238E27FC236}">
                <a16:creationId xmlns:a16="http://schemas.microsoft.com/office/drawing/2014/main" id="{96FB354D-3E79-1513-F2EC-ADAAD78677CE}"/>
              </a:ext>
            </a:extLst>
          </p:cNvPr>
          <p:cNvSpPr txBox="1"/>
          <p:nvPr/>
        </p:nvSpPr>
        <p:spPr>
          <a:xfrm>
            <a:off x="10584361" y="3285835"/>
            <a:ext cx="881061" cy="3590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733" b="1" i="0" u="none" strike="noStrike" kern="1200" cap="none" spc="0" normalizeH="0" baseline="0" noProof="0" dirty="0">
                <a:ln>
                  <a:noFill/>
                </a:ln>
                <a:solidFill>
                  <a:srgbClr val="46714B"/>
                </a:solidFill>
                <a:effectLst/>
                <a:uLnTx/>
                <a:uFillTx/>
                <a:latin typeface="Arial" panose="020B0604020202020204"/>
                <a:ea typeface="+mn-ea"/>
                <a:cs typeface="+mn-cs"/>
              </a:rPr>
              <a:t>34%</a:t>
            </a:r>
          </a:p>
        </p:txBody>
      </p:sp>
      <p:sp>
        <p:nvSpPr>
          <p:cNvPr id="16" name="ZoneTexte 15">
            <a:extLst>
              <a:ext uri="{FF2B5EF4-FFF2-40B4-BE49-F238E27FC236}">
                <a16:creationId xmlns:a16="http://schemas.microsoft.com/office/drawing/2014/main" id="{936886DC-AA78-C9DC-14D4-B99BD753BAD1}"/>
              </a:ext>
            </a:extLst>
          </p:cNvPr>
          <p:cNvSpPr txBox="1"/>
          <p:nvPr/>
        </p:nvSpPr>
        <p:spPr>
          <a:xfrm>
            <a:off x="9418447" y="2855320"/>
            <a:ext cx="2773553" cy="297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b="1" dirty="0">
                <a:solidFill>
                  <a:srgbClr val="46714B"/>
                </a:solidFill>
                <a:latin typeface="Arial" panose="020B0604020202020204"/>
              </a:rPr>
              <a:t>Une fois par semaine ou plus</a:t>
            </a:r>
            <a:r>
              <a:rPr kumimoji="0" lang="fr-FR" sz="1333" b="1" i="0" u="none" strike="noStrike" kern="1200" cap="none" spc="0" normalizeH="0" baseline="0" noProof="0" dirty="0">
                <a:ln>
                  <a:noFill/>
                </a:ln>
                <a:solidFill>
                  <a:srgbClr val="46714B"/>
                </a:solidFill>
                <a:effectLst/>
                <a:uLnTx/>
                <a:uFillTx/>
                <a:latin typeface="Arial" panose="020B0604020202020204"/>
                <a:ea typeface="+mn-ea"/>
                <a:cs typeface="+mn-cs"/>
              </a:rPr>
              <a:t> : </a:t>
            </a:r>
          </a:p>
        </p:txBody>
      </p:sp>
      <p:sp>
        <p:nvSpPr>
          <p:cNvPr id="17" name="ZoneTexte 16">
            <a:extLst>
              <a:ext uri="{FF2B5EF4-FFF2-40B4-BE49-F238E27FC236}">
                <a16:creationId xmlns:a16="http://schemas.microsoft.com/office/drawing/2014/main" id="{480CF341-EBCD-FD60-DE2A-0C149C8367A6}"/>
              </a:ext>
            </a:extLst>
          </p:cNvPr>
          <p:cNvSpPr txBox="1"/>
          <p:nvPr/>
        </p:nvSpPr>
        <p:spPr>
          <a:xfrm>
            <a:off x="10584361" y="4029131"/>
            <a:ext cx="881061" cy="3590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733" b="1" i="0" u="none" strike="noStrike" kern="1200" cap="none" spc="0" normalizeH="0" baseline="0" noProof="0" dirty="0">
                <a:ln>
                  <a:noFill/>
                </a:ln>
                <a:solidFill>
                  <a:srgbClr val="46714B"/>
                </a:solidFill>
                <a:effectLst/>
                <a:uLnTx/>
                <a:uFillTx/>
                <a:latin typeface="Arial" panose="020B0604020202020204"/>
                <a:ea typeface="+mn-ea"/>
                <a:cs typeface="+mn-cs"/>
              </a:rPr>
              <a:t>38%</a:t>
            </a:r>
          </a:p>
        </p:txBody>
      </p:sp>
      <p:sp>
        <p:nvSpPr>
          <p:cNvPr id="18" name="ZoneTexte 17">
            <a:extLst>
              <a:ext uri="{FF2B5EF4-FFF2-40B4-BE49-F238E27FC236}">
                <a16:creationId xmlns:a16="http://schemas.microsoft.com/office/drawing/2014/main" id="{B58CD7A1-F575-844A-9C3A-9A00F8C01D75}"/>
              </a:ext>
            </a:extLst>
          </p:cNvPr>
          <p:cNvSpPr txBox="1"/>
          <p:nvPr/>
        </p:nvSpPr>
        <p:spPr>
          <a:xfrm>
            <a:off x="10584360" y="4861928"/>
            <a:ext cx="881061" cy="3590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733" b="1" i="0" u="none" strike="noStrike" kern="1200" cap="none" spc="0" normalizeH="0" baseline="0" noProof="0" dirty="0">
                <a:ln>
                  <a:noFill/>
                </a:ln>
                <a:solidFill>
                  <a:srgbClr val="46714B"/>
                </a:solidFill>
                <a:effectLst/>
                <a:uLnTx/>
                <a:uFillTx/>
                <a:latin typeface="Arial" panose="020B0604020202020204"/>
                <a:ea typeface="+mn-ea"/>
                <a:cs typeface="+mn-cs"/>
              </a:rPr>
              <a:t>38%</a:t>
            </a:r>
          </a:p>
        </p:txBody>
      </p:sp>
      <p:sp>
        <p:nvSpPr>
          <p:cNvPr id="19" name="ZoneTexte 18">
            <a:extLst>
              <a:ext uri="{FF2B5EF4-FFF2-40B4-BE49-F238E27FC236}">
                <a16:creationId xmlns:a16="http://schemas.microsoft.com/office/drawing/2014/main" id="{2B648A06-D283-392C-C91A-798D37BC9626}"/>
              </a:ext>
            </a:extLst>
          </p:cNvPr>
          <p:cNvSpPr txBox="1"/>
          <p:nvPr/>
        </p:nvSpPr>
        <p:spPr>
          <a:xfrm>
            <a:off x="10606198" y="5683204"/>
            <a:ext cx="881061" cy="3590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733" b="1" i="0" u="none" strike="noStrike" kern="1200" cap="none" spc="0" normalizeH="0" baseline="0" noProof="0" dirty="0">
                <a:ln>
                  <a:noFill/>
                </a:ln>
                <a:solidFill>
                  <a:srgbClr val="46714B"/>
                </a:solidFill>
                <a:effectLst/>
                <a:uLnTx/>
                <a:uFillTx/>
                <a:latin typeface="Arial" panose="020B0604020202020204"/>
                <a:ea typeface="+mn-ea"/>
                <a:cs typeface="+mn-cs"/>
              </a:rPr>
              <a:t>39%</a:t>
            </a:r>
          </a:p>
        </p:txBody>
      </p:sp>
    </p:spTree>
    <p:extLst>
      <p:ext uri="{BB962C8B-B14F-4D97-AF65-F5344CB8AC3E}">
        <p14:creationId xmlns:p14="http://schemas.microsoft.com/office/powerpoint/2010/main" val="1958794314"/>
      </p:ext>
    </p:extLst>
  </p:cSld>
  <p:clrMapOvr>
    <a:masterClrMapping/>
  </p:clrMapOvr>
</p:sld>
</file>

<file path=ppt/theme/theme1.xml><?xml version="1.0" encoding="utf-8"?>
<a:theme xmlns:a="http://schemas.openxmlformats.org/drawingml/2006/main" name="Masque L'Agence Bio">
  <a:themeElements>
    <a:clrScheme name="Personnalisé 13">
      <a:dk1>
        <a:srgbClr val="000000"/>
      </a:dk1>
      <a:lt1>
        <a:srgbClr val="FFFFFF"/>
      </a:lt1>
      <a:dk2>
        <a:srgbClr val="46714B"/>
      </a:dk2>
      <a:lt2>
        <a:srgbClr val="99C221"/>
      </a:lt2>
      <a:accent1>
        <a:srgbClr val="CFC3B6"/>
      </a:accent1>
      <a:accent2>
        <a:srgbClr val="D1B680"/>
      </a:accent2>
      <a:accent3>
        <a:srgbClr val="C08C65"/>
      </a:accent3>
      <a:accent4>
        <a:srgbClr val="CE6149"/>
      </a:accent4>
      <a:accent5>
        <a:srgbClr val="FFC900"/>
      </a:accent5>
      <a:accent6>
        <a:srgbClr val="79B0E8"/>
      </a:accent6>
      <a:hlink>
        <a:srgbClr val="99C221"/>
      </a:hlink>
      <a:folHlink>
        <a:srgbClr val="99C2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0000"/>
    </a:hlink>
    <a:folHlink>
      <a:srgbClr val="B2B2B2"/>
    </a:folHlink>
  </a:clrScheme>
  <a:fontScheme name="CSA_Pr_[F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FINAL-palet">
    <a:dk1>
      <a:srgbClr val="000000"/>
    </a:dk1>
    <a:lt1>
      <a:srgbClr val="FFFFFF"/>
    </a:lt1>
    <a:dk2>
      <a:srgbClr val="44546A"/>
    </a:dk2>
    <a:lt2>
      <a:srgbClr val="445469"/>
    </a:lt2>
    <a:accent1>
      <a:srgbClr val="CF2030"/>
    </a:accent1>
    <a:accent2>
      <a:srgbClr val="F7CDD8"/>
    </a:accent2>
    <a:accent3>
      <a:srgbClr val="EBEBEB"/>
    </a:accent3>
    <a:accent4>
      <a:srgbClr val="B6C1F2"/>
    </a:accent4>
    <a:accent5>
      <a:srgbClr val="2B22DA"/>
    </a:accent5>
    <a:accent6>
      <a:srgbClr val="2B22DA"/>
    </a:accent6>
    <a:hlink>
      <a:srgbClr val="8C8CFF"/>
    </a:hlink>
    <a:folHlink>
      <a:srgbClr val="CE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FINAL-palet">
    <a:dk1>
      <a:srgbClr val="000000"/>
    </a:dk1>
    <a:lt1>
      <a:srgbClr val="FFFFFF"/>
    </a:lt1>
    <a:dk2>
      <a:srgbClr val="44546A"/>
    </a:dk2>
    <a:lt2>
      <a:srgbClr val="445469"/>
    </a:lt2>
    <a:accent1>
      <a:srgbClr val="CF2030"/>
    </a:accent1>
    <a:accent2>
      <a:srgbClr val="F7CDD8"/>
    </a:accent2>
    <a:accent3>
      <a:srgbClr val="EBEBEB"/>
    </a:accent3>
    <a:accent4>
      <a:srgbClr val="B6C1F2"/>
    </a:accent4>
    <a:accent5>
      <a:srgbClr val="2B22DA"/>
    </a:accent5>
    <a:accent6>
      <a:srgbClr val="2B22DA"/>
    </a:accent6>
    <a:hlink>
      <a:srgbClr val="8C8CFF"/>
    </a:hlink>
    <a:folHlink>
      <a:srgbClr val="CE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F5988166D56C4BAAF095DFFFF0B380" ma:contentTypeVersion="22" ma:contentTypeDescription="Crée un document." ma:contentTypeScope="" ma:versionID="3e20a4919390f2e922c54714051a69c4">
  <xsd:schema xmlns:xsd="http://www.w3.org/2001/XMLSchema" xmlns:xs="http://www.w3.org/2001/XMLSchema" xmlns:p="http://schemas.microsoft.com/office/2006/metadata/properties" xmlns:ns2="0b7c0585-f12d-48ca-9a93-335afca42f2c" xmlns:ns3="b418609a-1171-459d-aced-72c7804ac27c" targetNamespace="http://schemas.microsoft.com/office/2006/metadata/properties" ma:root="true" ma:fieldsID="c1193259b05897443c45c7544ca40a00" ns2:_="" ns3:_="">
    <xsd:import namespace="0b7c0585-f12d-48ca-9a93-335afca42f2c"/>
    <xsd:import namespace="b418609a-1171-459d-aced-72c7804ac27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c0585-f12d-48ca-9a93-335afca42f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c9357fb1-496c-4e5b-a01a-d71a3ab92b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8609a-1171-459d-aced-72c7804ac27c"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81e78049-b4e9-4d25-a726-fab7dd0f7b8e}" ma:internalName="TaxCatchAll" ma:showField="CatchAllData" ma:web="b418609a-1171-459d-aced-72c7804ac2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3862C6-AE28-4E99-982A-60AB83EEEA3F}"/>
</file>

<file path=customXml/itemProps2.xml><?xml version="1.0" encoding="utf-8"?>
<ds:datastoreItem xmlns:ds="http://schemas.openxmlformats.org/officeDocument/2006/customXml" ds:itemID="{ED7FA80D-185F-4B68-B9A8-95354FFEE03D}"/>
</file>

<file path=docProps/app.xml><?xml version="1.0" encoding="utf-8"?>
<Properties xmlns="http://schemas.openxmlformats.org/officeDocument/2006/extended-properties" xmlns:vt="http://schemas.openxmlformats.org/officeDocument/2006/docPropsVTypes">
  <Template/>
  <TotalTime>1259</TotalTime>
  <Words>5345</Words>
  <Application>Microsoft Office PowerPoint</Application>
  <PresentationFormat>Grand écran</PresentationFormat>
  <Paragraphs>820</Paragraphs>
  <Slides>71</Slides>
  <Notes>28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71</vt:i4>
      </vt:variant>
    </vt:vector>
  </HeadingPairs>
  <TitlesOfParts>
    <vt:vector size="75" baseType="lpstr">
      <vt:lpstr>Arial</vt:lpstr>
      <vt:lpstr>Calibri</vt:lpstr>
      <vt:lpstr>Lato Light</vt:lpstr>
      <vt:lpstr>Masque L'Agence Bio</vt:lpstr>
      <vt:lpstr>Baromètre des produits biologiques en France - 2023</vt:lpstr>
      <vt:lpstr>sommaire</vt:lpstr>
      <vt:lpstr>Méthodologie</vt:lpstr>
      <vt:lpstr>Structure démographique de l’échantillon</vt:lpstr>
      <vt:lpstr>Présentation PowerPoint</vt:lpstr>
      <vt:lpstr>Présentation PowerPoint</vt:lpstr>
      <vt:lpstr>Les habitudes alimentaires des Antillais</vt:lpstr>
      <vt:lpstr>Les habitudes alimentaires des Antillais</vt:lpstr>
      <vt:lpstr>Consommation de produits biologiques</vt:lpstr>
      <vt:lpstr>Consommation de produits biologiques</vt:lpstr>
      <vt:lpstr>Freins à la consommation de bio des non-consommateurs </vt:lpstr>
      <vt:lpstr>Freins à une consommation plus régulière</vt:lpstr>
      <vt:lpstr>Freins à une consommation plus régulière</vt:lpstr>
      <vt:lpstr>Les habitudes alimentaires des Antillais</vt:lpstr>
      <vt:lpstr>Modification des habitudes alimentaires</vt:lpstr>
      <vt:lpstr>Modification des habitudes d’achat</vt:lpstr>
      <vt:lpstr>Modification des habitudes d’achat</vt:lpstr>
      <vt:lpstr>Les habitudes alimentaires des Antillais</vt:lpstr>
      <vt:lpstr>Points de vente alimentaires fréquentés</vt:lpstr>
      <vt:lpstr>Points de vente alimentaires fréquentés</vt:lpstr>
      <vt:lpstr>Points de vente alimentaires fréquentés</vt:lpstr>
      <vt:lpstr>Le rapport des Antillais à l’alimentation</vt:lpstr>
      <vt:lpstr>Le rapport des Antillais à l’alimentation</vt:lpstr>
      <vt:lpstr>Engagements liés à la consommation alimentaire </vt:lpstr>
      <vt:lpstr>Engagements liés à la consommation alimentaire </vt:lpstr>
      <vt:lpstr>Représentations du « bien manger »</vt:lpstr>
      <vt:lpstr>Représentations du « bien manger »</vt:lpstr>
      <vt:lpstr>Représentations du « bien manger »</vt:lpstr>
      <vt:lpstr>Le rapport des Antillais à l’alimentation</vt:lpstr>
      <vt:lpstr>Contraintes financières sur les dépenses alimentaires</vt:lpstr>
      <vt:lpstr>Contraintes financières sur les dépenses alimentaires</vt:lpstr>
      <vt:lpstr>Arbitrages qualité / prix dans l’alimentation</vt:lpstr>
      <vt:lpstr>Représentation des produits bio </vt:lpstr>
      <vt:lpstr>Représentation des produits bio </vt:lpstr>
      <vt:lpstr>Qualités environnementales des produits bios</vt:lpstr>
      <vt:lpstr>Qualités environnementales des produits bios</vt:lpstr>
      <vt:lpstr>Valeur santé des produits bios</vt:lpstr>
      <vt:lpstr>Valeurs gustatives des produits bios</vt:lpstr>
      <vt:lpstr>Impact économique et social du bio</vt:lpstr>
      <vt:lpstr>Perception des écarts de prix</vt:lpstr>
      <vt:lpstr>Perception du surcoût des produits bio</vt:lpstr>
      <vt:lpstr>Perception du surcoût des produits bio</vt:lpstr>
      <vt:lpstr>Valeur prix des produits bios</vt:lpstr>
      <vt:lpstr>Représentation des produits bio </vt:lpstr>
      <vt:lpstr>Exigences du cahier des charges</vt:lpstr>
      <vt:lpstr>Contrôle des produits bios</vt:lpstr>
      <vt:lpstr>Connaissances des normes bio</vt:lpstr>
      <vt:lpstr>Connaissances des normes bio</vt:lpstr>
      <vt:lpstr>Représentation des produits bio </vt:lpstr>
      <vt:lpstr>Niveau d’information sur l’impact sanitaire et environnemental </vt:lpstr>
      <vt:lpstr>Niveau d’information sur l’origine des produits biologiques</vt:lpstr>
      <vt:lpstr>Niveau d’information sur les contrôles et la réglementation </vt:lpstr>
      <vt:lpstr>Les plus jeunes en manque d’informations sur le bio</vt:lpstr>
      <vt:lpstr>Représentation des produits bio </vt:lpstr>
      <vt:lpstr>Qualités environnementales des produits bios</vt:lpstr>
      <vt:lpstr>Connaissance de labels / logos</vt:lpstr>
      <vt:lpstr>Connaissance de labels / logos</vt:lpstr>
      <vt:lpstr>Connaissance de labels / logos</vt:lpstr>
      <vt:lpstr>Les consommateurs réguliers de produits biologiques</vt:lpstr>
      <vt:lpstr>Consommation de produits biologiques</vt:lpstr>
      <vt:lpstr>Raisons de consommer des produits bio</vt:lpstr>
      <vt:lpstr>Raisons de consommer des produits bio</vt:lpstr>
      <vt:lpstr>Raisons de consommer des produits bio</vt:lpstr>
      <vt:lpstr>Produits biologiques consommés</vt:lpstr>
      <vt:lpstr>Produits biologiques consommés</vt:lpstr>
      <vt:lpstr>Le produit bio préféré</vt:lpstr>
      <vt:lpstr>Critères de choix des produits bio</vt:lpstr>
      <vt:lpstr>Critères de choix des produits bio</vt:lpstr>
      <vt:lpstr>La consommation des produits  biologiques non alimentaires</vt:lpstr>
      <vt:lpstr>Consommation de produits bio non alimentaires</vt:lpstr>
      <vt:lpstr>Consommation de produits bio non alimentaires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Agnès Crozet</dc:creator>
  <cp:lastModifiedBy>Agnès Crozet</cp:lastModifiedBy>
  <cp:revision>25</cp:revision>
  <cp:lastPrinted>2023-06-29T12:32:38Z</cp:lastPrinted>
  <dcterms:created xsi:type="dcterms:W3CDTF">2023-06-13T13:47:54Z</dcterms:created>
  <dcterms:modified xsi:type="dcterms:W3CDTF">2023-06-29T14:20:52Z</dcterms:modified>
</cp:coreProperties>
</file>