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charts/chart16.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charts/chart17.xml" ContentType="application/vnd.openxmlformats-officedocument.drawingml.chart+xml"/>
  <Override PartName="/ppt/theme/themeOverride6.xml" ContentType="application/vnd.openxmlformats-officedocument.themeOverride+xml"/>
  <Override PartName="/ppt/charts/chart18.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notesSlides/notesSlide12.xml" ContentType="application/vnd.openxmlformats-officedocument.presentationml.notesSlid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charts/chart26.xml" ContentType="application/vnd.openxmlformats-officedocument.drawingml.chart+xml"/>
  <Override PartName="/ppt/notesSlides/notesSlide14.xml" ContentType="application/vnd.openxmlformats-officedocument.presentationml.notesSlide+xml"/>
  <Override PartName="/ppt/charts/chart2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8.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9.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0.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1.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5.xml" ContentType="application/vnd.openxmlformats-officedocument.presentationml.notesSlide+xml"/>
  <Override PartName="/ppt/charts/chart3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3.xml" ContentType="application/vnd.openxmlformats-officedocument.drawingml.chart+xml"/>
  <Override PartName="/ppt/notesSlides/notesSlide16.xml" ContentType="application/vnd.openxmlformats-officedocument.presentationml.notesSlide+xml"/>
  <Override PartName="/ppt/charts/chart3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7.xml" ContentType="application/vnd.openxmlformats-officedocument.presentationml.notesSlide+xml"/>
  <Override PartName="/ppt/charts/chart3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8.xml" ContentType="application/vnd.openxmlformats-officedocument.themeOverride+xml"/>
  <Override PartName="/ppt/charts/chart3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9.xml" ContentType="application/vnd.openxmlformats-officedocument.themeOverride+xml"/>
  <Override PartName="/ppt/charts/chart40.xml" ContentType="application/vnd.openxmlformats-officedocument.drawingml.chart+xml"/>
  <Override PartName="/ppt/notesSlides/notesSlide18.xml" ContentType="application/vnd.openxmlformats-officedocument.presentationml.notesSlide+xml"/>
  <Override PartName="/ppt/charts/chart41.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9.xml" ContentType="application/vnd.openxmlformats-officedocument.presentationml.notesSlide+xml"/>
  <Override PartName="/ppt/charts/chart42.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4.xml" ContentType="application/vnd.openxmlformats-officedocument.drawingml.chartshapes+xml"/>
  <Override PartName="/ppt/charts/chart4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0.xml" ContentType="application/vnd.openxmlformats-officedocument.presentationml.notesSlide+xml"/>
  <Override PartName="/ppt/charts/chart46.xml" ContentType="application/vnd.openxmlformats-officedocument.drawingml.chart+xml"/>
  <Override PartName="/ppt/notesSlides/notesSlide21.xml" ContentType="application/vnd.openxmlformats-officedocument.presentationml.notesSlide+xml"/>
  <Override PartName="/ppt/charts/chart47.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2.xml" ContentType="application/vnd.openxmlformats-officedocument.presentationml.notesSlide+xml"/>
  <Override PartName="/ppt/charts/chart48.xml" ContentType="application/vnd.openxmlformats-officedocument.drawingml.chart+xml"/>
  <Override PartName="/ppt/notesSlides/notesSlide23.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notesSlides/notesSlide24.xml" ContentType="application/vnd.openxmlformats-officedocument.presentationml.notesSlide+xml"/>
  <Override PartName="/ppt/charts/chart52.xml" ContentType="application/vnd.openxmlformats-officedocument.drawingml.chart+xml"/>
  <Override PartName="/ppt/charts/chart5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54.xml" ContentType="application/vnd.openxmlformats-officedocument.drawingml.chart+xml"/>
  <Override PartName="/ppt/theme/themeOverride10.xml" ContentType="application/vnd.openxmlformats-officedocument.themeOverride+xml"/>
  <Override PartName="/ppt/notesSlides/notesSlide25.xml" ContentType="application/vnd.openxmlformats-officedocument.presentationml.notesSlide+xml"/>
  <Override PartName="/ppt/charts/chart55.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56.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58.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26.xml" ContentType="application/vnd.openxmlformats-officedocument.presentationml.notesSlide+xml"/>
  <Override PartName="/ppt/charts/chart59.xml" ContentType="application/vnd.openxmlformats-officedocument.drawingml.chart+xml"/>
  <Override PartName="/ppt/notesSlides/notesSlide27.xml" ContentType="application/vnd.openxmlformats-officedocument.presentationml.notesSlide+xml"/>
  <Override PartName="/ppt/charts/chart60.xml" ContentType="application/vnd.openxmlformats-officedocument.drawingml.chart+xml"/>
  <Override PartName="/ppt/notesSlides/notesSlide28.xml" ContentType="application/vnd.openxmlformats-officedocument.presentationml.notesSlide+xml"/>
  <Override PartName="/ppt/charts/chart6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6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4.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29.xml" ContentType="application/vnd.openxmlformats-officedocument.presentationml.notesSlide+xml"/>
  <Override PartName="/ppt/charts/chart65.xml" ContentType="application/vnd.openxmlformats-officedocument.drawingml.chart+xml"/>
  <Override PartName="/ppt/theme/themeOverride11.xml" ContentType="application/vnd.openxmlformats-officedocument.themeOverride+xml"/>
  <Override PartName="/ppt/charts/chart66.xml" ContentType="application/vnd.openxmlformats-officedocument.drawingml.chart+xml"/>
  <Override PartName="/ppt/theme/themeOverride12.xml" ContentType="application/vnd.openxmlformats-officedocument.themeOverride+xml"/>
  <Override PartName="/ppt/charts/chart67.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30.xml" ContentType="application/vnd.openxmlformats-officedocument.presentationml.notesSlide+xml"/>
  <Override PartName="/ppt/charts/chart68.xml" ContentType="application/vnd.openxmlformats-officedocument.drawingml.chart+xml"/>
  <Override PartName="/ppt/theme/themeOverride13.xml" ContentType="application/vnd.openxmlformats-officedocument.themeOverride+xml"/>
  <Override PartName="/ppt/notesSlides/notesSlide31.xml" ContentType="application/vnd.openxmlformats-officedocument.presentationml.notesSlide+xml"/>
  <Override PartName="/ppt/charts/chart69.xml" ContentType="application/vnd.openxmlformats-officedocument.drawingml.chart+xml"/>
  <Override PartName="/ppt/theme/themeOverride14.xml" ContentType="application/vnd.openxmlformats-officedocument.themeOverride+xml"/>
  <Override PartName="/ppt/notesSlides/notesSlide32.xml" ContentType="application/vnd.openxmlformats-officedocument.presentationml.notesSlide+xml"/>
  <Override PartName="/ppt/charts/chart70.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33.xml" ContentType="application/vnd.openxmlformats-officedocument.presentationml.notesSlide+xml"/>
  <Override PartName="/ppt/charts/chart71.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34.xml" ContentType="application/vnd.openxmlformats-officedocument.presentationml.notesSlide+xml"/>
  <Override PartName="/ppt/charts/chart72.xml" ContentType="application/vnd.openxmlformats-officedocument.drawingml.chart+xml"/>
  <Override PartName="/ppt/notesSlides/notesSlide35.xml" ContentType="application/vnd.openxmlformats-officedocument.presentationml.notesSlide+xml"/>
  <Override PartName="/ppt/charts/chart73.xml" ContentType="application/vnd.openxmlformats-officedocument.drawingml.chart+xml"/>
  <Override PartName="/ppt/notesSlides/notesSlide36.xml" ContentType="application/vnd.openxmlformats-officedocument.presentationml.notesSlide+xml"/>
  <Override PartName="/ppt/charts/chart74.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7.xml" ContentType="application/vnd.openxmlformats-officedocument.presentationml.notesSlide+xml"/>
  <Override PartName="/ppt/charts/chart75.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38.xml" ContentType="application/vnd.openxmlformats-officedocument.presentationml.notesSlide+xml"/>
  <Override PartName="/ppt/charts/chart76.xml" ContentType="application/vnd.openxmlformats-officedocument.drawingml.chart+xml"/>
  <Override PartName="/ppt/notesSlides/notesSlide39.xml" ContentType="application/vnd.openxmlformats-officedocument.presentationml.notesSlide+xml"/>
  <Override PartName="/ppt/charts/chart77.xml" ContentType="application/vnd.openxmlformats-officedocument.drawingml.chart+xml"/>
  <Override PartName="/ppt/theme/themeOverride15.xml" ContentType="application/vnd.openxmlformats-officedocument.themeOverride+xml"/>
  <Override PartName="/ppt/charts/chart78.xml" ContentType="application/vnd.openxmlformats-officedocument.drawingml.chart+xml"/>
  <Override PartName="/ppt/notesSlides/notesSlide40.xml" ContentType="application/vnd.openxmlformats-officedocument.presentationml.notesSlide+xml"/>
  <Override PartName="/ppt/charts/chart7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41.xml" ContentType="application/vnd.openxmlformats-officedocument.presentationml.notesSlide+xml"/>
  <Override PartName="/ppt/charts/chart80.xml" ContentType="application/vnd.openxmlformats-officedocument.drawingml.chart+xml"/>
  <Override PartName="/ppt/notesSlides/notesSlide42.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notesSlides/notesSlide43.xml" ContentType="application/vnd.openxmlformats-officedocument.presentationml.notesSlide+xml"/>
  <Override PartName="/ppt/charts/chart83.xml" ContentType="application/vnd.openxmlformats-officedocument.drawingml.chart+xml"/>
  <Override PartName="/ppt/theme/themeOverride16.xml" ContentType="application/vnd.openxmlformats-officedocument.themeOverride+xml"/>
  <Override PartName="/ppt/charts/chart8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8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8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87.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88.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89.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90.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91.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9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9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94.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95.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44.xml" ContentType="application/vnd.openxmlformats-officedocument.presentationml.notesSlide+xml"/>
  <Override PartName="/ppt/charts/chart96.xml" ContentType="application/vnd.openxmlformats-officedocument.drawingml.chart+xml"/>
  <Override PartName="/ppt/charts/style62.xml" ContentType="application/vnd.ms-office.chartstyle+xml"/>
  <Override PartName="/ppt/charts/colors62.xml" ContentType="application/vnd.ms-office.chartcolorstyle+xml"/>
  <Override PartName="/ppt/drawings/drawing5.xml" ContentType="application/vnd.openxmlformats-officedocument.drawingml.chartshapes+xml"/>
  <Override PartName="/ppt/charts/chart97.xml" ContentType="application/vnd.openxmlformats-officedocument.drawingml.chart+xml"/>
  <Override PartName="/ppt/charts/style63.xml" ContentType="application/vnd.ms-office.chartstyle+xml"/>
  <Override PartName="/ppt/charts/colors63.xml" ContentType="application/vnd.ms-office.chartcolorstyle+xml"/>
  <Override PartName="/ppt/drawings/drawing6.xml" ContentType="application/vnd.openxmlformats-officedocument.drawingml.chartshapes+xml"/>
  <Override PartName="/ppt/notesSlides/notesSlide45.xml" ContentType="application/vnd.openxmlformats-officedocument.presentationml.notesSlide+xml"/>
  <Override PartName="/ppt/charts/chart98.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99.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00.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01.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02.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46.xml" ContentType="application/vnd.openxmlformats-officedocument.presentationml.notesSlide+xml"/>
  <Override PartName="/ppt/charts/chart103.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17.xml" ContentType="application/vnd.openxmlformats-officedocument.themeOverride+xml"/>
  <Override PartName="/ppt/notesSlides/notesSlide47.xml" ContentType="application/vnd.openxmlformats-officedocument.presentationml.notesSlide+xml"/>
  <Override PartName="/ppt/charts/chart104.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48.xml" ContentType="application/vnd.openxmlformats-officedocument.presentationml.notesSlide+xml"/>
  <Override PartName="/ppt/charts/chart105.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106.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107.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108.xml" ContentType="application/vnd.openxmlformats-officedocument.drawingml.chart+xml"/>
  <Override PartName="/ppt/charts/style74.xml" ContentType="application/vnd.ms-office.chartstyle+xml"/>
  <Override PartName="/ppt/charts/colors7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8" r:id="rId5"/>
  </p:sldMasterIdLst>
  <p:notesMasterIdLst>
    <p:notesMasterId r:id="rId138"/>
  </p:notesMasterIdLst>
  <p:handoutMasterIdLst>
    <p:handoutMasterId r:id="rId139"/>
  </p:handoutMasterIdLst>
  <p:sldIdLst>
    <p:sldId id="274" r:id="rId6"/>
    <p:sldId id="283" r:id="rId7"/>
    <p:sldId id="4944" r:id="rId8"/>
    <p:sldId id="4803" r:id="rId9"/>
    <p:sldId id="280" r:id="rId10"/>
    <p:sldId id="4929" r:id="rId11"/>
    <p:sldId id="5075" r:id="rId12"/>
    <p:sldId id="4821" r:id="rId13"/>
    <p:sldId id="4912" r:id="rId14"/>
    <p:sldId id="4956" r:id="rId15"/>
    <p:sldId id="4957" r:id="rId16"/>
    <p:sldId id="4824" r:id="rId17"/>
    <p:sldId id="4825" r:id="rId18"/>
    <p:sldId id="5087" r:id="rId19"/>
    <p:sldId id="5088" r:id="rId20"/>
    <p:sldId id="5089" r:id="rId21"/>
    <p:sldId id="5090" r:id="rId22"/>
    <p:sldId id="4826" r:id="rId23"/>
    <p:sldId id="4827" r:id="rId24"/>
    <p:sldId id="4930" r:id="rId25"/>
    <p:sldId id="4837" r:id="rId26"/>
    <p:sldId id="4960" r:id="rId27"/>
    <p:sldId id="4839" r:id="rId28"/>
    <p:sldId id="4804" r:id="rId29"/>
    <p:sldId id="4832" r:id="rId30"/>
    <p:sldId id="4816" r:id="rId31"/>
    <p:sldId id="4961" r:id="rId32"/>
    <p:sldId id="4932" r:id="rId33"/>
    <p:sldId id="5076" r:id="rId34"/>
    <p:sldId id="4931" r:id="rId35"/>
    <p:sldId id="4811" r:id="rId36"/>
    <p:sldId id="4830" r:id="rId37"/>
    <p:sldId id="4810" r:id="rId38"/>
    <p:sldId id="4933" r:id="rId39"/>
    <p:sldId id="4812" r:id="rId40"/>
    <p:sldId id="4815" r:id="rId41"/>
    <p:sldId id="4831" r:id="rId42"/>
    <p:sldId id="4814" r:id="rId43"/>
    <p:sldId id="4935" r:id="rId44"/>
    <p:sldId id="4833" r:id="rId45"/>
    <p:sldId id="4809" r:id="rId46"/>
    <p:sldId id="4934" r:id="rId47"/>
    <p:sldId id="4859" r:id="rId48"/>
    <p:sldId id="4860" r:id="rId49"/>
    <p:sldId id="4834" r:id="rId50"/>
    <p:sldId id="4897" r:id="rId51"/>
    <p:sldId id="5077" r:id="rId52"/>
    <p:sldId id="5078" r:id="rId53"/>
    <p:sldId id="5079" r:id="rId54"/>
    <p:sldId id="4918" r:id="rId55"/>
    <p:sldId id="4915" r:id="rId56"/>
    <p:sldId id="4916" r:id="rId57"/>
    <p:sldId id="4919" r:id="rId58"/>
    <p:sldId id="4868" r:id="rId59"/>
    <p:sldId id="4870" r:id="rId60"/>
    <p:sldId id="4871" r:id="rId61"/>
    <p:sldId id="4872" r:id="rId62"/>
    <p:sldId id="4936" r:id="rId63"/>
    <p:sldId id="4954" r:id="rId64"/>
    <p:sldId id="4880" r:id="rId65"/>
    <p:sldId id="4881" r:id="rId66"/>
    <p:sldId id="4962" r:id="rId67"/>
    <p:sldId id="4883" r:id="rId68"/>
    <p:sldId id="4882" r:id="rId69"/>
    <p:sldId id="4884" r:id="rId70"/>
    <p:sldId id="4885" r:id="rId71"/>
    <p:sldId id="4937" r:id="rId72"/>
    <p:sldId id="4842" r:id="rId73"/>
    <p:sldId id="4844" r:id="rId74"/>
    <p:sldId id="4891" r:id="rId75"/>
    <p:sldId id="4843" r:id="rId76"/>
    <p:sldId id="4845" r:id="rId77"/>
    <p:sldId id="4847" r:id="rId78"/>
    <p:sldId id="4938" r:id="rId79"/>
    <p:sldId id="4808" r:id="rId80"/>
    <p:sldId id="4904" r:id="rId81"/>
    <p:sldId id="4878" r:id="rId82"/>
    <p:sldId id="4925" r:id="rId83"/>
    <p:sldId id="4924" r:id="rId84"/>
    <p:sldId id="4873" r:id="rId85"/>
    <p:sldId id="4890" r:id="rId86"/>
    <p:sldId id="4893" r:id="rId87"/>
    <p:sldId id="4926" r:id="rId88"/>
    <p:sldId id="5080" r:id="rId89"/>
    <p:sldId id="4927" r:id="rId90"/>
    <p:sldId id="5085" r:id="rId91"/>
    <p:sldId id="4823" r:id="rId92"/>
    <p:sldId id="4910" r:id="rId93"/>
    <p:sldId id="4939" r:id="rId94"/>
    <p:sldId id="4886" r:id="rId95"/>
    <p:sldId id="4889" r:id="rId96"/>
    <p:sldId id="4888" r:id="rId97"/>
    <p:sldId id="5081" r:id="rId98"/>
    <p:sldId id="4940" r:id="rId99"/>
    <p:sldId id="4848" r:id="rId100"/>
    <p:sldId id="4963" r:id="rId101"/>
    <p:sldId id="4851" r:id="rId102"/>
    <p:sldId id="5074" r:id="rId103"/>
    <p:sldId id="4941" r:id="rId104"/>
    <p:sldId id="4849" r:id="rId105"/>
    <p:sldId id="4850" r:id="rId106"/>
    <p:sldId id="4951" r:id="rId107"/>
    <p:sldId id="4942" r:id="rId108"/>
    <p:sldId id="4853" r:id="rId109"/>
    <p:sldId id="5071" r:id="rId110"/>
    <p:sldId id="5072" r:id="rId111"/>
    <p:sldId id="5073" r:id="rId112"/>
    <p:sldId id="4852" r:id="rId113"/>
    <p:sldId id="4854" r:id="rId114"/>
    <p:sldId id="5082" r:id="rId115"/>
    <p:sldId id="4855" r:id="rId116"/>
    <p:sldId id="4964" r:id="rId117"/>
    <p:sldId id="4856" r:id="rId118"/>
    <p:sldId id="4857" r:id="rId119"/>
    <p:sldId id="4861" r:id="rId120"/>
    <p:sldId id="5083" r:id="rId121"/>
    <p:sldId id="4862" r:id="rId122"/>
    <p:sldId id="4864" r:id="rId123"/>
    <p:sldId id="4807" r:id="rId124"/>
    <p:sldId id="4866" r:id="rId125"/>
    <p:sldId id="4867" r:id="rId126"/>
    <p:sldId id="4965" r:id="rId127"/>
    <p:sldId id="5070" r:id="rId128"/>
    <p:sldId id="5069" r:id="rId129"/>
    <p:sldId id="5065" r:id="rId130"/>
    <p:sldId id="5066" r:id="rId131"/>
    <p:sldId id="4949" r:id="rId132"/>
    <p:sldId id="4950" r:id="rId133"/>
    <p:sldId id="5067" r:id="rId134"/>
    <p:sldId id="5068" r:id="rId135"/>
    <p:sldId id="4952" r:id="rId136"/>
    <p:sldId id="5086" r:id="rId1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846086-60D2-DBF9-3B28-CC990FDDB355}" name="Agnès Crozet" initials="AC" userId="4ebc642b3ee0825e" providerId="Windows Live"/>
  <p188:author id="{7DCCE9B4-4A46-B532-A448-143A713BBD89}" name="Simon Ginolin" initials="SG" userId="adc9eea03f50348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5422C"/>
    <a:srgbClr val="EBC0B6"/>
    <a:srgbClr val="000000"/>
    <a:srgbClr val="C8A867"/>
    <a:srgbClr val="F0D0C8"/>
    <a:srgbClr val="E4AA9C"/>
    <a:srgbClr val="85AEFF"/>
    <a:srgbClr val="0047D6"/>
    <a:srgbClr val="E2A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834D0-4B41-954B-A9FE-1728E21D3869}" v="2" dt="2023-11-02T10:12:47.41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58" autoAdjust="0"/>
    <p:restoredTop sz="95027" autoAdjust="0"/>
  </p:normalViewPr>
  <p:slideViewPr>
    <p:cSldViewPr snapToGrid="0" snapToObjects="1">
      <p:cViewPr varScale="1">
        <p:scale>
          <a:sx n="163" d="100"/>
          <a:sy n="163" d="100"/>
        </p:scale>
        <p:origin x="192" y="23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viewProps" Target="viewProps.xml"/><Relationship Id="rId146"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ège Rabenandrasana" userId="3707f700-9d81-4a33-bb17-eca076a47703" providerId="ADAL" clId="{3B41CFE9-621F-46E8-A3E9-5B5379BB87C1}"/>
    <pc:docChg chg="modSld">
      <pc:chgData name="Nadège Rabenandrasana" userId="3707f700-9d81-4a33-bb17-eca076a47703" providerId="ADAL" clId="{3B41CFE9-621F-46E8-A3E9-5B5379BB87C1}" dt="2023-03-28T09:26:44.641" v="1" actId="14100"/>
      <pc:docMkLst>
        <pc:docMk/>
      </pc:docMkLst>
      <pc:sldChg chg="modSp mod">
        <pc:chgData name="Nadège Rabenandrasana" userId="3707f700-9d81-4a33-bb17-eca076a47703" providerId="ADAL" clId="{3B41CFE9-621F-46E8-A3E9-5B5379BB87C1}" dt="2023-03-28T09:26:44.641" v="1" actId="14100"/>
        <pc:sldMkLst>
          <pc:docMk/>
          <pc:sldMk cId="3179014204" sldId="4912"/>
        </pc:sldMkLst>
        <pc:spChg chg="mod">
          <ac:chgData name="Nadège Rabenandrasana" userId="3707f700-9d81-4a33-bb17-eca076a47703" providerId="ADAL" clId="{3B41CFE9-621F-46E8-A3E9-5B5379BB87C1}" dt="2023-03-28T09:26:44.641" v="1" actId="14100"/>
          <ac:spMkLst>
            <pc:docMk/>
            <pc:sldMk cId="3179014204" sldId="4912"/>
            <ac:spMk id="2" creationId="{0BF77825-6054-2B1A-4CEB-BAD9546CC0B8}"/>
          </ac:spMkLst>
        </pc:spChg>
      </pc:sldChg>
    </pc:docChg>
  </pc:docChgLst>
  <pc:docChgLst>
    <pc:chgData name="Dorian FLECHET" userId="f578d92d-ac9e-4e3a-8fc7-a56337201c3c" providerId="ADAL" clId="{050834D0-4B41-954B-A9FE-1728E21D3869}"/>
    <pc:docChg chg="modSld">
      <pc:chgData name="Dorian FLECHET" userId="f578d92d-ac9e-4e3a-8fc7-a56337201c3c" providerId="ADAL" clId="{050834D0-4B41-954B-A9FE-1728E21D3869}" dt="2023-11-02T10:12:47.415" v="1" actId="207"/>
      <pc:docMkLst>
        <pc:docMk/>
      </pc:docMkLst>
      <pc:sldChg chg="modSp">
        <pc:chgData name="Dorian FLECHET" userId="f578d92d-ac9e-4e3a-8fc7-a56337201c3c" providerId="ADAL" clId="{050834D0-4B41-954B-A9FE-1728E21D3869}" dt="2023-11-02T10:12:47.415" v="1" actId="207"/>
        <pc:sldMkLst>
          <pc:docMk/>
          <pc:sldMk cId="1178805740" sldId="4884"/>
        </pc:sldMkLst>
        <pc:graphicFrameChg chg="mod">
          <ac:chgData name="Dorian FLECHET" userId="f578d92d-ac9e-4e3a-8fc7-a56337201c3c" providerId="ADAL" clId="{050834D0-4B41-954B-A9FE-1728E21D3869}" dt="2023-11-02T10:12:47.415" v="1" actId="207"/>
          <ac:graphicFrameMkLst>
            <pc:docMk/>
            <pc:sldMk cId="1178805740" sldId="4884"/>
            <ac:graphicFrameMk id="5" creationId="{1F3D904D-A7F0-F32D-AB68-82E5101BBA79}"/>
          </ac:graphicFrameMkLst>
        </pc:graphicFrameChg>
      </pc:sldChg>
    </pc:docChg>
  </pc:docChgLst>
  <pc:docChgLst>
    <pc:chgData name="Dorian FLECHET" userId="f578d92d-ac9e-4e3a-8fc7-a56337201c3c" providerId="ADAL" clId="{BAAC2489-84D1-471D-A510-487D0A4A83C3}"/>
    <pc:docChg chg="modSld">
      <pc:chgData name="Dorian FLECHET" userId="f578d92d-ac9e-4e3a-8fc7-a56337201c3c" providerId="ADAL" clId="{BAAC2489-84D1-471D-A510-487D0A4A83C3}" dt="2023-07-19T14:09:09.748" v="3" actId="27918"/>
      <pc:docMkLst>
        <pc:docMk/>
      </pc:docMkLst>
      <pc:sldChg chg="mod">
        <pc:chgData name="Dorian FLECHET" userId="f578d92d-ac9e-4e3a-8fc7-a56337201c3c" providerId="ADAL" clId="{BAAC2489-84D1-471D-A510-487D0A4A83C3}" dt="2023-07-19T14:09:09.748" v="3" actId="27918"/>
        <pc:sldMkLst>
          <pc:docMk/>
          <pc:sldMk cId="2865396466" sldId="4847"/>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xlsx"/></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9.xlsx"/><Relationship Id="rId2" Type="http://schemas.microsoft.com/office/2011/relationships/chartColorStyle" Target="colors8.xml"/><Relationship Id="rId1" Type="http://schemas.microsoft.com/office/2011/relationships/chartStyle" Target="style8.xml"/></Relationships>
</file>

<file path=ppt/charts/_rels/chart100.xml.rels><?xml version="1.0" encoding="UTF-8" standalone="yes"?>
<Relationships xmlns="http://schemas.openxmlformats.org/package/2006/relationships"><Relationship Id="rId3" Type="http://schemas.openxmlformats.org/officeDocument/2006/relationships/package" Target="../embeddings/Feuille_de_calcul_Microsoft_Excel99.xlsx"/><Relationship Id="rId2" Type="http://schemas.microsoft.com/office/2011/relationships/chartColorStyle" Target="colors66.xml"/><Relationship Id="rId1" Type="http://schemas.microsoft.com/office/2011/relationships/chartStyle" Target="style66.xml"/></Relationships>
</file>

<file path=ppt/charts/_rels/chart101.xml.rels><?xml version="1.0" encoding="UTF-8" standalone="yes"?>
<Relationships xmlns="http://schemas.openxmlformats.org/package/2006/relationships"><Relationship Id="rId3" Type="http://schemas.openxmlformats.org/officeDocument/2006/relationships/package" Target="../embeddings/Feuille_de_calcul_Microsoft_Excel100.xlsx"/><Relationship Id="rId2" Type="http://schemas.microsoft.com/office/2011/relationships/chartColorStyle" Target="colors67.xml"/><Relationship Id="rId1" Type="http://schemas.microsoft.com/office/2011/relationships/chartStyle" Target="style67.xml"/></Relationships>
</file>

<file path=ppt/charts/_rels/chart102.xml.rels><?xml version="1.0" encoding="UTF-8" standalone="yes"?>
<Relationships xmlns="http://schemas.openxmlformats.org/package/2006/relationships"><Relationship Id="rId3" Type="http://schemas.openxmlformats.org/officeDocument/2006/relationships/oleObject" Target="Graphique%20dans%20Microsoft%20PowerPoint" TargetMode="External"/><Relationship Id="rId2" Type="http://schemas.microsoft.com/office/2011/relationships/chartColorStyle" Target="colors68.xml"/><Relationship Id="rId1" Type="http://schemas.microsoft.com/office/2011/relationships/chartStyle" Target="style68.xml"/></Relationships>
</file>

<file path=ppt/charts/_rels/chart103.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package" Target="../embeddings/Feuille_de_calcul_Microsoft_Excel101.xlsx"/></Relationships>
</file>

<file path=ppt/charts/_rels/chart104.xml.rels><?xml version="1.0" encoding="UTF-8" standalone="yes"?>
<Relationships xmlns="http://schemas.openxmlformats.org/package/2006/relationships"><Relationship Id="rId3" Type="http://schemas.openxmlformats.org/officeDocument/2006/relationships/package" Target="../embeddings/Feuille_de_calcul_Microsoft_Excel102.xlsx"/><Relationship Id="rId2" Type="http://schemas.microsoft.com/office/2011/relationships/chartColorStyle" Target="colors70.xml"/><Relationship Id="rId1" Type="http://schemas.microsoft.com/office/2011/relationships/chartStyle" Target="style70.xml"/></Relationships>
</file>

<file path=ppt/charts/_rels/chart105.xml.rels><?xml version="1.0" encoding="UTF-8" standalone="yes"?>
<Relationships xmlns="http://schemas.openxmlformats.org/package/2006/relationships"><Relationship Id="rId3" Type="http://schemas.openxmlformats.org/officeDocument/2006/relationships/package" Target="../embeddings/Feuille_de_calcul_Microsoft_Excel103.xlsx"/><Relationship Id="rId2" Type="http://schemas.microsoft.com/office/2011/relationships/chartColorStyle" Target="colors71.xml"/><Relationship Id="rId1" Type="http://schemas.microsoft.com/office/2011/relationships/chartStyle" Target="style71.xml"/></Relationships>
</file>

<file path=ppt/charts/_rels/chart106.xml.rels><?xml version="1.0" encoding="UTF-8" standalone="yes"?>
<Relationships xmlns="http://schemas.openxmlformats.org/package/2006/relationships"><Relationship Id="rId3" Type="http://schemas.openxmlformats.org/officeDocument/2006/relationships/package" Target="../embeddings/Feuille_de_calcul_Microsoft_Excel104.xlsx"/><Relationship Id="rId2" Type="http://schemas.microsoft.com/office/2011/relationships/chartColorStyle" Target="colors72.xml"/><Relationship Id="rId1" Type="http://schemas.microsoft.com/office/2011/relationships/chartStyle" Target="style72.xml"/></Relationships>
</file>

<file path=ppt/charts/_rels/chart107.xml.rels><?xml version="1.0" encoding="UTF-8" standalone="yes"?>
<Relationships xmlns="http://schemas.openxmlformats.org/package/2006/relationships"><Relationship Id="rId3" Type="http://schemas.openxmlformats.org/officeDocument/2006/relationships/package" Target="../embeddings/Feuille_de_calcul_Microsoft_Excel105.xlsx"/><Relationship Id="rId2" Type="http://schemas.microsoft.com/office/2011/relationships/chartColorStyle" Target="colors73.xml"/><Relationship Id="rId1" Type="http://schemas.microsoft.com/office/2011/relationships/chartStyle" Target="style73.xml"/></Relationships>
</file>

<file path=ppt/charts/_rels/chart108.xml.rels><?xml version="1.0" encoding="UTF-8" standalone="yes"?>
<Relationships xmlns="http://schemas.openxmlformats.org/package/2006/relationships"><Relationship Id="rId3" Type="http://schemas.openxmlformats.org/officeDocument/2006/relationships/package" Target="../embeddings/Feuille_de_calcul_Microsoft_Excel106.xlsx"/><Relationship Id="rId2" Type="http://schemas.microsoft.com/office/2011/relationships/chartColorStyle" Target="colors74.xml"/><Relationship Id="rId1" Type="http://schemas.microsoft.com/office/2011/relationships/chartStyle" Target="style74.xm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2" Type="http://schemas.openxmlformats.org/officeDocument/2006/relationships/package" Target="../embeddings/Feuille_de_calcul_Microsoft_Excel11.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3" Type="http://schemas.openxmlformats.org/officeDocument/2006/relationships/package" Target="../embeddings/Feuille_de_calcul_Microsoft_Excel12.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2" Type="http://schemas.openxmlformats.org/officeDocument/2006/relationships/package" Target="../embeddings/Feuille_de_calcul_Microsoft_Excel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package" Target="../embeddings/Feuille_de_calcul_Microsoft_Excel14.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package" Target="../embeddings/Feuille_de_calcul_Microsoft_Excel15.xlsx"/><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2" Type="http://schemas.openxmlformats.org/officeDocument/2006/relationships/package" Target="../embeddings/Feuille_de_calcul_Microsoft_Excel16.xlsx"/><Relationship Id="rId1" Type="http://schemas.openxmlformats.org/officeDocument/2006/relationships/themeOverride" Target="../theme/themeOverride6.xml"/></Relationships>
</file>

<file path=ppt/charts/_rels/chart18.xml.rels><?xml version="1.0" encoding="UTF-8" standalone="yes"?>
<Relationships xmlns="http://schemas.openxmlformats.org/package/2006/relationships"><Relationship Id="rId2" Type="http://schemas.openxmlformats.org/officeDocument/2006/relationships/package" Target="../embeddings/Feuille_de_calcul_Microsoft_Excel17.xlsx"/><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2" Type="http://schemas.openxmlformats.org/officeDocument/2006/relationships/package" Target="../embeddings/Feuille_de_calcul_Microsoft_Excel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package" Target="../embeddings/Feuille_de_calcul_Microsoft_Excel20.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package" Target="../embeddings/Feuille_de_calcul_Microsoft_Excel21.xlsx"/><Relationship Id="rId2" Type="http://schemas.microsoft.com/office/2011/relationships/chartColorStyle" Target="colors14.xml"/><Relationship Id="rId1" Type="http://schemas.microsoft.com/office/2011/relationships/chartStyle" Target="style14.xml"/></Relationships>
</file>

<file path=ppt/charts/_rels/chart23.xml.rels><?xml version="1.0" encoding="UTF-8" standalone="yes"?>
<Relationships xmlns="http://schemas.openxmlformats.org/package/2006/relationships"><Relationship Id="rId3" Type="http://schemas.openxmlformats.org/officeDocument/2006/relationships/package" Target="../embeddings/Feuille_de_calcul_Microsoft_Excel22.xlsx"/><Relationship Id="rId2" Type="http://schemas.microsoft.com/office/2011/relationships/chartColorStyle" Target="colors15.xml"/><Relationship Id="rId1" Type="http://schemas.microsoft.com/office/2011/relationships/chartStyle" Target="style15.xml"/></Relationships>
</file>

<file path=ppt/charts/_rels/chart24.xml.rels><?xml version="1.0" encoding="UTF-8" standalone="yes"?>
<Relationships xmlns="http://schemas.openxmlformats.org/package/2006/relationships"><Relationship Id="rId3" Type="http://schemas.openxmlformats.org/officeDocument/2006/relationships/package" Target="../embeddings/Feuille_de_calcul_Microsoft_Excel23.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25.xml.rels><?xml version="1.0" encoding="UTF-8" standalone="yes"?>
<Relationships xmlns="http://schemas.openxmlformats.org/package/2006/relationships"><Relationship Id="rId3" Type="http://schemas.openxmlformats.org/officeDocument/2006/relationships/package" Target="../embeddings/Feuille_de_calcul_Microsoft_Excel24.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1" Type="http://schemas.openxmlformats.org/officeDocument/2006/relationships/package" Target="../embeddings/Feuille_de_calcul_Microsoft_Excel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Feuille_de_calcul_Microsoft_Excel26.xlsx"/><Relationship Id="rId2" Type="http://schemas.microsoft.com/office/2011/relationships/chartColorStyle" Target="colors18.xml"/><Relationship Id="rId1" Type="http://schemas.microsoft.com/office/2011/relationships/chartStyle" Target="style18.xml"/></Relationships>
</file>

<file path=ppt/charts/_rels/chart28.xml.rels><?xml version="1.0" encoding="UTF-8" standalone="yes"?>
<Relationships xmlns="http://schemas.openxmlformats.org/package/2006/relationships"><Relationship Id="rId3" Type="http://schemas.openxmlformats.org/officeDocument/2006/relationships/package" Target="../embeddings/Feuille_de_calcul_Microsoft_Excel27.xlsx"/><Relationship Id="rId2" Type="http://schemas.microsoft.com/office/2011/relationships/chartColorStyle" Target="colors19.xml"/><Relationship Id="rId1" Type="http://schemas.microsoft.com/office/2011/relationships/chartStyle" Target="style19.xml"/></Relationships>
</file>

<file path=ppt/charts/_rels/chart29.xml.rels><?xml version="1.0" encoding="UTF-8" standalone="yes"?>
<Relationships xmlns="http://schemas.openxmlformats.org/package/2006/relationships"><Relationship Id="rId3" Type="http://schemas.openxmlformats.org/officeDocument/2006/relationships/package" Target="../embeddings/Feuille_de_calcul_Microsoft_Excel28.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Feuille_de_calcul_Microsoft_Excel29.xlsx"/><Relationship Id="rId2" Type="http://schemas.microsoft.com/office/2011/relationships/chartColorStyle" Target="colors21.xml"/><Relationship Id="rId1" Type="http://schemas.microsoft.com/office/2011/relationships/chartStyle" Target="style21.xml"/></Relationships>
</file>

<file path=ppt/charts/_rels/chart31.xml.rels><?xml version="1.0" encoding="UTF-8" standalone="yes"?>
<Relationships xmlns="http://schemas.openxmlformats.org/package/2006/relationships"><Relationship Id="rId3" Type="http://schemas.openxmlformats.org/officeDocument/2006/relationships/package" Target="../embeddings/Feuille_de_calcul_Microsoft_Excel30.xlsx"/><Relationship Id="rId2" Type="http://schemas.microsoft.com/office/2011/relationships/chartColorStyle" Target="colors22.xml"/><Relationship Id="rId1" Type="http://schemas.microsoft.com/office/2011/relationships/chartStyle" Target="style22.xml"/></Relationships>
</file>

<file path=ppt/charts/_rels/chart32.xml.rels><?xml version="1.0" encoding="UTF-8" standalone="yes"?>
<Relationships xmlns="http://schemas.openxmlformats.org/package/2006/relationships"><Relationship Id="rId3" Type="http://schemas.openxmlformats.org/officeDocument/2006/relationships/package" Target="../embeddings/Feuille_de_calcul_Microsoft_Excel31.xlsx"/><Relationship Id="rId2" Type="http://schemas.microsoft.com/office/2011/relationships/chartColorStyle" Target="colors23.xml"/><Relationship Id="rId1" Type="http://schemas.microsoft.com/office/2011/relationships/chartStyle" Target="style23.xml"/></Relationships>
</file>

<file path=ppt/charts/_rels/chart33.xml.rels><?xml version="1.0" encoding="UTF-8" standalone="yes"?>
<Relationships xmlns="http://schemas.openxmlformats.org/package/2006/relationships"><Relationship Id="rId1" Type="http://schemas.openxmlformats.org/officeDocument/2006/relationships/package" Target="../embeddings/Feuille_de_calcul_Microsoft_Excel32.xlsx"/></Relationships>
</file>

<file path=ppt/charts/_rels/chart34.xml.rels><?xml version="1.0" encoding="UTF-8" standalone="yes"?>
<Relationships xmlns="http://schemas.openxmlformats.org/package/2006/relationships"><Relationship Id="rId3" Type="http://schemas.openxmlformats.org/officeDocument/2006/relationships/package" Target="../embeddings/Feuille_de_calcul_Microsoft_Excel33.xlsx"/><Relationship Id="rId2" Type="http://schemas.microsoft.com/office/2011/relationships/chartColorStyle" Target="colors24.xml"/><Relationship Id="rId1" Type="http://schemas.microsoft.com/office/2011/relationships/chartStyle" Target="style24.xml"/></Relationships>
</file>

<file path=ppt/charts/_rels/chart35.xml.rels><?xml version="1.0" encoding="UTF-8" standalone="yes"?>
<Relationships xmlns="http://schemas.openxmlformats.org/package/2006/relationships"><Relationship Id="rId3" Type="http://schemas.openxmlformats.org/officeDocument/2006/relationships/package" Target="../embeddings/Feuille_de_calcul_Microsoft_Excel34.xlsx"/><Relationship Id="rId2" Type="http://schemas.microsoft.com/office/2011/relationships/chartColorStyle" Target="colors25.xml"/><Relationship Id="rId1" Type="http://schemas.microsoft.com/office/2011/relationships/chartStyle" Target="style25.xml"/></Relationships>
</file>

<file path=ppt/charts/_rels/chart36.xml.rels><?xml version="1.0" encoding="UTF-8" standalone="yes"?>
<Relationships xmlns="http://schemas.openxmlformats.org/package/2006/relationships"><Relationship Id="rId3" Type="http://schemas.openxmlformats.org/officeDocument/2006/relationships/package" Target="../embeddings/Feuille_de_calcul_Microsoft_Excel35.xlsx"/><Relationship Id="rId2" Type="http://schemas.microsoft.com/office/2011/relationships/chartColorStyle" Target="colors26.xml"/><Relationship Id="rId1" Type="http://schemas.microsoft.com/office/2011/relationships/chartStyle" Target="style26.xml"/></Relationships>
</file>

<file path=ppt/charts/_rels/chart37.xml.rels><?xml version="1.0" encoding="UTF-8" standalone="yes"?>
<Relationships xmlns="http://schemas.openxmlformats.org/package/2006/relationships"><Relationship Id="rId1" Type="http://schemas.openxmlformats.org/officeDocument/2006/relationships/package" Target="../embeddings/Feuille_de_calcul_Microsoft_Excel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Feuille_de_calcul_Microsoft_Excel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Feuille_de_calcul_Microsoft_Excel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1" Type="http://schemas.openxmlformats.org/officeDocument/2006/relationships/package" Target="../embeddings/Feuille_de_calcul_Microsoft_Excel39.xlsx"/></Relationships>
</file>

<file path=ppt/charts/_rels/chart41.xml.rels><?xml version="1.0" encoding="UTF-8" standalone="yes"?>
<Relationships xmlns="http://schemas.openxmlformats.org/package/2006/relationships"><Relationship Id="rId3" Type="http://schemas.openxmlformats.org/officeDocument/2006/relationships/package" Target="../embeddings/Feuille_de_calcul_Microsoft_Excel40.xlsx"/><Relationship Id="rId2" Type="http://schemas.microsoft.com/office/2011/relationships/chartColorStyle" Target="colors29.xml"/><Relationship Id="rId1" Type="http://schemas.microsoft.com/office/2011/relationships/chartStyle" Target="style29.xml"/></Relationships>
</file>

<file path=ppt/charts/_rels/chart42.xml.rels><?xml version="1.0" encoding="UTF-8" standalone="yes"?>
<Relationships xmlns="http://schemas.openxmlformats.org/package/2006/relationships"><Relationship Id="rId3" Type="http://schemas.openxmlformats.org/officeDocument/2006/relationships/package" Target="../embeddings/Feuille_de_calcul_Microsoft_Excel41.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4.xml"/></Relationships>
</file>

<file path=ppt/charts/_rels/chart43.xml.rels><?xml version="1.0" encoding="UTF-8" standalone="yes"?>
<Relationships xmlns="http://schemas.openxmlformats.org/package/2006/relationships"><Relationship Id="rId3" Type="http://schemas.openxmlformats.org/officeDocument/2006/relationships/package" Target="../embeddings/Feuille_de_calcul_Microsoft_Excel42.xlsx"/><Relationship Id="rId2" Type="http://schemas.microsoft.com/office/2011/relationships/chartColorStyle" Target="colors31.xml"/><Relationship Id="rId1" Type="http://schemas.microsoft.com/office/2011/relationships/chartStyle" Target="style31.xml"/></Relationships>
</file>

<file path=ppt/charts/_rels/chart44.xml.rels><?xml version="1.0" encoding="UTF-8" standalone="yes"?>
<Relationships xmlns="http://schemas.openxmlformats.org/package/2006/relationships"><Relationship Id="rId3" Type="http://schemas.openxmlformats.org/officeDocument/2006/relationships/package" Target="../embeddings/Feuille_de_calcul_Microsoft_Excel43.xlsx"/><Relationship Id="rId2" Type="http://schemas.microsoft.com/office/2011/relationships/chartColorStyle" Target="colors32.xml"/><Relationship Id="rId1" Type="http://schemas.microsoft.com/office/2011/relationships/chartStyle" Target="style32.xml"/></Relationships>
</file>

<file path=ppt/charts/_rels/chart45.xml.rels><?xml version="1.0" encoding="UTF-8" standalone="yes"?>
<Relationships xmlns="http://schemas.openxmlformats.org/package/2006/relationships"><Relationship Id="rId3" Type="http://schemas.openxmlformats.org/officeDocument/2006/relationships/package" Target="../embeddings/Feuille_de_calcul_Microsoft_Excel44.xlsx"/><Relationship Id="rId2" Type="http://schemas.microsoft.com/office/2011/relationships/chartColorStyle" Target="colors33.xml"/><Relationship Id="rId1" Type="http://schemas.microsoft.com/office/2011/relationships/chartStyle" Target="style33.xml"/></Relationships>
</file>

<file path=ppt/charts/_rels/chart46.xml.rels><?xml version="1.0" encoding="UTF-8" standalone="yes"?>
<Relationships xmlns="http://schemas.openxmlformats.org/package/2006/relationships"><Relationship Id="rId1" Type="http://schemas.openxmlformats.org/officeDocument/2006/relationships/package" Target="../embeddings/Feuille_de_calcul_Microsoft_Excel45.xlsx"/></Relationships>
</file>

<file path=ppt/charts/_rels/chart47.xml.rels><?xml version="1.0" encoding="UTF-8" standalone="yes"?>
<Relationships xmlns="http://schemas.openxmlformats.org/package/2006/relationships"><Relationship Id="rId3" Type="http://schemas.openxmlformats.org/officeDocument/2006/relationships/package" Target="../embeddings/Feuille_de_calcul_Microsoft_Excel46.xlsx"/><Relationship Id="rId2" Type="http://schemas.microsoft.com/office/2011/relationships/chartColorStyle" Target="colors34.xml"/><Relationship Id="rId1" Type="http://schemas.microsoft.com/office/2011/relationships/chartStyle" Target="style34.xml"/></Relationships>
</file>

<file path=ppt/charts/_rels/chart48.xml.rels><?xml version="1.0" encoding="UTF-8" standalone="yes"?>
<Relationships xmlns="http://schemas.openxmlformats.org/package/2006/relationships"><Relationship Id="rId1" Type="http://schemas.openxmlformats.org/officeDocument/2006/relationships/package" Target="../embeddings/Feuille_de_calcul_Microsoft_Excel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Feuille_de_calcul_Microsoft_Excel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1" Type="http://schemas.openxmlformats.org/officeDocument/2006/relationships/package" Target="../embeddings/Feuille_de_calcul_Microsoft_Excel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Feuille_de_calcul_Microsoft_Excel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Feuille_de_calcul_Microsoft_Excel51.xlsx"/></Relationships>
</file>

<file path=ppt/charts/_rels/chart53.xml.rels><?xml version="1.0" encoding="UTF-8" standalone="yes"?>
<Relationships xmlns="http://schemas.openxmlformats.org/package/2006/relationships"><Relationship Id="rId3" Type="http://schemas.openxmlformats.org/officeDocument/2006/relationships/package" Target="../embeddings/Feuille_de_calcul_Microsoft_Excel52.xlsx"/><Relationship Id="rId2" Type="http://schemas.microsoft.com/office/2011/relationships/chartColorStyle" Target="colors35.xml"/><Relationship Id="rId1" Type="http://schemas.microsoft.com/office/2011/relationships/chartStyle" Target="style35.xml"/></Relationships>
</file>

<file path=ppt/charts/_rels/chart54.xml.rels><?xml version="1.0" encoding="UTF-8" standalone="yes"?>
<Relationships xmlns="http://schemas.openxmlformats.org/package/2006/relationships"><Relationship Id="rId2" Type="http://schemas.openxmlformats.org/officeDocument/2006/relationships/package" Target="../embeddings/Feuille_de_calcul_Microsoft_Excel53.xlsx"/><Relationship Id="rId1" Type="http://schemas.openxmlformats.org/officeDocument/2006/relationships/themeOverride" Target="../theme/themeOverride10.xml"/></Relationships>
</file>

<file path=ppt/charts/_rels/chart55.xml.rels><?xml version="1.0" encoding="UTF-8" standalone="yes"?>
<Relationships xmlns="http://schemas.openxmlformats.org/package/2006/relationships"><Relationship Id="rId3" Type="http://schemas.openxmlformats.org/officeDocument/2006/relationships/package" Target="../embeddings/Feuille_de_calcul_Microsoft_Excel54.xlsx"/><Relationship Id="rId2" Type="http://schemas.microsoft.com/office/2011/relationships/chartColorStyle" Target="colors36.xml"/><Relationship Id="rId1" Type="http://schemas.microsoft.com/office/2011/relationships/chartStyle" Target="style36.xml"/></Relationships>
</file>

<file path=ppt/charts/_rels/chart56.xml.rels><?xml version="1.0" encoding="UTF-8" standalone="yes"?>
<Relationships xmlns="http://schemas.openxmlformats.org/package/2006/relationships"><Relationship Id="rId3" Type="http://schemas.openxmlformats.org/officeDocument/2006/relationships/package" Target="../embeddings/Feuille_de_calcul_Microsoft_Excel55.xlsx"/><Relationship Id="rId2" Type="http://schemas.microsoft.com/office/2011/relationships/chartColorStyle" Target="colors37.xml"/><Relationship Id="rId1" Type="http://schemas.microsoft.com/office/2011/relationships/chartStyle" Target="style37.xml"/></Relationships>
</file>

<file path=ppt/charts/_rels/chart57.xml.rels><?xml version="1.0" encoding="UTF-8" standalone="yes"?>
<Relationships xmlns="http://schemas.openxmlformats.org/package/2006/relationships"><Relationship Id="rId3" Type="http://schemas.openxmlformats.org/officeDocument/2006/relationships/package" Target="../embeddings/Feuille_de_calcul_Microsoft_Excel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3" Type="http://schemas.openxmlformats.org/officeDocument/2006/relationships/package" Target="../embeddings/Feuille_de_calcul_Microsoft_Excel57.xlsx"/><Relationship Id="rId2" Type="http://schemas.microsoft.com/office/2011/relationships/chartColorStyle" Target="colors39.xml"/><Relationship Id="rId1" Type="http://schemas.microsoft.com/office/2011/relationships/chartStyle" Target="style39.xml"/></Relationships>
</file>

<file path=ppt/charts/_rels/chart59.xml.rels><?xml version="1.0" encoding="UTF-8" standalone="yes"?>
<Relationships xmlns="http://schemas.openxmlformats.org/package/2006/relationships"><Relationship Id="rId1" Type="http://schemas.openxmlformats.org/officeDocument/2006/relationships/package" Target="../embeddings/Feuille_de_calcul_Microsoft_Excel58.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4.xml"/><Relationship Id="rId1" Type="http://schemas.microsoft.com/office/2011/relationships/chartStyle" Target="style4.xml"/></Relationships>
</file>

<file path=ppt/charts/_rels/chart60.xml.rels><?xml version="1.0" encoding="UTF-8" standalone="yes"?>
<Relationships xmlns="http://schemas.openxmlformats.org/package/2006/relationships"><Relationship Id="rId1" Type="http://schemas.openxmlformats.org/officeDocument/2006/relationships/package" Target="../embeddings/Feuille_de_calcul_Microsoft_Excel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Feuille_de_calcul_Microsoft_Excel60.xlsx"/><Relationship Id="rId2" Type="http://schemas.microsoft.com/office/2011/relationships/chartColorStyle" Target="colors40.xml"/><Relationship Id="rId1" Type="http://schemas.microsoft.com/office/2011/relationships/chartStyle" Target="style40.xml"/></Relationships>
</file>

<file path=ppt/charts/_rels/chart62.xml.rels><?xml version="1.0" encoding="UTF-8" standalone="yes"?>
<Relationships xmlns="http://schemas.openxmlformats.org/package/2006/relationships"><Relationship Id="rId3" Type="http://schemas.openxmlformats.org/officeDocument/2006/relationships/package" Target="../embeddings/Feuille_de_calcul_Microsoft_Excel61.xlsx"/><Relationship Id="rId2" Type="http://schemas.microsoft.com/office/2011/relationships/chartColorStyle" Target="colors41.xml"/><Relationship Id="rId1" Type="http://schemas.microsoft.com/office/2011/relationships/chartStyle" Target="style41.xml"/></Relationships>
</file>

<file path=ppt/charts/_rels/chart63.xml.rels><?xml version="1.0" encoding="UTF-8" standalone="yes"?>
<Relationships xmlns="http://schemas.openxmlformats.org/package/2006/relationships"><Relationship Id="rId3" Type="http://schemas.openxmlformats.org/officeDocument/2006/relationships/package" Target="../embeddings/Feuille_de_calcul_Microsoft_Excel62.xlsx"/><Relationship Id="rId2" Type="http://schemas.microsoft.com/office/2011/relationships/chartColorStyle" Target="colors42.xml"/><Relationship Id="rId1" Type="http://schemas.microsoft.com/office/2011/relationships/chartStyle" Target="style42.xml"/></Relationships>
</file>

<file path=ppt/charts/_rels/chart64.xml.rels><?xml version="1.0" encoding="UTF-8" standalone="yes"?>
<Relationships xmlns="http://schemas.openxmlformats.org/package/2006/relationships"><Relationship Id="rId3" Type="http://schemas.openxmlformats.org/officeDocument/2006/relationships/package" Target="../embeddings/Feuille_de_calcul_Microsoft_Excel63.xlsx"/><Relationship Id="rId2" Type="http://schemas.microsoft.com/office/2011/relationships/chartColorStyle" Target="colors43.xml"/><Relationship Id="rId1" Type="http://schemas.microsoft.com/office/2011/relationships/chartStyle" Target="style43.xml"/></Relationships>
</file>

<file path=ppt/charts/_rels/chart65.xml.rels><?xml version="1.0" encoding="UTF-8" standalone="yes"?>
<Relationships xmlns="http://schemas.openxmlformats.org/package/2006/relationships"><Relationship Id="rId2" Type="http://schemas.openxmlformats.org/officeDocument/2006/relationships/package" Target="../embeddings/Feuille_de_calcul_Microsoft_Excel64.xlsx"/><Relationship Id="rId1" Type="http://schemas.openxmlformats.org/officeDocument/2006/relationships/themeOverride" Target="../theme/themeOverride11.xml"/></Relationships>
</file>

<file path=ppt/charts/_rels/chart66.xml.rels><?xml version="1.0" encoding="UTF-8" standalone="yes"?>
<Relationships xmlns="http://schemas.openxmlformats.org/package/2006/relationships"><Relationship Id="rId2" Type="http://schemas.openxmlformats.org/officeDocument/2006/relationships/package" Target="../embeddings/Feuille_de_calcul_Microsoft_Excel65.xlsx"/><Relationship Id="rId1" Type="http://schemas.openxmlformats.org/officeDocument/2006/relationships/themeOverride" Target="../theme/themeOverride12.xml"/></Relationships>
</file>

<file path=ppt/charts/_rels/chart67.xml.rels><?xml version="1.0" encoding="UTF-8" standalone="yes"?>
<Relationships xmlns="http://schemas.openxmlformats.org/package/2006/relationships"><Relationship Id="rId3" Type="http://schemas.openxmlformats.org/officeDocument/2006/relationships/package" Target="../embeddings/Feuille_de_calcul_Microsoft_Excel66.xlsx"/><Relationship Id="rId2" Type="http://schemas.microsoft.com/office/2011/relationships/chartColorStyle" Target="colors44.xml"/><Relationship Id="rId1" Type="http://schemas.microsoft.com/office/2011/relationships/chartStyle" Target="style44.xml"/></Relationships>
</file>

<file path=ppt/charts/_rels/chart68.xml.rels><?xml version="1.0" encoding="UTF-8" standalone="yes"?>
<Relationships xmlns="http://schemas.openxmlformats.org/package/2006/relationships"><Relationship Id="rId2" Type="http://schemas.openxmlformats.org/officeDocument/2006/relationships/package" Target="../embeddings/Feuille_de_calcul_Microsoft_Excel67.xlsx"/><Relationship Id="rId1" Type="http://schemas.openxmlformats.org/officeDocument/2006/relationships/themeOverride" Target="../theme/themeOverride13.xml"/></Relationships>
</file>

<file path=ppt/charts/_rels/chart69.xml.rels><?xml version="1.0" encoding="UTF-8" standalone="yes"?>
<Relationships xmlns="http://schemas.openxmlformats.org/package/2006/relationships"><Relationship Id="rId2" Type="http://schemas.openxmlformats.org/officeDocument/2006/relationships/package" Target="../embeddings/Feuille_de_calcul_Microsoft_Excel68.xlsx"/><Relationship Id="rId1" Type="http://schemas.openxmlformats.org/officeDocument/2006/relationships/themeOverride" Target="../theme/themeOverride14.xml"/></Relationships>
</file>

<file path=ppt/charts/_rels/chart7.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5.xml"/><Relationship Id="rId1" Type="http://schemas.microsoft.com/office/2011/relationships/chartStyle" Target="style5.xml"/></Relationships>
</file>

<file path=ppt/charts/_rels/chart70.xml.rels><?xml version="1.0" encoding="UTF-8" standalone="yes"?>
<Relationships xmlns="http://schemas.openxmlformats.org/package/2006/relationships"><Relationship Id="rId3" Type="http://schemas.openxmlformats.org/officeDocument/2006/relationships/package" Target="../embeddings/Feuille_de_calcul_Microsoft_Excel69.xlsx"/><Relationship Id="rId2" Type="http://schemas.microsoft.com/office/2011/relationships/chartColorStyle" Target="colors45.xml"/><Relationship Id="rId1" Type="http://schemas.microsoft.com/office/2011/relationships/chartStyle" Target="style45.xml"/></Relationships>
</file>

<file path=ppt/charts/_rels/chart71.xml.rels><?xml version="1.0" encoding="UTF-8" standalone="yes"?>
<Relationships xmlns="http://schemas.openxmlformats.org/package/2006/relationships"><Relationship Id="rId3" Type="http://schemas.openxmlformats.org/officeDocument/2006/relationships/package" Target="../embeddings/Feuille_de_calcul_Microsoft_Excel70.xlsx"/><Relationship Id="rId2" Type="http://schemas.microsoft.com/office/2011/relationships/chartColorStyle" Target="colors46.xml"/><Relationship Id="rId1" Type="http://schemas.microsoft.com/office/2011/relationships/chartStyle" Target="style46.xml"/></Relationships>
</file>

<file path=ppt/charts/_rels/chart72.xml.rels><?xml version="1.0" encoding="UTF-8" standalone="yes"?>
<Relationships xmlns="http://schemas.openxmlformats.org/package/2006/relationships"><Relationship Id="rId1" Type="http://schemas.openxmlformats.org/officeDocument/2006/relationships/package" Target="../embeddings/Feuille_de_calcul_Microsoft_Excel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Feuille_de_calcul_Microsoft_Excel72.xlsx"/></Relationships>
</file>

<file path=ppt/charts/_rels/chart74.xml.rels><?xml version="1.0" encoding="UTF-8" standalone="yes"?>
<Relationships xmlns="http://schemas.openxmlformats.org/package/2006/relationships"><Relationship Id="rId3" Type="http://schemas.openxmlformats.org/officeDocument/2006/relationships/package" Target="../embeddings/Feuille_de_calcul_Microsoft_Excel73.xlsx"/><Relationship Id="rId2" Type="http://schemas.microsoft.com/office/2011/relationships/chartColorStyle" Target="colors47.xml"/><Relationship Id="rId1" Type="http://schemas.microsoft.com/office/2011/relationships/chartStyle" Target="style47.xml"/></Relationships>
</file>

<file path=ppt/charts/_rels/chart75.xml.rels><?xml version="1.0" encoding="UTF-8" standalone="yes"?>
<Relationships xmlns="http://schemas.openxmlformats.org/package/2006/relationships"><Relationship Id="rId3" Type="http://schemas.openxmlformats.org/officeDocument/2006/relationships/package" Target="../embeddings/Feuille_de_calcul_Microsoft_Excel74.xlsx"/><Relationship Id="rId2" Type="http://schemas.microsoft.com/office/2011/relationships/chartColorStyle" Target="colors48.xml"/><Relationship Id="rId1" Type="http://schemas.microsoft.com/office/2011/relationships/chartStyle" Target="style48.xml"/></Relationships>
</file>

<file path=ppt/charts/_rels/chart76.xml.rels><?xml version="1.0" encoding="UTF-8" standalone="yes"?>
<Relationships xmlns="http://schemas.openxmlformats.org/package/2006/relationships"><Relationship Id="rId1" Type="http://schemas.openxmlformats.org/officeDocument/2006/relationships/package" Target="../embeddings/Feuille_de_calcul_Microsoft_Excel75.xlsx"/></Relationships>
</file>

<file path=ppt/charts/_rels/chart77.xml.rels><?xml version="1.0" encoding="UTF-8" standalone="yes"?>
<Relationships xmlns="http://schemas.openxmlformats.org/package/2006/relationships"><Relationship Id="rId2" Type="http://schemas.openxmlformats.org/officeDocument/2006/relationships/package" Target="../embeddings/Feuille_de_calcul_Microsoft_Excel76.xlsx"/><Relationship Id="rId1" Type="http://schemas.openxmlformats.org/officeDocument/2006/relationships/themeOverride" Target="../theme/themeOverride15.xml"/></Relationships>
</file>

<file path=ppt/charts/_rels/chart78.xml.rels><?xml version="1.0" encoding="UTF-8" standalone="yes"?>
<Relationships xmlns="http://schemas.openxmlformats.org/package/2006/relationships"><Relationship Id="rId1" Type="http://schemas.openxmlformats.org/officeDocument/2006/relationships/package" Target="../embeddings/Feuille_de_calcul_Microsoft_Excel77.xlsx"/></Relationships>
</file>

<file path=ppt/charts/_rels/chart79.xml.rels><?xml version="1.0" encoding="UTF-8" standalone="yes"?>
<Relationships xmlns="http://schemas.openxmlformats.org/package/2006/relationships"><Relationship Id="rId3" Type="http://schemas.openxmlformats.org/officeDocument/2006/relationships/package" Target="../embeddings/Feuille_de_calcul_Microsoft_Excel78.xlsx"/><Relationship Id="rId2" Type="http://schemas.microsoft.com/office/2011/relationships/chartColorStyle" Target="colors49.xml"/><Relationship Id="rId1" Type="http://schemas.microsoft.com/office/2011/relationships/chartStyle" Target="style49.xml"/></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7.xlsx"/><Relationship Id="rId2" Type="http://schemas.microsoft.com/office/2011/relationships/chartColorStyle" Target="colors6.xml"/><Relationship Id="rId1" Type="http://schemas.microsoft.com/office/2011/relationships/chartStyle" Target="style6.xml"/></Relationships>
</file>

<file path=ppt/charts/_rels/chart80.xml.rels><?xml version="1.0" encoding="UTF-8" standalone="yes"?>
<Relationships xmlns="http://schemas.openxmlformats.org/package/2006/relationships"><Relationship Id="rId1" Type="http://schemas.openxmlformats.org/officeDocument/2006/relationships/package" Target="../embeddings/Feuille_de_calcul_Microsoft_Excel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Feuille_de_calcul_Microsoft_Excel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Feuille_de_calcul_Microsoft_Excel81.xlsx"/></Relationships>
</file>

<file path=ppt/charts/_rels/chart83.xml.rels><?xml version="1.0" encoding="UTF-8" standalone="yes"?>
<Relationships xmlns="http://schemas.openxmlformats.org/package/2006/relationships"><Relationship Id="rId2" Type="http://schemas.openxmlformats.org/officeDocument/2006/relationships/package" Target="../embeddings/Feuille_de_calcul_Microsoft_Excel82.xlsx"/><Relationship Id="rId1" Type="http://schemas.openxmlformats.org/officeDocument/2006/relationships/themeOverride" Target="../theme/themeOverride16.xml"/></Relationships>
</file>

<file path=ppt/charts/_rels/chart84.xml.rels><?xml version="1.0" encoding="UTF-8" standalone="yes"?>
<Relationships xmlns="http://schemas.openxmlformats.org/package/2006/relationships"><Relationship Id="rId3" Type="http://schemas.openxmlformats.org/officeDocument/2006/relationships/package" Target="../embeddings/Feuille_de_calcul_Microsoft_Excel83.xlsx"/><Relationship Id="rId2" Type="http://schemas.microsoft.com/office/2011/relationships/chartColorStyle" Target="colors50.xml"/><Relationship Id="rId1" Type="http://schemas.microsoft.com/office/2011/relationships/chartStyle" Target="style50.xml"/></Relationships>
</file>

<file path=ppt/charts/_rels/chart85.xml.rels><?xml version="1.0" encoding="UTF-8" standalone="yes"?>
<Relationships xmlns="http://schemas.openxmlformats.org/package/2006/relationships"><Relationship Id="rId3" Type="http://schemas.openxmlformats.org/officeDocument/2006/relationships/package" Target="../embeddings/Feuille_de_calcul_Microsoft_Excel84.xlsx"/><Relationship Id="rId2" Type="http://schemas.microsoft.com/office/2011/relationships/chartColorStyle" Target="colors51.xml"/><Relationship Id="rId1" Type="http://schemas.microsoft.com/office/2011/relationships/chartStyle" Target="style51.xml"/></Relationships>
</file>

<file path=ppt/charts/_rels/chart86.xml.rels><?xml version="1.0" encoding="UTF-8" standalone="yes"?>
<Relationships xmlns="http://schemas.openxmlformats.org/package/2006/relationships"><Relationship Id="rId3" Type="http://schemas.openxmlformats.org/officeDocument/2006/relationships/package" Target="../embeddings/Feuille_de_calcul_Microsoft_Excel85.xlsx"/><Relationship Id="rId2" Type="http://schemas.microsoft.com/office/2011/relationships/chartColorStyle" Target="colors52.xml"/><Relationship Id="rId1" Type="http://schemas.microsoft.com/office/2011/relationships/chartStyle" Target="style52.xml"/></Relationships>
</file>

<file path=ppt/charts/_rels/chart87.xml.rels><?xml version="1.0" encoding="UTF-8" standalone="yes"?>
<Relationships xmlns="http://schemas.openxmlformats.org/package/2006/relationships"><Relationship Id="rId3" Type="http://schemas.openxmlformats.org/officeDocument/2006/relationships/package" Target="../embeddings/Feuille_de_calcul_Microsoft_Excel86.xlsx"/><Relationship Id="rId2" Type="http://schemas.microsoft.com/office/2011/relationships/chartColorStyle" Target="colors53.xml"/><Relationship Id="rId1" Type="http://schemas.microsoft.com/office/2011/relationships/chartStyle" Target="style53.xml"/></Relationships>
</file>

<file path=ppt/charts/_rels/chart88.xml.rels><?xml version="1.0" encoding="UTF-8" standalone="yes"?>
<Relationships xmlns="http://schemas.openxmlformats.org/package/2006/relationships"><Relationship Id="rId3" Type="http://schemas.openxmlformats.org/officeDocument/2006/relationships/package" Target="../embeddings/Feuille_de_calcul_Microsoft_Excel87.xlsx"/><Relationship Id="rId2" Type="http://schemas.microsoft.com/office/2011/relationships/chartColorStyle" Target="colors54.xml"/><Relationship Id="rId1" Type="http://schemas.microsoft.com/office/2011/relationships/chartStyle" Target="style54.xml"/></Relationships>
</file>

<file path=ppt/charts/_rels/chart89.xml.rels><?xml version="1.0" encoding="UTF-8" standalone="yes"?>
<Relationships xmlns="http://schemas.openxmlformats.org/package/2006/relationships"><Relationship Id="rId3" Type="http://schemas.openxmlformats.org/officeDocument/2006/relationships/package" Target="../embeddings/Feuille_de_calcul_Microsoft_Excel88.xlsx"/><Relationship Id="rId2" Type="http://schemas.microsoft.com/office/2011/relationships/chartColorStyle" Target="colors55.xml"/><Relationship Id="rId1" Type="http://schemas.microsoft.com/office/2011/relationships/chartStyle" Target="style55.xml"/></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8.xlsx"/><Relationship Id="rId2" Type="http://schemas.microsoft.com/office/2011/relationships/chartColorStyle" Target="colors7.xml"/><Relationship Id="rId1" Type="http://schemas.microsoft.com/office/2011/relationships/chartStyle" Target="style7.xml"/></Relationships>
</file>

<file path=ppt/charts/_rels/chart90.xml.rels><?xml version="1.0" encoding="UTF-8" standalone="yes"?>
<Relationships xmlns="http://schemas.openxmlformats.org/package/2006/relationships"><Relationship Id="rId3" Type="http://schemas.openxmlformats.org/officeDocument/2006/relationships/package" Target="../embeddings/Feuille_de_calcul_Microsoft_Excel89.xlsx"/><Relationship Id="rId2" Type="http://schemas.microsoft.com/office/2011/relationships/chartColorStyle" Target="colors56.xml"/><Relationship Id="rId1" Type="http://schemas.microsoft.com/office/2011/relationships/chartStyle" Target="style56.xml"/></Relationships>
</file>

<file path=ppt/charts/_rels/chart91.xml.rels><?xml version="1.0" encoding="UTF-8" standalone="yes"?>
<Relationships xmlns="http://schemas.openxmlformats.org/package/2006/relationships"><Relationship Id="rId3" Type="http://schemas.openxmlformats.org/officeDocument/2006/relationships/package" Target="../embeddings/Feuille_de_calcul_Microsoft_Excel90.xlsx"/><Relationship Id="rId2" Type="http://schemas.microsoft.com/office/2011/relationships/chartColorStyle" Target="colors57.xml"/><Relationship Id="rId1" Type="http://schemas.microsoft.com/office/2011/relationships/chartStyle" Target="style57.xml"/></Relationships>
</file>

<file path=ppt/charts/_rels/chart92.xml.rels><?xml version="1.0" encoding="UTF-8" standalone="yes"?>
<Relationships xmlns="http://schemas.openxmlformats.org/package/2006/relationships"><Relationship Id="rId3" Type="http://schemas.openxmlformats.org/officeDocument/2006/relationships/package" Target="../embeddings/Feuille_de_calcul_Microsoft_Excel91.xlsx"/><Relationship Id="rId2" Type="http://schemas.microsoft.com/office/2011/relationships/chartColorStyle" Target="colors58.xml"/><Relationship Id="rId1" Type="http://schemas.microsoft.com/office/2011/relationships/chartStyle" Target="style58.xml"/></Relationships>
</file>

<file path=ppt/charts/_rels/chart93.xml.rels><?xml version="1.0" encoding="UTF-8" standalone="yes"?>
<Relationships xmlns="http://schemas.openxmlformats.org/package/2006/relationships"><Relationship Id="rId3" Type="http://schemas.openxmlformats.org/officeDocument/2006/relationships/package" Target="../embeddings/Feuille_de_calcul_Microsoft_Excel92.xlsx"/><Relationship Id="rId2" Type="http://schemas.microsoft.com/office/2011/relationships/chartColorStyle" Target="colors59.xml"/><Relationship Id="rId1" Type="http://schemas.microsoft.com/office/2011/relationships/chartStyle" Target="style59.xml"/></Relationships>
</file>

<file path=ppt/charts/_rels/chart94.xml.rels><?xml version="1.0" encoding="UTF-8" standalone="yes"?>
<Relationships xmlns="http://schemas.openxmlformats.org/package/2006/relationships"><Relationship Id="rId3" Type="http://schemas.openxmlformats.org/officeDocument/2006/relationships/package" Target="../embeddings/Feuille_de_calcul_Microsoft_Excel93.xlsx"/><Relationship Id="rId2" Type="http://schemas.microsoft.com/office/2011/relationships/chartColorStyle" Target="colors60.xml"/><Relationship Id="rId1" Type="http://schemas.microsoft.com/office/2011/relationships/chartStyle" Target="style60.xml"/></Relationships>
</file>

<file path=ppt/charts/_rels/chart95.xml.rels><?xml version="1.0" encoding="UTF-8" standalone="yes"?>
<Relationships xmlns="http://schemas.openxmlformats.org/package/2006/relationships"><Relationship Id="rId3" Type="http://schemas.openxmlformats.org/officeDocument/2006/relationships/package" Target="../embeddings/Feuille_de_calcul_Microsoft_Excel94.xlsx"/><Relationship Id="rId2" Type="http://schemas.microsoft.com/office/2011/relationships/chartColorStyle" Target="colors61.xml"/><Relationship Id="rId1" Type="http://schemas.microsoft.com/office/2011/relationships/chartStyle" Target="style61.xml"/></Relationships>
</file>

<file path=ppt/charts/_rels/chart96.xml.rels><?xml version="1.0" encoding="UTF-8" standalone="yes"?>
<Relationships xmlns="http://schemas.openxmlformats.org/package/2006/relationships"><Relationship Id="rId3" Type="http://schemas.openxmlformats.org/officeDocument/2006/relationships/package" Target="../embeddings/Feuille_de_calcul_Microsoft_Excel95.xlsx"/><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chartUserShapes" Target="../drawings/drawing5.xml"/></Relationships>
</file>

<file path=ppt/charts/_rels/chart97.xml.rels><?xml version="1.0" encoding="UTF-8" standalone="yes"?>
<Relationships xmlns="http://schemas.openxmlformats.org/package/2006/relationships"><Relationship Id="rId3" Type="http://schemas.openxmlformats.org/officeDocument/2006/relationships/package" Target="../embeddings/Feuille_de_calcul_Microsoft_Excel96.xlsx"/><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chartUserShapes" Target="../drawings/drawing6.xml"/></Relationships>
</file>

<file path=ppt/charts/_rels/chart98.xml.rels><?xml version="1.0" encoding="UTF-8" standalone="yes"?>
<Relationships xmlns="http://schemas.openxmlformats.org/package/2006/relationships"><Relationship Id="rId3" Type="http://schemas.openxmlformats.org/officeDocument/2006/relationships/package" Target="../embeddings/Feuille_de_calcul_Microsoft_Excel97.xlsx"/><Relationship Id="rId2" Type="http://schemas.microsoft.com/office/2011/relationships/chartColorStyle" Target="colors64.xml"/><Relationship Id="rId1" Type="http://schemas.microsoft.com/office/2011/relationships/chartStyle" Target="style64.xml"/></Relationships>
</file>

<file path=ppt/charts/_rels/chart99.xml.rels><?xml version="1.0" encoding="UTF-8" standalone="yes"?>
<Relationships xmlns="http://schemas.openxmlformats.org/package/2006/relationships"><Relationship Id="rId3" Type="http://schemas.openxmlformats.org/officeDocument/2006/relationships/package" Target="../embeddings/Feuille_de_calcul_Microsoft_Excel98.xlsx"/><Relationship Id="rId2" Type="http://schemas.microsoft.com/office/2011/relationships/chartColorStyle" Target="colors65.xml"/><Relationship Id="rId1" Type="http://schemas.microsoft.com/office/2011/relationships/chartStyle" Target="style6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06366344668071E-2"/>
          <c:y val="2.8683471567339417E-2"/>
          <c:w val="0.97067656351873211"/>
          <c:h val="0.74624206997999143"/>
        </c:manualLayout>
      </c:layout>
      <c:lineChart>
        <c:grouping val="standard"/>
        <c:varyColors val="0"/>
        <c:ser>
          <c:idx val="0"/>
          <c:order val="0"/>
          <c:tx>
            <c:strRef>
              <c:f>Feuil1!$B$1</c:f>
              <c:strCache>
                <c:ptCount val="1"/>
                <c:pt idx="0">
                  <c:v>Valeur observée</c:v>
                </c:pt>
              </c:strCache>
            </c:strRef>
          </c:tx>
          <c:spPr>
            <a:ln w="28575">
              <a:solidFill>
                <a:schemeClr val="bg2"/>
              </a:solidFill>
            </a:ln>
          </c:spPr>
          <c:marker>
            <c:symbol val="circle"/>
            <c:size val="4"/>
            <c:spPr>
              <a:solidFill>
                <a:srgbClr val="92D050"/>
              </a:solidFill>
              <a:ln w="28575">
                <a:solidFill>
                  <a:schemeClr val="bg2"/>
                </a:solidFill>
              </a:ln>
            </c:spPr>
          </c:marker>
          <c:dLbls>
            <c:spPr>
              <a:solidFill>
                <a:srgbClr val="FFFFFF">
                  <a:alpha val="60000"/>
                </a:srgbClr>
              </a:solidFill>
              <a:ln>
                <a:noFill/>
              </a:ln>
              <a:effectLst/>
            </c:spPr>
            <c:txPr>
              <a:bodyPr/>
              <a:lstStyle/>
              <a:p>
                <a:pPr>
                  <a:defRPr sz="1000" b="0">
                    <a:solidFill>
                      <a:schemeClr val="bg1">
                        <a:lumMod val="50000"/>
                      </a:schemeClr>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Feuil1!$A$2:$A$21</c:f>
              <c:strCache>
                <c:ptCount val="18"/>
                <c:pt idx="0">
                  <c:v>2003
(n=1008)</c:v>
                </c:pt>
                <c:pt idx="1">
                  <c:v>2004
(n=1000)</c:v>
                </c:pt>
                <c:pt idx="2">
                  <c:v>2005
(n=1042)</c:v>
                </c:pt>
                <c:pt idx="3">
                  <c:v>2006
(n=1006)</c:v>
                </c:pt>
                <c:pt idx="4">
                  <c:v>2007
(n=1023)</c:v>
                </c:pt>
                <c:pt idx="5">
                  <c:v>2008
(n=1050)</c:v>
                </c:pt>
                <c:pt idx="6">
                  <c:v>2009
(n=1015)</c:v>
                </c:pt>
                <c:pt idx="7">
                  <c:v>2010
(n=1028)</c:v>
                </c:pt>
                <c:pt idx="8">
                  <c:v>2011
(n=995)</c:v>
                </c:pt>
                <c:pt idx="9">
                  <c:v>2013
(n=2019)</c:v>
                </c:pt>
                <c:pt idx="10">
                  <c:v>2015
(n=1007)</c:v>
                </c:pt>
                <c:pt idx="11">
                  <c:v>2016
(n=1002)</c:v>
                </c:pt>
                <c:pt idx="12">
                  <c:v>2017
(n=1002)</c:v>
                </c:pt>
                <c:pt idx="13">
                  <c:v>2018                                                                                                                                                 (n=2000)</c:v>
                </c:pt>
                <c:pt idx="14">
                  <c:v>2019 (n=2000)</c:v>
                </c:pt>
                <c:pt idx="15">
                  <c:v>2020 (n=2100)</c:v>
                </c:pt>
                <c:pt idx="16">
                  <c:v>2021 (n=2112)</c:v>
                </c:pt>
                <c:pt idx="17">
                  <c:v>2022 (n=2484)</c:v>
                </c:pt>
              </c:strCache>
            </c:strRef>
          </c:cat>
          <c:val>
            <c:numRef>
              <c:f>Feuil1!$B$2:$B$21</c:f>
              <c:numCache>
                <c:formatCode>0%</c:formatCode>
                <c:ptCount val="18"/>
                <c:pt idx="0">
                  <c:v>0.37</c:v>
                </c:pt>
                <c:pt idx="1">
                  <c:v>0.44</c:v>
                </c:pt>
                <c:pt idx="2">
                  <c:v>0.47</c:v>
                </c:pt>
                <c:pt idx="3">
                  <c:v>0.43000000000000005</c:v>
                </c:pt>
                <c:pt idx="4">
                  <c:v>0.42000000000000004</c:v>
                </c:pt>
                <c:pt idx="5">
                  <c:v>0.43999999999999995</c:v>
                </c:pt>
                <c:pt idx="6">
                  <c:v>0.46</c:v>
                </c:pt>
                <c:pt idx="7">
                  <c:v>0.42000000000000004</c:v>
                </c:pt>
                <c:pt idx="8">
                  <c:v>0.4</c:v>
                </c:pt>
                <c:pt idx="9">
                  <c:v>0.49</c:v>
                </c:pt>
                <c:pt idx="10">
                  <c:v>0.64640279300000003</c:v>
                </c:pt>
                <c:pt idx="11">
                  <c:v>0.68724044799999995</c:v>
                </c:pt>
                <c:pt idx="12">
                  <c:v>0.73349340100000004</c:v>
                </c:pt>
                <c:pt idx="13">
                  <c:v>0.71</c:v>
                </c:pt>
                <c:pt idx="14">
                  <c:v>0.71</c:v>
                </c:pt>
                <c:pt idx="15">
                  <c:v>0.73</c:v>
                </c:pt>
                <c:pt idx="16">
                  <c:v>0.76</c:v>
                </c:pt>
                <c:pt idx="17">
                  <c:v>0.6</c:v>
                </c:pt>
              </c:numCache>
            </c:numRef>
          </c:val>
          <c:smooth val="0"/>
          <c:extLst>
            <c:ext xmlns:c16="http://schemas.microsoft.com/office/drawing/2014/chart" uri="{C3380CC4-5D6E-409C-BE32-E72D297353CC}">
              <c16:uniqueId val="{00000000-5971-4C13-8047-3BE0B8DEC82B}"/>
            </c:ext>
          </c:extLst>
        </c:ser>
        <c:ser>
          <c:idx val="1"/>
          <c:order val="1"/>
          <c:tx>
            <c:strRef>
              <c:f>Feuil1!$C$1</c:f>
              <c:strCache>
                <c:ptCount val="1"/>
                <c:pt idx="0">
                  <c:v>borne inférieure</c:v>
                </c:pt>
              </c:strCache>
            </c:strRef>
          </c:tx>
          <c:spPr>
            <a:ln w="12700">
              <a:solidFill>
                <a:srgbClr val="CCE9AD"/>
              </a:solidFill>
              <a:prstDash val="dash"/>
            </a:ln>
          </c:spPr>
          <c:marker>
            <c:symbol val="none"/>
          </c:marker>
          <c:cat>
            <c:strRef>
              <c:f>Feuil1!$A$2:$A$21</c:f>
              <c:strCache>
                <c:ptCount val="18"/>
                <c:pt idx="0">
                  <c:v>2003
(n=1008)</c:v>
                </c:pt>
                <c:pt idx="1">
                  <c:v>2004
(n=1000)</c:v>
                </c:pt>
                <c:pt idx="2">
                  <c:v>2005
(n=1042)</c:v>
                </c:pt>
                <c:pt idx="3">
                  <c:v>2006
(n=1006)</c:v>
                </c:pt>
                <c:pt idx="4">
                  <c:v>2007
(n=1023)</c:v>
                </c:pt>
                <c:pt idx="5">
                  <c:v>2008
(n=1050)</c:v>
                </c:pt>
                <c:pt idx="6">
                  <c:v>2009
(n=1015)</c:v>
                </c:pt>
                <c:pt idx="7">
                  <c:v>2010
(n=1028)</c:v>
                </c:pt>
                <c:pt idx="8">
                  <c:v>2011
(n=995)</c:v>
                </c:pt>
                <c:pt idx="9">
                  <c:v>2013
(n=2019)</c:v>
                </c:pt>
                <c:pt idx="10">
                  <c:v>2015
(n=1007)</c:v>
                </c:pt>
                <c:pt idx="11">
                  <c:v>2016
(n=1002)</c:v>
                </c:pt>
                <c:pt idx="12">
                  <c:v>2017
(n=1002)</c:v>
                </c:pt>
                <c:pt idx="13">
                  <c:v>2018                                                                                                                                                 (n=2000)</c:v>
                </c:pt>
                <c:pt idx="14">
                  <c:v>2019 (n=2000)</c:v>
                </c:pt>
                <c:pt idx="15">
                  <c:v>2020 (n=2100)</c:v>
                </c:pt>
                <c:pt idx="16">
                  <c:v>2021 (n=2112)</c:v>
                </c:pt>
                <c:pt idx="17">
                  <c:v>2022 (n=2484)</c:v>
                </c:pt>
              </c:strCache>
            </c:strRef>
          </c:cat>
          <c:val>
            <c:numRef>
              <c:f>Feuil1!$C$2:$C$21</c:f>
              <c:numCache>
                <c:formatCode>0%</c:formatCode>
                <c:ptCount val="18"/>
                <c:pt idx="0">
                  <c:v>0.34019501128526441</c:v>
                </c:pt>
                <c:pt idx="1">
                  <c:v>0.40923418368677611</c:v>
                </c:pt>
                <c:pt idx="2">
                  <c:v>0.43969592059421125</c:v>
                </c:pt>
                <c:pt idx="3">
                  <c:v>0.3994070923097125</c:v>
                </c:pt>
                <c:pt idx="4">
                  <c:v>0.38975532541287916</c:v>
                </c:pt>
                <c:pt idx="5">
                  <c:v>0.40997563761560363</c:v>
                </c:pt>
                <c:pt idx="6">
                  <c:v>0.42933867873469239</c:v>
                </c:pt>
                <c:pt idx="7">
                  <c:v>0.39973621873957066</c:v>
                </c:pt>
                <c:pt idx="8">
                  <c:v>0.36956017358579019</c:v>
                </c:pt>
                <c:pt idx="9">
                  <c:v>0.468194650118539</c:v>
                </c:pt>
                <c:pt idx="10">
                  <c:v>0.62054058921968602</c:v>
                </c:pt>
                <c:pt idx="11">
                  <c:v>0.65724044799999992</c:v>
                </c:pt>
                <c:pt idx="12">
                  <c:v>0.70349340100000002</c:v>
                </c:pt>
                <c:pt idx="13">
                  <c:v>0.69</c:v>
                </c:pt>
                <c:pt idx="14">
                  <c:v>0.69</c:v>
                </c:pt>
                <c:pt idx="15">
                  <c:v>0.71</c:v>
                </c:pt>
                <c:pt idx="16">
                  <c:v>0.74070000000000003</c:v>
                </c:pt>
                <c:pt idx="17">
                  <c:v>0.59</c:v>
                </c:pt>
              </c:numCache>
            </c:numRef>
          </c:val>
          <c:smooth val="0"/>
          <c:extLst>
            <c:ext xmlns:c16="http://schemas.microsoft.com/office/drawing/2014/chart" uri="{C3380CC4-5D6E-409C-BE32-E72D297353CC}">
              <c16:uniqueId val="{00000001-5971-4C13-8047-3BE0B8DEC82B}"/>
            </c:ext>
          </c:extLst>
        </c:ser>
        <c:ser>
          <c:idx val="2"/>
          <c:order val="2"/>
          <c:tx>
            <c:strRef>
              <c:f>Feuil1!$D$1</c:f>
              <c:strCache>
                <c:ptCount val="1"/>
                <c:pt idx="0">
                  <c:v>borne supérieure</c:v>
                </c:pt>
              </c:strCache>
            </c:strRef>
          </c:tx>
          <c:spPr>
            <a:ln w="12700">
              <a:solidFill>
                <a:srgbClr val="CCE9AD"/>
              </a:solidFill>
              <a:prstDash val="dash"/>
            </a:ln>
          </c:spPr>
          <c:marker>
            <c:symbol val="none"/>
          </c:marker>
          <c:cat>
            <c:strRef>
              <c:f>Feuil1!$A$2:$A$21</c:f>
              <c:strCache>
                <c:ptCount val="18"/>
                <c:pt idx="0">
                  <c:v>2003
(n=1008)</c:v>
                </c:pt>
                <c:pt idx="1">
                  <c:v>2004
(n=1000)</c:v>
                </c:pt>
                <c:pt idx="2">
                  <c:v>2005
(n=1042)</c:v>
                </c:pt>
                <c:pt idx="3">
                  <c:v>2006
(n=1006)</c:v>
                </c:pt>
                <c:pt idx="4">
                  <c:v>2007
(n=1023)</c:v>
                </c:pt>
                <c:pt idx="5">
                  <c:v>2008
(n=1050)</c:v>
                </c:pt>
                <c:pt idx="6">
                  <c:v>2009
(n=1015)</c:v>
                </c:pt>
                <c:pt idx="7">
                  <c:v>2010
(n=1028)</c:v>
                </c:pt>
                <c:pt idx="8">
                  <c:v>2011
(n=995)</c:v>
                </c:pt>
                <c:pt idx="9">
                  <c:v>2013
(n=2019)</c:v>
                </c:pt>
                <c:pt idx="10">
                  <c:v>2015
(n=1007)</c:v>
                </c:pt>
                <c:pt idx="11">
                  <c:v>2016
(n=1002)</c:v>
                </c:pt>
                <c:pt idx="12">
                  <c:v>2017
(n=1002)</c:v>
                </c:pt>
                <c:pt idx="13">
                  <c:v>2018                                                                                                                                                 (n=2000)</c:v>
                </c:pt>
                <c:pt idx="14">
                  <c:v>2019 (n=2000)</c:v>
                </c:pt>
                <c:pt idx="15">
                  <c:v>2020 (n=2100)</c:v>
                </c:pt>
                <c:pt idx="16">
                  <c:v>2021 (n=2112)</c:v>
                </c:pt>
                <c:pt idx="17">
                  <c:v>2022 (n=2484)</c:v>
                </c:pt>
              </c:strCache>
            </c:strRef>
          </c:cat>
          <c:val>
            <c:numRef>
              <c:f>Feuil1!$D$2:$D$21</c:f>
              <c:numCache>
                <c:formatCode>0%</c:formatCode>
                <c:ptCount val="18"/>
                <c:pt idx="0">
                  <c:v>0.39980498871473558</c:v>
                </c:pt>
                <c:pt idx="1">
                  <c:v>0.47076581631322389</c:v>
                </c:pt>
                <c:pt idx="2">
                  <c:v>0.5003040794057888</c:v>
                </c:pt>
                <c:pt idx="3">
                  <c:v>0.46059290769028749</c:v>
                </c:pt>
                <c:pt idx="4">
                  <c:v>0.45024467458712081</c:v>
                </c:pt>
                <c:pt idx="5">
                  <c:v>0.47002436238439638</c:v>
                </c:pt>
                <c:pt idx="6">
                  <c:v>0.49066132126530759</c:v>
                </c:pt>
                <c:pt idx="7">
                  <c:v>0.46026378126042933</c:v>
                </c:pt>
                <c:pt idx="8">
                  <c:v>0.4304398264142098</c:v>
                </c:pt>
                <c:pt idx="9">
                  <c:v>0.51180534988146098</c:v>
                </c:pt>
                <c:pt idx="10">
                  <c:v>0.67945941078031402</c:v>
                </c:pt>
                <c:pt idx="11">
                  <c:v>0.71724044799999997</c:v>
                </c:pt>
                <c:pt idx="12">
                  <c:v>0.76349340100000007</c:v>
                </c:pt>
                <c:pt idx="13">
                  <c:v>0.73</c:v>
                </c:pt>
                <c:pt idx="14">
                  <c:v>0.73</c:v>
                </c:pt>
                <c:pt idx="15">
                  <c:v>0.75</c:v>
                </c:pt>
                <c:pt idx="16" formatCode="0.00%">
                  <c:v>0.7772</c:v>
                </c:pt>
                <c:pt idx="17">
                  <c:v>0.62</c:v>
                </c:pt>
              </c:numCache>
            </c:numRef>
          </c:val>
          <c:smooth val="0"/>
          <c:extLst>
            <c:ext xmlns:c16="http://schemas.microsoft.com/office/drawing/2014/chart" uri="{C3380CC4-5D6E-409C-BE32-E72D297353CC}">
              <c16:uniqueId val="{00000002-5971-4C13-8047-3BE0B8DEC82B}"/>
            </c:ext>
          </c:extLst>
        </c:ser>
        <c:dLbls>
          <c:showLegendKey val="0"/>
          <c:showVal val="0"/>
          <c:showCatName val="0"/>
          <c:showSerName val="0"/>
          <c:showPercent val="0"/>
          <c:showBubbleSize val="0"/>
        </c:dLbls>
        <c:marker val="1"/>
        <c:smooth val="0"/>
        <c:axId val="144753664"/>
        <c:axId val="133445248"/>
      </c:lineChart>
      <c:catAx>
        <c:axId val="144753664"/>
        <c:scaling>
          <c:orientation val="minMax"/>
        </c:scaling>
        <c:delete val="0"/>
        <c:axPos val="b"/>
        <c:numFmt formatCode="General" sourceLinked="1"/>
        <c:majorTickMark val="none"/>
        <c:minorTickMark val="none"/>
        <c:tickLblPos val="nextTo"/>
        <c:txPr>
          <a:bodyPr/>
          <a:lstStyle/>
          <a:p>
            <a:pPr>
              <a:defRPr sz="800" b="0">
                <a:solidFill>
                  <a:schemeClr val="tx1">
                    <a:lumMod val="50000"/>
                  </a:schemeClr>
                </a:solidFill>
              </a:defRPr>
            </a:pPr>
            <a:endParaRPr lang="fr-FR"/>
          </a:p>
        </c:txPr>
        <c:crossAx val="133445248"/>
        <c:crosses val="autoZero"/>
        <c:auto val="1"/>
        <c:lblAlgn val="ctr"/>
        <c:lblOffset val="100"/>
        <c:noMultiLvlLbl val="0"/>
      </c:catAx>
      <c:valAx>
        <c:axId val="133445248"/>
        <c:scaling>
          <c:orientation val="minMax"/>
          <c:max val="1"/>
          <c:min val="0"/>
        </c:scaling>
        <c:delete val="1"/>
        <c:axPos val="l"/>
        <c:majorGridlines>
          <c:spPr>
            <a:ln>
              <a:solidFill>
                <a:srgbClr val="B2B2B2"/>
              </a:solidFill>
              <a:prstDash val="sysDot"/>
            </a:ln>
          </c:spPr>
        </c:majorGridlines>
        <c:numFmt formatCode="0%" sourceLinked="1"/>
        <c:majorTickMark val="out"/>
        <c:minorTickMark val="none"/>
        <c:tickLblPos val="none"/>
        <c:crossAx val="144753664"/>
        <c:crosses val="autoZero"/>
        <c:crossBetween val="between"/>
        <c:majorUnit val="0.2"/>
        <c:minorUnit val="5.0000000000000114E-2"/>
      </c:valAx>
      <c:spPr>
        <a:ln>
          <a:noFill/>
        </a:ln>
      </c:spPr>
    </c:plotArea>
    <c:plotVisOnly val="1"/>
    <c:dispBlanksAs val="gap"/>
    <c:showDLblsOverMax val="0"/>
  </c:chart>
  <c:txPr>
    <a:bodyPr/>
    <a:lstStyle/>
    <a:p>
      <a:pPr>
        <a:defRPr sz="1800"/>
      </a:pPr>
      <a:endParaRPr lang="fr-FR"/>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330900914937652E-2"/>
          <c:y val="0.13042031455965514"/>
          <c:w val="0.97688234528882445"/>
          <c:h val="0.51304439301493798"/>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C-4444-97E0-C7D515A695FE}"/>
                </c:ext>
              </c:extLst>
            </c:dLbl>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inquiet</c:v>
                </c:pt>
                <c:pt idx="1">
                  <c:v>Inquiet</c:v>
                </c:pt>
                <c:pt idx="2">
                  <c:v>Peu inquiet</c:v>
                </c:pt>
                <c:pt idx="3">
                  <c:v>Pas du tout inquiet</c:v>
                </c:pt>
              </c:strCache>
            </c:strRef>
          </c:cat>
          <c:val>
            <c:numRef>
              <c:f>Feuil1!$B$2:$B$5</c:f>
              <c:numCache>
                <c:formatCode>###0%</c:formatCode>
                <c:ptCount val="4"/>
                <c:pt idx="0">
                  <c:v>0.20297224763339469</c:v>
                </c:pt>
                <c:pt idx="1">
                  <c:v>8.0119066900316019E-2</c:v>
                </c:pt>
                <c:pt idx="2">
                  <c:v>5.8687221611718993E-2</c:v>
                </c:pt>
                <c:pt idx="3">
                  <c:v>8.0501268925571967E-2</c:v>
                </c:pt>
              </c:numCache>
            </c:numRef>
          </c:val>
          <c:extLst>
            <c:ext xmlns:c16="http://schemas.microsoft.com/office/drawing/2014/chart" uri="{C3380CC4-5D6E-409C-BE32-E72D297353CC}">
              <c16:uniqueId val="{00000001-633C-4444-97E0-C7D515A695FE}"/>
            </c:ext>
          </c:extLst>
        </c:ser>
        <c:ser>
          <c:idx val="1"/>
          <c:order val="1"/>
          <c:tx>
            <c:strRef>
              <c:f>Feuil1!$C$1</c:f>
              <c:strCache>
                <c:ptCount val="1"/>
                <c:pt idx="0">
                  <c:v>Au moins une fois par semaine</c:v>
                </c:pt>
              </c:strCache>
            </c:strRef>
          </c:tx>
          <c:spPr>
            <a:solidFill>
              <a:schemeClr val="bg2"/>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C-4444-97E0-C7D515A695FE}"/>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C-4444-97E0-C7D515A695FE}"/>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inquiet</c:v>
                </c:pt>
                <c:pt idx="1">
                  <c:v>Inquiet</c:v>
                </c:pt>
                <c:pt idx="2">
                  <c:v>Peu inquiet</c:v>
                </c:pt>
                <c:pt idx="3">
                  <c:v>Pas du tout inquiet</c:v>
                </c:pt>
              </c:strCache>
            </c:strRef>
          </c:cat>
          <c:val>
            <c:numRef>
              <c:f>Feuil1!$C$2:$C$5</c:f>
              <c:numCache>
                <c:formatCode>###0%</c:formatCode>
                <c:ptCount val="4"/>
                <c:pt idx="0">
                  <c:v>0.30073402761397172</c:v>
                </c:pt>
                <c:pt idx="1">
                  <c:v>0.28607670959020493</c:v>
                </c:pt>
                <c:pt idx="2">
                  <c:v>0.22116609868522238</c:v>
                </c:pt>
                <c:pt idx="3">
                  <c:v>0.16024807916004316</c:v>
                </c:pt>
              </c:numCache>
            </c:numRef>
          </c:val>
          <c:extLst>
            <c:ext xmlns:c16="http://schemas.microsoft.com/office/drawing/2014/chart" uri="{C3380CC4-5D6E-409C-BE32-E72D297353CC}">
              <c16:uniqueId val="{00000004-633C-4444-97E0-C7D515A695FE}"/>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inquiet</c:v>
                </c:pt>
                <c:pt idx="1">
                  <c:v>Inquiet</c:v>
                </c:pt>
                <c:pt idx="2">
                  <c:v>Peu inquiet</c:v>
                </c:pt>
                <c:pt idx="3">
                  <c:v>Pas du tout inquiet</c:v>
                </c:pt>
              </c:strCache>
            </c:strRef>
          </c:cat>
          <c:val>
            <c:numRef>
              <c:f>Feuil1!$D$2:$D$5</c:f>
              <c:numCache>
                <c:formatCode>0%</c:formatCode>
                <c:ptCount val="4"/>
                <c:pt idx="0">
                  <c:v>0.50370627524736644</c:v>
                </c:pt>
                <c:pt idx="1">
                  <c:v>0.36619577649052093</c:v>
                </c:pt>
                <c:pt idx="2">
                  <c:v>0.27985332029694138</c:v>
                </c:pt>
                <c:pt idx="3">
                  <c:v>0.24074934808561513</c:v>
                </c:pt>
              </c:numCache>
            </c:numRef>
          </c:val>
          <c:extLst>
            <c:ext xmlns:c16="http://schemas.microsoft.com/office/drawing/2014/chart" uri="{C3380CC4-5D6E-409C-BE32-E72D297353CC}">
              <c16:uniqueId val="{00000005-633C-4444-97E0-C7D515A695FE}"/>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1"/>
        </c:scaling>
        <c:delete val="1"/>
        <c:axPos val="l"/>
        <c:numFmt formatCode="###0%" sourceLinked="1"/>
        <c:majorTickMark val="out"/>
        <c:minorTickMark val="none"/>
        <c:tickLblPos val="nextTo"/>
        <c:crossAx val="1529821968"/>
        <c:crosses val="autoZero"/>
        <c:crossBetween val="between"/>
      </c:valAx>
      <c:valAx>
        <c:axId val="857247696"/>
        <c:scaling>
          <c:orientation val="minMax"/>
          <c:max val="0.60000000000000009"/>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0.23146188804570145"/>
          <c:w val="0.94012002997856192"/>
          <c:h val="0.52953524484327841"/>
        </c:manualLayout>
      </c:layout>
      <c:barChart>
        <c:barDir val="col"/>
        <c:grouping val="clustered"/>
        <c:varyColors val="0"/>
        <c:ser>
          <c:idx val="0"/>
          <c:order val="0"/>
          <c:tx>
            <c:strRef>
              <c:f>Feuil1!$B$1</c:f>
              <c:strCache>
                <c:ptCount val="1"/>
                <c:pt idx="0">
                  <c:v>La restreindre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Sans diplôme, CEP, BEPC</c:v>
                </c:pt>
                <c:pt idx="1">
                  <c:v>CAP, BEP</c:v>
                </c:pt>
                <c:pt idx="2">
                  <c:v>Baccalauréat</c:v>
                </c:pt>
                <c:pt idx="3">
                  <c:v>Bac+2 à +3</c:v>
                </c:pt>
                <c:pt idx="4">
                  <c:v>Bac+4</c:v>
                </c:pt>
                <c:pt idx="5">
                  <c:v>Bac+5 et supérieur</c:v>
                </c:pt>
              </c:strCache>
            </c:strRef>
          </c:cat>
          <c:val>
            <c:numRef>
              <c:f>Feuil1!$B$2:$B$7</c:f>
              <c:numCache>
                <c:formatCode>###0%</c:formatCode>
                <c:ptCount val="6"/>
                <c:pt idx="0">
                  <c:v>9.6835868203165684E-2</c:v>
                </c:pt>
                <c:pt idx="1">
                  <c:v>0.11204217995208364</c:v>
                </c:pt>
                <c:pt idx="2">
                  <c:v>0.13772413963492641</c:v>
                </c:pt>
                <c:pt idx="3">
                  <c:v>0.13817032778942939</c:v>
                </c:pt>
                <c:pt idx="4">
                  <c:v>0.12949314207524593</c:v>
                </c:pt>
                <c:pt idx="5">
                  <c:v>0.11437359023640979</c:v>
                </c:pt>
              </c:numCache>
            </c:numRef>
          </c:val>
          <c:extLst>
            <c:ext xmlns:c16="http://schemas.microsoft.com/office/drawing/2014/chart" uri="{C3380CC4-5D6E-409C-BE32-E72D297353CC}">
              <c16:uniqueId val="{00000000-9A49-427A-BFD7-A5907CA769F3}"/>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2"/>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0.14658739917787939"/>
          <c:w val="0.94012002997856192"/>
          <c:h val="0.58255217511076773"/>
        </c:manualLayout>
      </c:layout>
      <c:barChart>
        <c:barDir val="col"/>
        <c:grouping val="clustered"/>
        <c:varyColors val="0"/>
        <c:ser>
          <c:idx val="0"/>
          <c:order val="0"/>
          <c:tx>
            <c:strRef>
              <c:f>Feuil1!$B$1</c:f>
              <c:strCache>
                <c:ptCount val="1"/>
                <c:pt idx="0">
                  <c:v>La restreindre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Feuil1!$B$2:$B$6</c:f>
              <c:numCache>
                <c:formatCode>###0%</c:formatCode>
                <c:ptCount val="5"/>
                <c:pt idx="0">
                  <c:v>0.16886473032186022</c:v>
                </c:pt>
                <c:pt idx="1">
                  <c:v>0.13204238835264553</c:v>
                </c:pt>
                <c:pt idx="2">
                  <c:v>8.4597368796433828E-2</c:v>
                </c:pt>
                <c:pt idx="3">
                  <c:v>0.10507365220087929</c:v>
                </c:pt>
                <c:pt idx="4">
                  <c:v>0.10781436164262391</c:v>
                </c:pt>
              </c:numCache>
            </c:numRef>
          </c:val>
          <c:extLst>
            <c:ext xmlns:c16="http://schemas.microsoft.com/office/drawing/2014/chart" uri="{C3380CC4-5D6E-409C-BE32-E72D297353CC}">
              <c16:uniqueId val="{00000000-9A49-427A-BFD7-A5907CA769F3}"/>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2"/>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'[Graphique dans Microsoft PowerPoint]Sheet1'!$A$2</c:f>
              <c:strCache>
                <c:ptCount val="1"/>
                <c:pt idx="0">
                  <c:v>Augmenter </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'[Graphique dans Microsoft PowerPoint]Sheet1'!$B$1:$G$1</c:f>
              <c:numCache>
                <c:formatCode>General</c:formatCode>
                <c:ptCount val="6"/>
                <c:pt idx="0">
                  <c:v>2017</c:v>
                </c:pt>
                <c:pt idx="1">
                  <c:v>2018</c:v>
                </c:pt>
                <c:pt idx="2">
                  <c:v>2019</c:v>
                </c:pt>
                <c:pt idx="3">
                  <c:v>2020</c:v>
                </c:pt>
                <c:pt idx="4">
                  <c:v>2021</c:v>
                </c:pt>
                <c:pt idx="5">
                  <c:v>2022</c:v>
                </c:pt>
              </c:numCache>
            </c:numRef>
          </c:cat>
          <c:val>
            <c:numRef>
              <c:f>'[Graphique dans Microsoft PowerPoint]Sheet1'!$B$2:$G$2</c:f>
              <c:numCache>
                <c:formatCode>0%</c:formatCode>
                <c:ptCount val="6"/>
                <c:pt idx="0">
                  <c:v>0.24</c:v>
                </c:pt>
                <c:pt idx="1">
                  <c:v>0.21</c:v>
                </c:pt>
                <c:pt idx="2">
                  <c:v>0.19</c:v>
                </c:pt>
                <c:pt idx="3">
                  <c:v>0.11</c:v>
                </c:pt>
                <c:pt idx="4">
                  <c:v>0.12</c:v>
                </c:pt>
                <c:pt idx="5">
                  <c:v>0.13705416116248348</c:v>
                </c:pt>
              </c:numCache>
            </c:numRef>
          </c:val>
          <c:extLst>
            <c:ext xmlns:c16="http://schemas.microsoft.com/office/drawing/2014/chart" uri="{C3380CC4-5D6E-409C-BE32-E72D297353CC}">
              <c16:uniqueId val="{00000000-B232-470C-8677-1030FF87DA79}"/>
            </c:ext>
          </c:extLst>
        </c:ser>
        <c:ser>
          <c:idx val="1"/>
          <c:order val="1"/>
          <c:tx>
            <c:strRef>
              <c:f>'[Graphique dans Microsoft PowerPoint]Sheet1'!$A$3</c:f>
              <c:strCache>
                <c:ptCount val="1"/>
                <c:pt idx="0">
                  <c:v>Maintenir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'[Graphique dans Microsoft PowerPoint]Sheet1'!$B$1:$G$1</c:f>
              <c:numCache>
                <c:formatCode>General</c:formatCode>
                <c:ptCount val="6"/>
                <c:pt idx="0">
                  <c:v>2017</c:v>
                </c:pt>
                <c:pt idx="1">
                  <c:v>2018</c:v>
                </c:pt>
                <c:pt idx="2">
                  <c:v>2019</c:v>
                </c:pt>
                <c:pt idx="3">
                  <c:v>2020</c:v>
                </c:pt>
                <c:pt idx="4">
                  <c:v>2021</c:v>
                </c:pt>
                <c:pt idx="5">
                  <c:v>2022</c:v>
                </c:pt>
              </c:numCache>
            </c:numRef>
          </c:cat>
          <c:val>
            <c:numRef>
              <c:f>'[Graphique dans Microsoft PowerPoint]Sheet1'!$B$3:$G$3</c:f>
              <c:numCache>
                <c:formatCode>0%</c:formatCode>
                <c:ptCount val="6"/>
                <c:pt idx="0">
                  <c:v>0.69</c:v>
                </c:pt>
                <c:pt idx="1">
                  <c:v>0.69</c:v>
                </c:pt>
                <c:pt idx="2">
                  <c:v>0.7</c:v>
                </c:pt>
                <c:pt idx="3">
                  <c:v>0.8</c:v>
                </c:pt>
                <c:pt idx="4">
                  <c:v>0.77</c:v>
                </c:pt>
                <c:pt idx="5">
                  <c:v>0.702443857331572</c:v>
                </c:pt>
              </c:numCache>
            </c:numRef>
          </c:val>
          <c:extLst>
            <c:ext xmlns:c16="http://schemas.microsoft.com/office/drawing/2014/chart" uri="{C3380CC4-5D6E-409C-BE32-E72D297353CC}">
              <c16:uniqueId val="{00000001-B232-470C-8677-1030FF87DA79}"/>
            </c:ext>
          </c:extLst>
        </c:ser>
        <c:ser>
          <c:idx val="2"/>
          <c:order val="2"/>
          <c:tx>
            <c:strRef>
              <c:f>'[Graphique dans Microsoft PowerPoint]Sheet1'!$A$4</c:f>
              <c:strCache>
                <c:ptCount val="1"/>
                <c:pt idx="0">
                  <c:v>Restreindre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'[Graphique dans Microsoft PowerPoint]Sheet1'!$B$1:$G$1</c:f>
              <c:numCache>
                <c:formatCode>General</c:formatCode>
                <c:ptCount val="6"/>
                <c:pt idx="0">
                  <c:v>2017</c:v>
                </c:pt>
                <c:pt idx="1">
                  <c:v>2018</c:v>
                </c:pt>
                <c:pt idx="2">
                  <c:v>2019</c:v>
                </c:pt>
                <c:pt idx="3">
                  <c:v>2020</c:v>
                </c:pt>
                <c:pt idx="4">
                  <c:v>2021</c:v>
                </c:pt>
                <c:pt idx="5">
                  <c:v>2022</c:v>
                </c:pt>
              </c:numCache>
            </c:numRef>
          </c:cat>
          <c:val>
            <c:numRef>
              <c:f>'[Graphique dans Microsoft PowerPoint]Sheet1'!$B$4:$G$4</c:f>
              <c:numCache>
                <c:formatCode>0%</c:formatCode>
                <c:ptCount val="6"/>
                <c:pt idx="0">
                  <c:v>0.08</c:v>
                </c:pt>
                <c:pt idx="1">
                  <c:v>0.1</c:v>
                </c:pt>
                <c:pt idx="2">
                  <c:v>0.11</c:v>
                </c:pt>
                <c:pt idx="3">
                  <c:v>0.09</c:v>
                </c:pt>
                <c:pt idx="4">
                  <c:v>0.11</c:v>
                </c:pt>
                <c:pt idx="5">
                  <c:v>0.16050198150594452</c:v>
                </c:pt>
              </c:numCache>
            </c:numRef>
          </c:val>
          <c:extLst>
            <c:ext xmlns:c16="http://schemas.microsoft.com/office/drawing/2014/chart" uri="{C3380CC4-5D6E-409C-BE32-E72D297353CC}">
              <c16:uniqueId val="{00000002-B232-470C-8677-1030FF87DA79}"/>
            </c:ext>
          </c:extLst>
        </c:ser>
        <c:dLbls>
          <c:dLblPos val="ctr"/>
          <c:showLegendKey val="0"/>
          <c:showVal val="1"/>
          <c:showCatName val="0"/>
          <c:showSerName val="0"/>
          <c:showPercent val="0"/>
          <c:showBubbleSize val="0"/>
        </c:dLbls>
        <c:gapWidth val="80"/>
        <c:overlap val="100"/>
        <c:axId val="2032808479"/>
        <c:axId val="2032809311"/>
      </c:barChart>
      <c:catAx>
        <c:axId val="203280847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32809311"/>
        <c:crosses val="autoZero"/>
        <c:auto val="1"/>
        <c:lblAlgn val="ctr"/>
        <c:lblOffset val="100"/>
        <c:noMultiLvlLbl val="0"/>
      </c:catAx>
      <c:valAx>
        <c:axId val="2032809311"/>
        <c:scaling>
          <c:orientation val="minMax"/>
          <c:max val="1"/>
        </c:scaling>
        <c:delete val="1"/>
        <c:axPos val="b"/>
        <c:numFmt formatCode="0%" sourceLinked="1"/>
        <c:majorTickMark val="out"/>
        <c:minorTickMark val="none"/>
        <c:tickLblPos val="nextTo"/>
        <c:crossAx val="203280847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072040720926609E-2"/>
          <c:y val="4.0438526060440405E-2"/>
          <c:w val="0.89940385389096755"/>
          <c:h val="0.78115898494815195"/>
        </c:manualLayout>
      </c:layout>
      <c:barChart>
        <c:barDir val="col"/>
        <c:grouping val="clustered"/>
        <c:varyColors val="0"/>
        <c:ser>
          <c:idx val="0"/>
          <c:order val="0"/>
          <c:tx>
            <c:strRef>
              <c:f>Feuil1!$B$1</c:f>
              <c:strCache>
                <c:ptCount val="1"/>
                <c:pt idx="0">
                  <c:v>Ensemble</c:v>
                </c:pt>
              </c:strCache>
            </c:strRef>
          </c:tx>
          <c:spPr>
            <a:solidFill>
              <a:srgbClr val="99C221"/>
            </a:solidFill>
            <a:ln w="19050">
              <a:solidFill>
                <a:schemeClr val="lt1"/>
              </a:solidFill>
            </a:ln>
            <a:effectLst/>
          </c:spPr>
          <c:invertIfNegative val="0"/>
          <c:dPt>
            <c:idx val="0"/>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01-B5F9-4F71-A434-843CBBA1BDD2}"/>
              </c:ext>
            </c:extLst>
          </c:dPt>
          <c:dPt>
            <c:idx val="1"/>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03-B5F9-4F71-A434-843CBBA1BDD2}"/>
              </c:ext>
            </c:extLst>
          </c:dPt>
          <c:dPt>
            <c:idx val="2"/>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05-B5F9-4F71-A434-843CBBA1BDD2}"/>
              </c:ext>
            </c:extLst>
          </c:dPt>
          <c:dPt>
            <c:idx val="3"/>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07-B5F9-4F71-A434-843CBBA1BDD2}"/>
              </c:ext>
            </c:extLst>
          </c:dPt>
          <c:dPt>
            <c:idx val="4"/>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09-B5F9-4F71-A434-843CBBA1BDD2}"/>
              </c:ext>
            </c:extLst>
          </c:dPt>
          <c:dLbls>
            <c:dLbl>
              <c:idx val="0"/>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5F9-4F71-A434-843CBBA1BDD2}"/>
                </c:ext>
              </c:extLst>
            </c:dLbl>
            <c:dLbl>
              <c:idx val="1"/>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5F9-4F71-A434-843CBBA1BDD2}"/>
                </c:ext>
              </c:extLst>
            </c:dLbl>
            <c:dLbl>
              <c:idx val="2"/>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5F9-4F71-A434-843CBBA1BDD2}"/>
                </c:ext>
              </c:extLst>
            </c:dLbl>
            <c:dLbl>
              <c:idx val="3"/>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5F9-4F71-A434-843CBBA1BDD2}"/>
                </c:ext>
              </c:extLst>
            </c:dLbl>
            <c:dLbl>
              <c:idx val="4"/>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5F9-4F71-A434-843CBBA1BDD2}"/>
                </c:ext>
              </c:extLst>
            </c:dLbl>
            <c:spPr>
              <a:noFill/>
              <a:ln>
                <a:noFill/>
              </a:ln>
              <a:effectLst/>
            </c:spPr>
            <c:txPr>
              <a:bodyPr rot="0" spcFirstLastPara="1" vertOverflow="ellipsis" vert="horz" wrap="square" anchor="ctr" anchorCtr="1"/>
              <a:lstStyle/>
              <a:p>
                <a:pPr>
                  <a:defRPr lang="en-US" sz="12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Produits d’hygiène</c:v>
                </c:pt>
                <c:pt idx="1">
                  <c:v>Produits ménagers</c:v>
                </c:pt>
                <c:pt idx="2">
                  <c:v>Produits cosmétiques</c:v>
                </c:pt>
                <c:pt idx="3">
                  <c:v>Vêtements et textiles</c:v>
                </c:pt>
                <c:pt idx="4">
                  <c:v>Produits de puériculture</c:v>
                </c:pt>
              </c:strCache>
            </c:strRef>
          </c:cat>
          <c:val>
            <c:numRef>
              <c:f>Feuil1!$B$2:$B$6</c:f>
              <c:numCache>
                <c:formatCode>###0%</c:formatCode>
                <c:ptCount val="5"/>
                <c:pt idx="0">
                  <c:v>0.42110349659626517</c:v>
                </c:pt>
                <c:pt idx="1">
                  <c:v>0.41351636417247939</c:v>
                </c:pt>
                <c:pt idx="2">
                  <c:v>0.36260964708807675</c:v>
                </c:pt>
                <c:pt idx="3">
                  <c:v>0.24246856022774679</c:v>
                </c:pt>
                <c:pt idx="4">
                  <c:v>0.13333636428758175</c:v>
                </c:pt>
              </c:numCache>
            </c:numRef>
          </c:val>
          <c:extLst>
            <c:ext xmlns:c16="http://schemas.microsoft.com/office/drawing/2014/chart" uri="{C3380CC4-5D6E-409C-BE32-E72D297353CC}">
              <c16:uniqueId val="{0000000C-B5F9-4F71-A434-843CBBA1BDD2}"/>
            </c:ext>
          </c:extLst>
        </c:ser>
        <c:ser>
          <c:idx val="1"/>
          <c:order val="1"/>
          <c:tx>
            <c:strRef>
              <c:f>Feuil1!$C$1</c:f>
              <c:strCache>
                <c:ptCount val="1"/>
                <c:pt idx="0">
                  <c:v>Consommateurs réguliers de produits bio</c:v>
                </c:pt>
              </c:strCache>
            </c:strRef>
          </c:tx>
          <c:spPr>
            <a:solidFill>
              <a:srgbClr val="46714B"/>
            </a:solidFill>
            <a:ln w="19050">
              <a:solidFill>
                <a:schemeClr val="lt1"/>
              </a:solidFill>
            </a:ln>
            <a:effectLst/>
          </c:spPr>
          <c:invertIfNegative val="0"/>
          <c:dPt>
            <c:idx val="2"/>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D-3F59-406E-8B24-F810B4117F15}"/>
              </c:ext>
            </c:extLst>
          </c:dPt>
          <c:dPt>
            <c:idx val="3"/>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E-3F59-406E-8B24-F810B4117F15}"/>
              </c:ext>
            </c:extLst>
          </c:dPt>
          <c:dPt>
            <c:idx val="4"/>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F-3F59-406E-8B24-F810B4117F15}"/>
              </c:ext>
            </c:extLst>
          </c:dPt>
          <c:dLbls>
            <c:dLbl>
              <c:idx val="0"/>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271-41D8-A811-3659B5E484F4}"/>
                </c:ext>
              </c:extLst>
            </c:dLbl>
            <c:dLbl>
              <c:idx val="1"/>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271-41D8-A811-3659B5E484F4}"/>
                </c:ext>
              </c:extLst>
            </c:dLbl>
            <c:dLbl>
              <c:idx val="2"/>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F59-406E-8B24-F810B4117F15}"/>
                </c:ext>
              </c:extLst>
            </c:dLbl>
            <c:dLbl>
              <c:idx val="3"/>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F59-406E-8B24-F810B4117F15}"/>
                </c:ext>
              </c:extLst>
            </c:dLbl>
            <c:dLbl>
              <c:idx val="4"/>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3F59-406E-8B24-F810B4117F15}"/>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Produits d’hygiène</c:v>
                </c:pt>
                <c:pt idx="1">
                  <c:v>Produits ménagers</c:v>
                </c:pt>
                <c:pt idx="2">
                  <c:v>Produits cosmétiques</c:v>
                </c:pt>
                <c:pt idx="3">
                  <c:v>Vêtements et textiles</c:v>
                </c:pt>
                <c:pt idx="4">
                  <c:v>Produits de puériculture</c:v>
                </c:pt>
              </c:strCache>
            </c:strRef>
          </c:cat>
          <c:val>
            <c:numRef>
              <c:f>Feuil1!$C$2:$C$6</c:f>
              <c:numCache>
                <c:formatCode>###0%</c:formatCode>
                <c:ptCount val="5"/>
                <c:pt idx="0">
                  <c:v>0.66009529346979678</c:v>
                </c:pt>
                <c:pt idx="1">
                  <c:v>0.62601077151336804</c:v>
                </c:pt>
                <c:pt idx="2">
                  <c:v>0.57318965226539753</c:v>
                </c:pt>
                <c:pt idx="3">
                  <c:v>0.37623818915675733</c:v>
                </c:pt>
                <c:pt idx="4">
                  <c:v>0.21390006998276478</c:v>
                </c:pt>
              </c:numCache>
            </c:numRef>
          </c:val>
          <c:extLst>
            <c:ext xmlns:c16="http://schemas.microsoft.com/office/drawing/2014/chart" uri="{C3380CC4-5D6E-409C-BE32-E72D297353CC}">
              <c16:uniqueId val="{0000000A-3F59-406E-8B24-F810B4117F15}"/>
            </c:ext>
          </c:extLst>
        </c:ser>
        <c:dLbls>
          <c:showLegendKey val="0"/>
          <c:showVal val="0"/>
          <c:showCatName val="0"/>
          <c:showSerName val="0"/>
          <c:showPercent val="0"/>
          <c:showBubbleSize val="0"/>
        </c:dLbls>
        <c:gapWidth val="107"/>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j-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bg1"/>
                </a:solidFill>
                <a:latin typeface="Segoe UI Black" panose="020B0A02040204020203" pitchFamily="34" charset="0"/>
                <a:ea typeface="Segoe UI Black" panose="020B0A02040204020203" pitchFamily="34" charset="0"/>
                <a:cs typeface="+mn-cs"/>
              </a:defRPr>
            </a:pPr>
            <a:endParaRPr lang="fr-FR"/>
          </a:p>
        </c:txPr>
        <c:crossAx val="547175032"/>
        <c:crosses val="autoZero"/>
        <c:crossBetween val="between"/>
      </c:valAx>
      <c:spPr>
        <a:noFill/>
        <a:ln>
          <a:noFill/>
        </a:ln>
        <a:effectLst/>
      </c:spPr>
    </c:plotArea>
    <c:legend>
      <c:legendPos val="r"/>
      <c:layout>
        <c:manualLayout>
          <c:xMode val="edge"/>
          <c:yMode val="edge"/>
          <c:x val="0.77340141796083739"/>
          <c:y val="2.6713873276730956E-3"/>
          <c:w val="0.21505492650496028"/>
          <c:h val="0.26242803696807149"/>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Segoe UI Black" panose="020B0A02040204020203" pitchFamily="34" charset="0"/>
              <a:cs typeface="+mn-cs"/>
            </a:defRPr>
          </a:pPr>
          <a:endParaRPr lang="fr-FR"/>
        </a:p>
      </c:txPr>
    </c:legend>
    <c:plotVisOnly val="1"/>
    <c:dispBlanksAs val="gap"/>
    <c:showDLblsOverMax val="0"/>
    <c:extLst/>
  </c:chart>
  <c:spPr>
    <a:noFill/>
    <a:ln>
      <a:noFill/>
    </a:ln>
    <a:effectLst/>
  </c:spPr>
  <c:txPr>
    <a:bodyPr/>
    <a:lstStyle/>
    <a:p>
      <a:pPr algn="ctr" rtl="0">
        <a:defRPr lang="en-US" sz="1000" b="0" i="0" u="none" strike="noStrike" kern="1200" baseline="0">
          <a:solidFill>
            <a:schemeClr val="bg1"/>
          </a:solidFill>
          <a:latin typeface="Segoe UI Black" panose="020B0A02040204020203" pitchFamily="34" charset="0"/>
          <a:ea typeface="Segoe UI Black" panose="020B0A02040204020203" pitchFamily="34" charset="0"/>
          <a:cs typeface="+mn-cs"/>
        </a:defRPr>
      </a:pPr>
      <a:endParaRPr lang="fr-FR"/>
    </a:p>
  </c:txPr>
  <c:externalData r:id="rId4">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3304897137048744"/>
          <c:y val="4.6675832321347324E-2"/>
          <c:w val="0.51251070750911742"/>
          <c:h val="0.88897869645636507"/>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0"/>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EC61-480F-8FBE-716C1D397FA9}"/>
              </c:ext>
            </c:extLst>
          </c:dPt>
          <c:dPt>
            <c:idx val="1"/>
            <c:invertIfNegative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C61-480F-8FBE-716C1D397FA9}"/>
              </c:ext>
            </c:extLst>
          </c:dPt>
          <c:dPt>
            <c:idx val="2"/>
            <c:invertIfNegative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5-EC61-480F-8FBE-716C1D397FA9}"/>
              </c:ext>
            </c:extLst>
          </c:dPt>
          <c:dPt>
            <c:idx val="3"/>
            <c:invertIfNegative val="0"/>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7-EC61-480F-8FBE-716C1D397FA9}"/>
              </c:ext>
            </c:extLst>
          </c:dPt>
          <c:dPt>
            <c:idx val="4"/>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9-EC61-480F-8FBE-716C1D397FA9}"/>
              </c:ext>
            </c:extLst>
          </c:dPt>
          <c:dPt>
            <c:idx val="5"/>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0-4E84-4540-AFF7-E3074F552274}"/>
              </c:ext>
            </c:extLst>
          </c:dPt>
          <c:dLbls>
            <c:dLbl>
              <c:idx val="0"/>
              <c:spPr>
                <a:solidFill>
                  <a:srgbClr val="BFBFBF"/>
                </a:solidFill>
                <a:ln>
                  <a:solidFill>
                    <a:srgbClr val="BFBFBF"/>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bg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1-EC61-480F-8FBE-716C1D397FA9}"/>
                </c:ext>
              </c:extLst>
            </c:dLbl>
            <c:dLbl>
              <c:idx val="1"/>
              <c:spPr>
                <a:solidFill>
                  <a:srgbClr val="D9D9D9"/>
                </a:solidFill>
                <a:ln>
                  <a:solidFill>
                    <a:srgbClr val="D9D9D9"/>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bg1">
                          <a:lumMod val="50000"/>
                        </a:scheme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3-EC61-480F-8FBE-716C1D397FA9}"/>
                </c:ext>
              </c:extLst>
            </c:dLbl>
            <c:dLbl>
              <c:idx val="2"/>
              <c:spPr>
                <a:solidFill>
                  <a:srgbClr val="DAEF9E"/>
                </a:solidFill>
                <a:ln>
                  <a:solidFill>
                    <a:srgbClr val="DAEF9E"/>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tx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5-EC61-480F-8FBE-716C1D397FA9}"/>
                </c:ext>
              </c:extLst>
            </c:dLbl>
            <c:dLbl>
              <c:idx val="3"/>
              <c:spPr>
                <a:solidFill>
                  <a:schemeClr val="bg2">
                    <a:lumMod val="60000"/>
                    <a:lumOff val="40000"/>
                  </a:schemeClr>
                </a:solidFill>
                <a:ln>
                  <a:solidFill>
                    <a:srgbClr val="C8E66E"/>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tx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7-EC61-480F-8FBE-716C1D397FA9}"/>
                </c:ext>
              </c:extLst>
            </c:dLbl>
            <c:dLbl>
              <c:idx val="4"/>
              <c:spPr>
                <a:solidFill>
                  <a:srgbClr val="99C221"/>
                </a:solidFill>
                <a:ln>
                  <a:solidFill>
                    <a:schemeClr val="bg2"/>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bg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9-EC61-480F-8FBE-716C1D397FA9}"/>
                </c:ext>
              </c:extLst>
            </c:dLbl>
            <c:dLbl>
              <c:idx val="5"/>
              <c:spPr>
                <a:solidFill>
                  <a:schemeClr val="tx2"/>
                </a:solidFill>
                <a:ln>
                  <a:solidFill>
                    <a:schemeClr val="tx2"/>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bg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0-4E84-4540-AFF7-E3074F552274}"/>
                </c:ext>
              </c:extLst>
            </c:dLbl>
            <c:spPr>
              <a:solidFill>
                <a:srgbClr val="99C22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en-US" sz="1100" b="0" i="0" u="none" strike="noStrike" kern="1200" baseline="0">
                    <a:solidFill>
                      <a:schemeClr val="bg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Jamais</c:v>
                </c:pt>
                <c:pt idx="1">
                  <c:v>Rarement</c:v>
                </c:pt>
                <c:pt idx="2">
                  <c:v>1 fois par mois</c:v>
                </c:pt>
                <c:pt idx="3">
                  <c:v>2 à 3 fois par mois</c:v>
                </c:pt>
                <c:pt idx="4">
                  <c:v>Au moins une fois par semaine</c:v>
                </c:pt>
                <c:pt idx="5">
                  <c:v>Tous les jours ou presque</c:v>
                </c:pt>
              </c:strCache>
            </c:strRef>
          </c:cat>
          <c:val>
            <c:numRef>
              <c:f>Feuil1!$B$2:$B$7</c:f>
              <c:numCache>
                <c:formatCode>0%</c:formatCode>
                <c:ptCount val="6"/>
                <c:pt idx="0">
                  <c:v>7.35293901461017E-2</c:v>
                </c:pt>
                <c:pt idx="1">
                  <c:v>0.16244309044411975</c:v>
                </c:pt>
                <c:pt idx="2">
                  <c:v>0.14490833484717183</c:v>
                </c:pt>
                <c:pt idx="3">
                  <c:v>9.5729700486290217E-2</c:v>
                </c:pt>
                <c:pt idx="4">
                  <c:v>0.23918871143019246</c:v>
                </c:pt>
                <c:pt idx="5">
                  <c:v>0.28420077264612964</c:v>
                </c:pt>
              </c:numCache>
            </c:numRef>
          </c:val>
          <c:extLst>
            <c:ext xmlns:c16="http://schemas.microsoft.com/office/drawing/2014/chart" uri="{C3380CC4-5D6E-409C-BE32-E72D297353CC}">
              <c16:uniqueId val="{00000008-EC61-480F-8FBE-716C1D397FA9}"/>
            </c:ext>
          </c:extLst>
        </c:ser>
        <c:dLbls>
          <c:showLegendKey val="0"/>
          <c:showVal val="0"/>
          <c:showCatName val="0"/>
          <c:showSerName val="0"/>
          <c:showPercent val="0"/>
          <c:showBubbleSize val="0"/>
        </c:dLbls>
        <c:gapWidth val="69"/>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2297874872567595"/>
          <c:y val="1.8100091480838847E-2"/>
          <c:w val="0.41342133074591664"/>
          <c:h val="0.88897871254380378"/>
        </c:manualLayout>
      </c:layout>
      <c:barChart>
        <c:barDir val="bar"/>
        <c:grouping val="clustered"/>
        <c:varyColors val="0"/>
        <c:ser>
          <c:idx val="0"/>
          <c:order val="0"/>
          <c:tx>
            <c:strRef>
              <c:f>Feuil1!$B$1</c:f>
              <c:strCache>
                <c:ptCount val="1"/>
                <c:pt idx="0">
                  <c:v>%</c:v>
                </c:pt>
              </c:strCache>
            </c:strRef>
          </c:tx>
          <c:spPr>
            <a:solidFill>
              <a:schemeClr val="tx2"/>
            </a:solidFill>
            <a:ln w="19050">
              <a:solidFill>
                <a:schemeClr val="lt1"/>
              </a:solidFill>
            </a:ln>
            <a:effectLst/>
          </c:spPr>
          <c:invertIfNegative val="0"/>
          <c:dPt>
            <c:idx val="5"/>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1-54DA-42E1-A14E-297232209A6A}"/>
              </c:ext>
            </c:extLst>
          </c:dPt>
          <c:dPt>
            <c:idx val="6"/>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1-959E-4519-A504-E924D8F8C7AD}"/>
              </c:ext>
            </c:extLst>
          </c:dPt>
          <c:dPt>
            <c:idx val="7"/>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3-959E-4519-A504-E924D8F8C7AD}"/>
              </c:ext>
            </c:extLst>
          </c:dPt>
          <c:dPt>
            <c:idx val="8"/>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5-959E-4519-A504-E924D8F8C7AD}"/>
              </c:ext>
            </c:extLst>
          </c:dPt>
          <c:dPt>
            <c:idx val="9"/>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7-959E-4519-A504-E924D8F8C7AD}"/>
              </c:ext>
            </c:extLst>
          </c:dPt>
          <c:dPt>
            <c:idx val="10"/>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9-959E-4519-A504-E924D8F8C7AD}"/>
              </c:ext>
            </c:extLst>
          </c:dPt>
          <c:dLbls>
            <c:spPr>
              <a:noFill/>
              <a:ln>
                <a:noFill/>
              </a:ln>
              <a:effectLst/>
            </c:spPr>
            <c:txPr>
              <a:bodyPr rot="0" spcFirstLastPara="1" vertOverflow="clip" horzOverflow="clip" vert="horz" wrap="square" lIns="36576" tIns="18288" rIns="36576" bIns="18288" anchor="ctr" anchorCtr="0">
                <a:spAutoFit/>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050" b="1" i="0" u="none" strike="noStrike" kern="1200" baseline="0">
                    <a:solidFill>
                      <a:schemeClr val="tx2"/>
                    </a:solidFill>
                    <a:latin typeface="Futura PT Medium" panose="020B0602020204020303"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Feuil1!$A$3:$A$14</c:f>
              <c:strCache>
                <c:ptCount val="12"/>
                <c:pt idx="0">
                  <c:v>Le respect de l’environnement, les labels 
environnementaux</c:v>
                </c:pt>
                <c:pt idx="1">
                  <c:v>Le packaging </c:v>
                </c:pt>
                <c:pt idx="2">
                  <c:v>L’absence de sulfite</c:v>
                </c:pt>
                <c:pt idx="3">
                  <c:v>La certification AB</c:v>
                </c:pt>
                <c:pt idx="4">
                  <c:v>Le millésime</c:v>
                </c:pt>
                <c:pt idx="5">
                  <c:v>La présence de médaille  ou récompense</c:v>
                </c:pt>
                <c:pt idx="6">
                  <c:v>Les conseils d’un professionnel  ou de l’entourage</c:v>
                </c:pt>
                <c:pt idx="7">
                  <c:v>Les promotions</c:v>
                </c:pt>
                <c:pt idx="8">
                  <c:v>Les indications présentes sur l’étiquette </c:v>
                </c:pt>
                <c:pt idx="9">
                  <c:v>Le nom du vigneron ou du domaine / la marque</c:v>
                </c:pt>
                <c:pt idx="10">
                  <c:v>Le nom de l’appellation ou de la région d’origine </c:v>
                </c:pt>
                <c:pt idx="11">
                  <c:v>Le prix</c:v>
                </c:pt>
              </c:strCache>
            </c:strRef>
          </c:cat>
          <c:val>
            <c:numRef>
              <c:f>Feuil1!$B$3:$B$14</c:f>
              <c:numCache>
                <c:formatCode>###0%</c:formatCode>
                <c:ptCount val="12"/>
                <c:pt idx="0">
                  <c:v>6.6478814780236942E-2</c:v>
                </c:pt>
                <c:pt idx="1">
                  <c:v>8.3898584215697694E-2</c:v>
                </c:pt>
                <c:pt idx="2">
                  <c:v>8.3946280965972578E-2</c:v>
                </c:pt>
                <c:pt idx="3">
                  <c:v>0.1149842819503053</c:v>
                </c:pt>
                <c:pt idx="4">
                  <c:v>0.14777263271664537</c:v>
                </c:pt>
                <c:pt idx="5">
                  <c:v>0.14968323095034422</c:v>
                </c:pt>
                <c:pt idx="6">
                  <c:v>0.16727691415619103</c:v>
                </c:pt>
                <c:pt idx="7">
                  <c:v>0.18418742957409229</c:v>
                </c:pt>
                <c:pt idx="8">
                  <c:v>0.24875956985520165</c:v>
                </c:pt>
                <c:pt idx="9">
                  <c:v>0.30988974152204785</c:v>
                </c:pt>
                <c:pt idx="10">
                  <c:v>0.37506299235000662</c:v>
                </c:pt>
                <c:pt idx="11">
                  <c:v>0.56417265210226086</c:v>
                </c:pt>
              </c:numCache>
            </c:numRef>
          </c:val>
          <c:extLst>
            <c:ext xmlns:c16="http://schemas.microsoft.com/office/drawing/2014/chart" uri="{C3380CC4-5D6E-409C-BE32-E72D297353CC}">
              <c16:uniqueId val="{00000008-EC61-480F-8FBE-716C1D397FA9}"/>
            </c:ext>
          </c:extLst>
        </c:ser>
        <c:dLbls>
          <c:showLegendKey val="0"/>
          <c:showVal val="0"/>
          <c:showCatName val="0"/>
          <c:showSerName val="0"/>
          <c:showPercent val="0"/>
          <c:showBubbleSize val="0"/>
        </c:dLbls>
        <c:gapWidth val="34"/>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8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7907144567258526"/>
          <c:y val="1.5680442144603884E-2"/>
          <c:w val="0.49071654761471961"/>
          <c:h val="0.7116915545210659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EC61-480F-8FBE-716C1D397FA9}"/>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EC61-480F-8FBE-716C1D397F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61-480F-8FBE-716C1D397F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61-480F-8FBE-716C1D397FA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EC61-480F-8FBE-716C1D397FA9}"/>
              </c:ext>
            </c:extLst>
          </c:dPt>
          <c:dLbls>
            <c:dLbl>
              <c:idx val="0"/>
              <c:layout>
                <c:manualLayout>
                  <c:x val="0"/>
                  <c:y val="3.4695472104293405E-3"/>
                </c:manualLayout>
              </c:layout>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61-480F-8FBE-716C1D397FA9}"/>
                </c:ext>
              </c:extLst>
            </c:dLbl>
            <c:dLbl>
              <c:idx val="1"/>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mj-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EC61-480F-8FBE-716C1D397FA9}"/>
                </c:ext>
              </c:extLst>
            </c:dLbl>
            <c:dLbl>
              <c:idx val="2"/>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mj-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EC61-480F-8FBE-716C1D397FA9}"/>
                </c:ext>
              </c:extLst>
            </c:dLbl>
            <c:dLbl>
              <c:idx val="3"/>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mj-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EC61-480F-8FBE-716C1D397FA9}"/>
                </c:ext>
              </c:extLst>
            </c:dLbl>
            <c:dLbl>
              <c:idx val="4"/>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9-EC61-480F-8FBE-716C1D397FA9}"/>
                </c:ext>
              </c:extLst>
            </c:dLbl>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Oui systématiquement</c:v>
                </c:pt>
                <c:pt idx="1">
                  <c:v>Oui de temps en temps</c:v>
                </c:pt>
                <c:pt idx="2">
                  <c:v>Non rarement</c:v>
                </c:pt>
                <c:pt idx="3">
                  <c:v>Non jamais</c:v>
                </c:pt>
                <c:pt idx="4">
                  <c:v>Vous ne savez pas, vous ne faites pas spécialement attention</c:v>
                </c:pt>
              </c:strCache>
            </c:strRef>
          </c:cat>
          <c:val>
            <c:numRef>
              <c:f>Feuil1!$B$2:$B$6</c:f>
              <c:numCache>
                <c:formatCode>0%</c:formatCode>
                <c:ptCount val="5"/>
                <c:pt idx="0">
                  <c:v>2.9853317640550811E-2</c:v>
                </c:pt>
                <c:pt idx="1">
                  <c:v>0.2603599463821008</c:v>
                </c:pt>
                <c:pt idx="2">
                  <c:v>0.2711673613125089</c:v>
                </c:pt>
                <c:pt idx="3">
                  <c:v>0.35124889802460357</c:v>
                </c:pt>
                <c:pt idx="4">
                  <c:v>8.7370476640235853E-2</c:v>
                </c:pt>
              </c:numCache>
            </c:numRef>
          </c:val>
          <c:extLst>
            <c:ext xmlns:c16="http://schemas.microsoft.com/office/drawing/2014/chart" uri="{C3380CC4-5D6E-409C-BE32-E72D297353CC}">
              <c16:uniqueId val="{00000008-EC61-480F-8FBE-716C1D397FA9}"/>
            </c:ext>
          </c:extLst>
        </c:ser>
        <c:dLbls>
          <c:showLegendKey val="0"/>
          <c:showVal val="0"/>
          <c:showCatName val="0"/>
          <c:showSerName val="0"/>
          <c:showPercent val="0"/>
          <c:showBubbleSize val="0"/>
          <c:showLeaderLines val="1"/>
        </c:dLbls>
        <c:firstSliceAng val="40"/>
        <c:holeSize val="50"/>
      </c:doughnutChart>
      <c:spPr>
        <a:noFill/>
        <a:ln>
          <a:noFill/>
        </a:ln>
        <a:effectLst/>
      </c:spPr>
    </c:plotArea>
    <c:legend>
      <c:legendPos val="b"/>
      <c:legendEntry>
        <c:idx val="0"/>
        <c:txPr>
          <a:bodyPr rot="0" spcFirstLastPara="1" vertOverflow="ellipsis" vert="horz" wrap="square" anchor="ctr" anchorCtr="1"/>
          <a:lstStyle/>
          <a:p>
            <a:pPr>
              <a:defRPr lang="en-US" sz="8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legendEntry>
      <c:legendEntry>
        <c:idx val="1"/>
        <c:txPr>
          <a:bodyPr rot="0" spcFirstLastPara="1" vertOverflow="ellipsis" vert="horz" wrap="square" anchor="ctr" anchorCtr="1"/>
          <a:lstStyle/>
          <a:p>
            <a:pPr>
              <a:defRPr lang="en-US" sz="8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legendEntry>
      <c:legendEntry>
        <c:idx val="2"/>
        <c:txPr>
          <a:bodyPr rot="0" spcFirstLastPara="1" vertOverflow="ellipsis" vert="horz" wrap="square" anchor="ctr" anchorCtr="1"/>
          <a:lstStyle/>
          <a:p>
            <a:pPr>
              <a:defRPr lang="en-US" sz="8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legendEntry>
      <c:legendEntry>
        <c:idx val="3"/>
        <c:txPr>
          <a:bodyPr rot="0" spcFirstLastPara="1" vertOverflow="ellipsis" vert="horz" wrap="square" anchor="ctr" anchorCtr="1"/>
          <a:lstStyle/>
          <a:p>
            <a:pPr>
              <a:defRPr lang="en-US" sz="8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legendEntry>
      <c:legendEntry>
        <c:idx val="4"/>
        <c:txPr>
          <a:bodyPr rot="0" spcFirstLastPara="1" vertOverflow="ellipsis" vert="horz" wrap="square" anchor="ctr" anchorCtr="1"/>
          <a:lstStyle/>
          <a:p>
            <a:pPr>
              <a:defRPr lang="en-US" sz="8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legendEntry>
      <c:layout>
        <c:manualLayout>
          <c:xMode val="edge"/>
          <c:yMode val="edge"/>
          <c:x val="9.3865840658822114E-2"/>
          <c:y val="0.75082032044981362"/>
          <c:w val="0.73093066970416931"/>
          <c:h val="0.23651599364325063"/>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6201375901124749"/>
          <c:y val="1.8100091480838847E-2"/>
          <c:w val="0.54586361671480366"/>
          <c:h val="0.91347217677466719"/>
        </c:manualLayout>
      </c:layout>
      <c:barChart>
        <c:barDir val="bar"/>
        <c:grouping val="clustered"/>
        <c:varyColors val="0"/>
        <c:ser>
          <c:idx val="0"/>
          <c:order val="0"/>
          <c:tx>
            <c:strRef>
              <c:f>Feuil1!$B$1</c:f>
              <c:strCache>
                <c:ptCount val="1"/>
                <c:pt idx="0">
                  <c:v>%</c:v>
                </c:pt>
              </c:strCache>
            </c:strRef>
          </c:tx>
          <c:spPr>
            <a:solidFill>
              <a:schemeClr val="tx2"/>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D-6074-4A81-A247-45D35355AEB8}"/>
              </c:ext>
            </c:extLst>
          </c:dPt>
          <c:dLbls>
            <c:dLbl>
              <c:idx val="0"/>
              <c:layout>
                <c:manualLayout>
                  <c:x val="-1.14501374108032E-16"/>
                  <c:y val="-4.6775172590099791E-18"/>
                </c:manualLayout>
              </c:layout>
              <c:spPr>
                <a:noFill/>
                <a:ln>
                  <a:noFill/>
                </a:ln>
                <a:effectLst/>
              </c:spPr>
              <c:txPr>
                <a:bodyPr rot="0" spcFirstLastPara="1" vertOverflow="clip" horzOverflow="clip" vert="horz" wrap="square" lIns="36576" tIns="18288" rIns="36576" bIns="18288" anchor="ctr" anchorCtr="0">
                  <a:spAutoFit/>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200" b="1" i="0" u="none" strike="noStrike" kern="1200" baseline="0">
                      <a:solidFill>
                        <a:schemeClr val="accent1">
                          <a:lumMod val="75000"/>
                        </a:schemeClr>
                      </a:solidFill>
                      <a:latin typeface="Futura PT Medium" panose="020B0602020204020303" pitchFamily="34" charset="0"/>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6.1964236799773385E-2"/>
                      <c:h val="6.9430292307959343E-2"/>
                    </c:manualLayout>
                  </c15:layout>
                </c:ext>
                <c:ext xmlns:c16="http://schemas.microsoft.com/office/drawing/2014/chart" uri="{C3380CC4-5D6E-409C-BE32-E72D297353CC}">
                  <c16:uniqueId val="{0000000D-6074-4A81-A247-45D35355AEB8}"/>
                </c:ext>
              </c:extLst>
            </c:dLbl>
            <c:dLbl>
              <c:idx val="1"/>
              <c:layout>
                <c:manualLayout>
                  <c:x val="-5.7250687054016001E-17"/>
                  <c:y val="-1.5435806954732931E-16"/>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0-F6C8-43C8-B33F-6B0A104B3BA3}"/>
                </c:ext>
              </c:extLst>
            </c:dLbl>
            <c:dLbl>
              <c:idx val="2"/>
              <c:layout>
                <c:manualLayout>
                  <c:x val="-5.7250687054016001E-17"/>
                  <c:y val="-4.6775172590099791E-18"/>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1-F6C8-43C8-B33F-6B0A104B3BA3}"/>
                </c:ext>
              </c:extLst>
            </c:dLbl>
            <c:dLbl>
              <c:idx val="3"/>
              <c:layout>
                <c:manualLayout>
                  <c:x val="0"/>
                  <c:y val="-7.9517793403169647E-1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2-F6C8-43C8-B33F-6B0A104B3BA3}"/>
                </c:ext>
              </c:extLst>
            </c:dLbl>
            <c:dLbl>
              <c:idx val="4"/>
              <c:layout>
                <c:manualLayout>
                  <c:x val="0"/>
                  <c:y val="-4.6775172590099791E-18"/>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3-F6C8-43C8-B33F-6B0A104B3BA3}"/>
                </c:ext>
              </c:extLst>
            </c:dLbl>
            <c:dLbl>
              <c:idx val="5"/>
              <c:layout>
                <c:manualLayout>
                  <c:x val="0"/>
                  <c:y val="-4.2097655331089815E-1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4-F6C8-43C8-B33F-6B0A104B3BA3}"/>
                </c:ext>
              </c:extLst>
            </c:dLbl>
            <c:dLbl>
              <c:idx val="6"/>
              <c:layout>
                <c:manualLayout>
                  <c:x val="0"/>
                  <c:y val="1.4032551777029937E-1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5-F6C8-43C8-B33F-6B0A104B3BA3}"/>
                </c:ext>
              </c:extLst>
            </c:dLbl>
            <c:dLbl>
              <c:idx val="7"/>
              <c:layout>
                <c:manualLayout>
                  <c:x val="-1.14501374108032E-16"/>
                  <c:y val="-4.6775172590099791E-18"/>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1964236799773385E-2"/>
                      <c:h val="6.9430292307959343E-2"/>
                    </c:manualLayout>
                  </c15:layout>
                </c:ext>
                <c:ext xmlns:c16="http://schemas.microsoft.com/office/drawing/2014/chart" uri="{C3380CC4-5D6E-409C-BE32-E72D297353CC}">
                  <c16:uniqueId val="{00000002-5A87-42EC-B2C5-28FF4298F332}"/>
                </c:ext>
              </c:extLst>
            </c:dLbl>
            <c:spPr>
              <a:noFill/>
              <a:ln>
                <a:noFill/>
              </a:ln>
              <a:effectLst/>
            </c:spPr>
            <c:txPr>
              <a:bodyPr rot="0" spcFirstLastPara="1" vertOverflow="clip" horzOverflow="clip" vert="horz" wrap="square" lIns="36576" tIns="18288" rIns="36576" bIns="18288" anchor="ctr" anchorCtr="0">
                <a:spAutoFit/>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200" b="1" i="0" u="none" strike="noStrike" kern="1200" baseline="0">
                    <a:solidFill>
                      <a:schemeClr val="tx2"/>
                    </a:solidFill>
                    <a:latin typeface="Futura PT Medium" panose="020B0602020204020303"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Je ne sais pas</c:v>
                </c:pt>
                <c:pt idx="1">
                  <c:v>Il rémunère davantage les producteurs que le vin conventionnel</c:v>
                </c:pt>
                <c:pt idx="2">
                  <c:v>Il préserve la santé des producteurs</c:v>
                </c:pt>
                <c:pt idx="3">
                  <c:v>Vous privilégiez toujours les produits bio</c:v>
                </c:pt>
                <c:pt idx="4">
                  <c:v>Il a meilleur goût que le vin conventionnel</c:v>
                </c:pt>
                <c:pt idx="5">
                  <c:v>Il est meilleur pour la santé que le vin conventionnel</c:v>
                </c:pt>
                <c:pt idx="6">
                  <c:v>Il respecte mieux l'environnement que le vin conventionnel</c:v>
                </c:pt>
                <c:pt idx="7">
                  <c:v>Vous vouliez tester</c:v>
                </c:pt>
              </c:strCache>
            </c:strRef>
          </c:cat>
          <c:val>
            <c:numRef>
              <c:f>Feuil1!$B$2:$B$9</c:f>
              <c:numCache>
                <c:formatCode>0%</c:formatCode>
                <c:ptCount val="8"/>
                <c:pt idx="0">
                  <c:v>0.17</c:v>
                </c:pt>
                <c:pt idx="1">
                  <c:v>0.05</c:v>
                </c:pt>
                <c:pt idx="2">
                  <c:v>0.05</c:v>
                </c:pt>
                <c:pt idx="3">
                  <c:v>0.06</c:v>
                </c:pt>
                <c:pt idx="4">
                  <c:v>0.06</c:v>
                </c:pt>
                <c:pt idx="5">
                  <c:v>0.11</c:v>
                </c:pt>
                <c:pt idx="6">
                  <c:v>0.16</c:v>
                </c:pt>
                <c:pt idx="7">
                  <c:v>0.33</c:v>
                </c:pt>
              </c:numCache>
            </c:numRef>
          </c:val>
          <c:extLst>
            <c:ext xmlns:c16="http://schemas.microsoft.com/office/drawing/2014/chart" uri="{C3380CC4-5D6E-409C-BE32-E72D297353CC}">
              <c16:uniqueId val="{0000000C-6074-4A81-A247-45D35355AEB8}"/>
            </c:ext>
          </c:extLst>
        </c:ser>
        <c:dLbls>
          <c:showLegendKey val="0"/>
          <c:showVal val="0"/>
          <c:showCatName val="0"/>
          <c:showSerName val="0"/>
          <c:showPercent val="0"/>
          <c:showBubbleSize val="0"/>
        </c:dLbls>
        <c:gapWidth val="43"/>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620137988510102"/>
          <c:y val="1.8100091480838847E-2"/>
          <c:w val="0.63798624098875256"/>
          <c:h val="0.91347217677466719"/>
        </c:manualLayout>
      </c:layout>
      <c:barChart>
        <c:barDir val="bar"/>
        <c:grouping val="clustered"/>
        <c:varyColors val="0"/>
        <c:ser>
          <c:idx val="0"/>
          <c:order val="0"/>
          <c:tx>
            <c:strRef>
              <c:f>Feuil1!$B$1</c:f>
              <c:strCache>
                <c:ptCount val="1"/>
                <c:pt idx="0">
                  <c:v>%</c:v>
                </c:pt>
              </c:strCache>
            </c:strRef>
          </c:tx>
          <c:spPr>
            <a:solidFill>
              <a:schemeClr val="accent4"/>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0-BBA0-4B37-AAC1-F091348042DD}"/>
              </c:ext>
            </c:extLst>
          </c:dPt>
          <c:dLbls>
            <c:dLbl>
              <c:idx val="0"/>
              <c:spPr>
                <a:noFill/>
                <a:ln>
                  <a:noFill/>
                </a:ln>
                <a:effectLst/>
              </c:spPr>
              <c:txPr>
                <a:bodyPr rot="0" spcFirstLastPara="1" vertOverflow="clip" horzOverflow="clip" vert="horz" wrap="square" lIns="36576" tIns="18288" rIns="36576" bIns="18288" anchor="ctr" anchorCtr="0">
                  <a:spAutoFit/>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200" b="1" i="0" u="none" strike="noStrike" kern="1200" baseline="0">
                      <a:solidFill>
                        <a:schemeClr val="accent1">
                          <a:lumMod val="75000"/>
                        </a:schemeClr>
                      </a:solidFill>
                      <a:latin typeface="Futura PT Medium" panose="020B0602020204020303" pitchFamily="34" charset="0"/>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5.8674589909437393E-2"/>
                      <c:h val="9.2573723077279124E-2"/>
                    </c:manualLayout>
                  </c15:layout>
                </c:ext>
                <c:ext xmlns:c16="http://schemas.microsoft.com/office/drawing/2014/chart" uri="{C3380CC4-5D6E-409C-BE32-E72D297353CC}">
                  <c16:uniqueId val="{00000000-BBA0-4B37-AAC1-F091348042DD}"/>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0-48C5-4651-BEE1-A67EB768A1B8}"/>
                </c:ext>
              </c:extLst>
            </c:dLbl>
            <c:dLbl>
              <c:idx val="2"/>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1-48C5-4651-BEE1-A67EB768A1B8}"/>
                </c:ext>
              </c:extLst>
            </c:dLbl>
            <c:dLbl>
              <c:idx val="3"/>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2-48C5-4651-BEE1-A67EB768A1B8}"/>
                </c:ext>
              </c:extLst>
            </c:dLbl>
            <c:dLbl>
              <c:idx val="4"/>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3-48C5-4651-BEE1-A67EB768A1B8}"/>
                </c:ext>
              </c:extLst>
            </c:dLbl>
            <c:dLbl>
              <c:idx val="5"/>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4-48C5-4651-BEE1-A67EB768A1B8}"/>
                </c:ext>
              </c:extLst>
            </c:dLbl>
            <c:dLbl>
              <c:idx val="6"/>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5-48C5-4651-BEE1-A67EB768A1B8}"/>
                </c:ext>
              </c:extLst>
            </c:dLbl>
            <c:dLbl>
              <c:idx val="7"/>
              <c:dLblPos val="outEnd"/>
              <c:showLegendKey val="0"/>
              <c:showVal val="1"/>
              <c:showCatName val="0"/>
              <c:showSerName val="0"/>
              <c:showPercent val="0"/>
              <c:showBubbleSize val="0"/>
              <c:extLst>
                <c:ext xmlns:c15="http://schemas.microsoft.com/office/drawing/2012/chart" uri="{CE6537A1-D6FC-4f65-9D91-7224C49458BB}">
                  <c15:layout>
                    <c:manualLayout>
                      <c:w val="5.8674589909437393E-2"/>
                      <c:h val="9.2573723077279124E-2"/>
                    </c:manualLayout>
                  </c15:layout>
                </c:ext>
                <c:ext xmlns:c16="http://schemas.microsoft.com/office/drawing/2014/chart" uri="{C3380CC4-5D6E-409C-BE32-E72D297353CC}">
                  <c16:uniqueId val="{00000002-DC68-4B0E-BB06-4D1E4C8A093D}"/>
                </c:ext>
              </c:extLst>
            </c:dLbl>
            <c:spPr>
              <a:noFill/>
              <a:ln>
                <a:noFill/>
              </a:ln>
              <a:effectLst/>
            </c:spPr>
            <c:txPr>
              <a:bodyPr rot="0" spcFirstLastPara="1" vertOverflow="clip" horzOverflow="clip" vert="horz" wrap="square" lIns="36576" tIns="18288" rIns="36576" bIns="18288" anchor="ctr" anchorCtr="0">
                <a:spAutoFit/>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200" b="1" i="0" u="none" strike="noStrike" kern="1200" baseline="0">
                    <a:solidFill>
                      <a:schemeClr val="accent4"/>
                    </a:solidFill>
                    <a:latin typeface="Futura PT Medium" panose="020B0602020204020303"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Je ne sais pas</c:v>
                </c:pt>
                <c:pt idx="1">
                  <c:v>Vous ne trouvez pas de vin bio dans les lieux où vous faites vos courses</c:v>
                </c:pt>
                <c:pt idx="2">
                  <c:v>Vous n'aimez pas le goût du vin bio</c:v>
                </c:pt>
                <c:pt idx="3">
                  <c:v>Vous n'achetez jamais de produits bio</c:v>
                </c:pt>
                <c:pt idx="4">
                  <c:v>Vous manquez d'information sur le vin bio</c:v>
                </c:pt>
                <c:pt idx="5">
                  <c:v>Le vin bio n'a aucun intérêt par rapport au vin conventionnel</c:v>
                </c:pt>
                <c:pt idx="6">
                  <c:v>Vous ne pensez pas à acheter du vin bio</c:v>
                </c:pt>
                <c:pt idx="7">
                  <c:v>Le vin bio coûte trop cher</c:v>
                </c:pt>
              </c:strCache>
            </c:strRef>
          </c:cat>
          <c:val>
            <c:numRef>
              <c:f>Feuil1!$B$2:$B$9</c:f>
              <c:numCache>
                <c:formatCode>###0%</c:formatCode>
                <c:ptCount val="8"/>
                <c:pt idx="0">
                  <c:v>0.18668248580280636</c:v>
                </c:pt>
                <c:pt idx="1">
                  <c:v>3.1852194171697566E-2</c:v>
                </c:pt>
                <c:pt idx="2">
                  <c:v>7.7760332686430095E-2</c:v>
                </c:pt>
                <c:pt idx="3">
                  <c:v>8.8295529420995E-2</c:v>
                </c:pt>
                <c:pt idx="4">
                  <c:v>0.11516089352326653</c:v>
                </c:pt>
                <c:pt idx="5">
                  <c:v>0.1253232299013432</c:v>
                </c:pt>
                <c:pt idx="6">
                  <c:v>0.14695753286965585</c:v>
                </c:pt>
                <c:pt idx="7">
                  <c:v>0.22796780162380398</c:v>
                </c:pt>
              </c:numCache>
            </c:numRef>
          </c:val>
          <c:extLst>
            <c:ext xmlns:c16="http://schemas.microsoft.com/office/drawing/2014/chart" uri="{C3380CC4-5D6E-409C-BE32-E72D297353CC}">
              <c16:uniqueId val="{00000002-3351-4E3C-96FB-5CE10D1F552F}"/>
            </c:ext>
          </c:extLst>
        </c:ser>
        <c:dLbls>
          <c:showLegendKey val="0"/>
          <c:showVal val="0"/>
          <c:showCatName val="0"/>
          <c:showSerName val="0"/>
          <c:showPercent val="0"/>
          <c:showBubbleSize val="0"/>
        </c:dLbls>
        <c:gapWidth val="43"/>
        <c:axId val="1375067071"/>
        <c:axId val="1375065407"/>
      </c:barChart>
      <c:valAx>
        <c:axId val="1375065407"/>
        <c:scaling>
          <c:orientation val="minMax"/>
          <c:max val="0.35000000000000003"/>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833508840843479"/>
          <c:y val="8.7367364878663839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D99-446B-B87C-4E9F8F8B69DC}"/>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2D99-446B-B87C-4E9F8F8B69DC}"/>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2D99-446B-B87C-4E9F8F8B69DC}"/>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2D99-446B-B87C-4E9F8F8B69DC}"/>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2D99-446B-B87C-4E9F8F8B69DC}"/>
              </c:ext>
            </c:extLst>
          </c:dPt>
          <c:dLbls>
            <c:dLbl>
              <c:idx val="0"/>
              <c:layout>
                <c:manualLayout>
                  <c:x val="0.14093116023508304"/>
                  <c:y val="-0.11962767631602626"/>
                </c:manualLayout>
              </c:layout>
              <c:tx>
                <c:rich>
                  <a:bodyPr/>
                  <a:lstStyle/>
                  <a:p>
                    <a:fld id="{664B4C87-862A-4163-894D-1CA348AACA37}" type="CATEGORYNAME">
                      <a:rPr lang="en-US" sz="900" b="0" i="0" u="none" strike="noStrike" kern="1200" baseline="0">
                        <a:solidFill>
                          <a:srgbClr val="000000">
                            <a:lumMod val="85000"/>
                            <a:lumOff val="15000"/>
                          </a:srgbClr>
                        </a:solidFill>
                        <a:latin typeface="+mn-lt"/>
                        <a:ea typeface="+mn-ea"/>
                        <a:cs typeface="+mn-cs"/>
                      </a:rPr>
                      <a:pPr/>
                      <a:t>[NOM DE CATÉGORIE]</a:t>
                    </a:fld>
                    <a:r>
                      <a:rPr lang="en-US" sz="900" b="0" i="0" u="none" strike="noStrike" kern="1200" baseline="0" dirty="0">
                        <a:solidFill>
                          <a:srgbClr val="000000">
                            <a:lumMod val="85000"/>
                            <a:lumOff val="15000"/>
                          </a:srgbClr>
                        </a:solidFill>
                        <a:latin typeface="+mn-lt"/>
                        <a:ea typeface="+mn-ea"/>
                        <a:cs typeface="+mn-cs"/>
                      </a:rPr>
                      <a:t>
</a:t>
                    </a:r>
                    <a:fld id="{457AC5A3-EF3B-4352-B89E-B11922BC9E23}" type="PERCENTAGE">
                      <a:rPr lang="en-US" sz="900" b="1" i="0" u="none" strike="noStrike" kern="1200" baseline="0">
                        <a:solidFill>
                          <a:schemeClr val="accent4"/>
                        </a:solidFill>
                        <a:latin typeface="+mn-lt"/>
                        <a:ea typeface="+mn-ea"/>
                        <a:cs typeface="+mn-cs"/>
                      </a:rPr>
                      <a:pPr/>
                      <a:t>[POURCENTAGE]</a:t>
                    </a:fld>
                    <a:endParaRPr lang="en-US" sz="9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99-446B-B87C-4E9F8F8B69DC}"/>
                </c:ext>
              </c:extLst>
            </c:dLbl>
            <c:dLbl>
              <c:idx val="1"/>
              <c:layout>
                <c:manualLayout>
                  <c:x val="0.16106418312580931"/>
                  <c:y val="0.11550258402926672"/>
                </c:manualLayout>
              </c:layout>
              <c:tx>
                <c:rich>
                  <a:bodyPr/>
                  <a:lstStyle/>
                  <a:p>
                    <a:fld id="{9446A89F-A4F5-42F0-85F8-F4A114276C86}" type="CATEGORYNAME">
                      <a:rPr lang="fr-FR" sz="900" b="0" i="0" u="none" strike="noStrike" kern="1200" baseline="0">
                        <a:solidFill>
                          <a:srgbClr val="000000">
                            <a:lumMod val="85000"/>
                            <a:lumOff val="15000"/>
                          </a:srgbClr>
                        </a:solidFill>
                        <a:latin typeface="+mn-lt"/>
                        <a:ea typeface="+mn-ea"/>
                        <a:cs typeface="+mn-cs"/>
                      </a:rPr>
                      <a:pPr/>
                      <a:t>[NOM DE CATÉGORIE]</a:t>
                    </a:fld>
                    <a:r>
                      <a:rPr lang="fr-FR" sz="900" b="0" i="0" u="none" strike="noStrike" kern="1200" baseline="0" dirty="0">
                        <a:solidFill>
                          <a:srgbClr val="000000">
                            <a:lumMod val="85000"/>
                            <a:lumOff val="15000"/>
                          </a:srgbClr>
                        </a:solidFill>
                        <a:latin typeface="+mn-lt"/>
                        <a:ea typeface="+mn-ea"/>
                        <a:cs typeface="+mn-cs"/>
                      </a:rPr>
                      <a:t>
</a:t>
                    </a:r>
                    <a:fld id="{53BD4A43-2ED7-4EA4-B769-D3E1D9F7F068}" type="PERCENTAGE">
                      <a:rPr lang="fr-FR" sz="900" b="1" i="0" u="none" strike="noStrike" kern="1200" baseline="0">
                        <a:solidFill>
                          <a:schemeClr val="accent4">
                            <a:lumMod val="60000"/>
                            <a:lumOff val="40000"/>
                          </a:schemeClr>
                        </a:solidFill>
                        <a:latin typeface="+mn-lt"/>
                        <a:ea typeface="+mn-ea"/>
                        <a:cs typeface="+mn-cs"/>
                      </a:rPr>
                      <a:pPr/>
                      <a:t>[POURCENTAGE]</a:t>
                    </a:fld>
                    <a:endParaRPr lang="fr-FR" sz="9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D99-446B-B87C-4E9F8F8B69DC}"/>
                </c:ext>
              </c:extLst>
            </c:dLbl>
            <c:dLbl>
              <c:idx val="2"/>
              <c:layout>
                <c:manualLayout>
                  <c:x val="-0.18982564439827512"/>
                  <c:y val="-6.6001476588152433E-2"/>
                </c:manualLayout>
              </c:layout>
              <c:tx>
                <c:rich>
                  <a:bodyPr/>
                  <a:lstStyle/>
                  <a:p>
                    <a:fld id="{E0E57726-6F57-4926-BDF4-8AECACA1A3E5}" type="CATEGORYNAME">
                      <a:rPr lang="fr-FR" sz="900" b="0" i="0" u="none" strike="noStrike" kern="1200" baseline="0">
                        <a:solidFill>
                          <a:srgbClr val="000000">
                            <a:lumMod val="85000"/>
                            <a:lumOff val="15000"/>
                          </a:srgbClr>
                        </a:solidFill>
                        <a:latin typeface="+mn-lt"/>
                        <a:ea typeface="+mn-ea"/>
                        <a:cs typeface="+mn-cs"/>
                      </a:rPr>
                      <a:pPr/>
                      <a:t>[NOM DE CATÉGORIE]</a:t>
                    </a:fld>
                    <a:r>
                      <a:rPr lang="fr-FR" sz="900" b="0" i="0" u="none" strike="noStrike" kern="1200" baseline="0" dirty="0">
                        <a:solidFill>
                          <a:srgbClr val="000000">
                            <a:lumMod val="85000"/>
                            <a:lumOff val="15000"/>
                          </a:srgbClr>
                        </a:solidFill>
                        <a:latin typeface="+mn-lt"/>
                        <a:ea typeface="+mn-ea"/>
                        <a:cs typeface="+mn-cs"/>
                      </a:rPr>
                      <a:t>
</a:t>
                    </a:r>
                    <a:fld id="{AB0B8953-D06F-445B-A138-CA82B80F1D99}" type="PERCENTAGE">
                      <a:rPr lang="fr-FR" sz="900" b="0" i="0" u="none" strike="noStrike" kern="1200" baseline="0">
                        <a:solidFill>
                          <a:schemeClr val="bg2"/>
                        </a:solidFill>
                        <a:latin typeface="+mn-lt"/>
                        <a:ea typeface="+mn-ea"/>
                        <a:cs typeface="+mn-cs"/>
                      </a:rPr>
                      <a:pPr/>
                      <a:t>[POURCENTAGE]</a:t>
                    </a:fld>
                    <a:endParaRPr lang="fr-FR" sz="9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D99-446B-B87C-4E9F8F8B69DC}"/>
                </c:ext>
              </c:extLst>
            </c:dLbl>
            <c:dLbl>
              <c:idx val="3"/>
              <c:layout>
                <c:manualLayout>
                  <c:x val="-0.12367428347160352"/>
                  <c:y val="-0.11962767631602625"/>
                </c:manualLayout>
              </c:layout>
              <c:tx>
                <c:rich>
                  <a:bodyPr/>
                  <a:lstStyle/>
                  <a:p>
                    <a:fld id="{A1BBE428-56B0-4D77-B11F-750AF3989F0A}" type="CATEGORYNAME">
                      <a:rPr lang="en-US" sz="900" b="0" i="0" u="none" strike="noStrike" kern="1200" baseline="0">
                        <a:solidFill>
                          <a:srgbClr val="000000">
                            <a:lumMod val="85000"/>
                            <a:lumOff val="15000"/>
                          </a:srgbClr>
                        </a:solidFill>
                        <a:latin typeface="+mn-lt"/>
                        <a:ea typeface="+mn-ea"/>
                        <a:cs typeface="+mn-cs"/>
                      </a:rPr>
                      <a:pPr/>
                      <a:t>[NOM DE CATÉGORIE]</a:t>
                    </a:fld>
                    <a:r>
                      <a:rPr lang="en-US" sz="900" b="0" i="0" u="none" strike="noStrike" kern="1200" baseline="0" dirty="0">
                        <a:solidFill>
                          <a:srgbClr val="000000">
                            <a:lumMod val="85000"/>
                            <a:lumOff val="15000"/>
                          </a:srgbClr>
                        </a:solidFill>
                        <a:latin typeface="+mn-lt"/>
                        <a:ea typeface="+mn-ea"/>
                        <a:cs typeface="+mn-cs"/>
                      </a:rPr>
                      <a:t>
</a:t>
                    </a:r>
                    <a:fld id="{DA724A12-D6B4-436D-A204-8C8C0E423685}" type="PERCENTAGE">
                      <a:rPr lang="en-US" sz="900" b="1" i="0" u="none" strike="noStrike" kern="1200" baseline="0">
                        <a:solidFill>
                          <a:schemeClr val="tx2"/>
                        </a:solidFill>
                        <a:latin typeface="+mn-lt"/>
                        <a:ea typeface="+mn-ea"/>
                        <a:cs typeface="+mn-cs"/>
                      </a:rPr>
                      <a:pPr/>
                      <a:t>[POURCENTAGE]</a:t>
                    </a:fld>
                    <a:endParaRPr lang="en-US" sz="9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D99-446B-B87C-4E9F8F8B69DC}"/>
                </c:ext>
              </c:extLst>
            </c:dLbl>
            <c:dLbl>
              <c:idx val="4"/>
              <c:layout>
                <c:manualLayout>
                  <c:x val="-9.0146279705974469E-2"/>
                  <c:y val="-0.10945127399831449"/>
                </c:manualLayout>
              </c:layout>
              <c:tx>
                <c:rich>
                  <a:bodyPr/>
                  <a:lstStyle/>
                  <a:p>
                    <a:fld id="{D814BA6C-F85F-4BCF-AECA-3015E2885C07}" type="CATEGORYNAME">
                      <a:rPr lang="en-US" sz="1050">
                        <a:latin typeface="+mn-lt"/>
                      </a:rPr>
                      <a:pPr/>
                      <a:t>[NOM DE CATÉGORIE]</a:t>
                    </a:fld>
                    <a:r>
                      <a:rPr lang="en-US" sz="1050" baseline="0" dirty="0">
                        <a:latin typeface="+mn-lt"/>
                      </a:rPr>
                      <a:t>
</a:t>
                    </a:r>
                    <a:fld id="{70E2816B-085A-44CE-8C6A-6856B8B88F2B}" type="PERCENTAGE">
                      <a:rPr lang="en-US" sz="1050" b="1" baseline="0">
                        <a:latin typeface="+mn-lt"/>
                      </a:rPr>
                      <a:pPr/>
                      <a:t>[POURCENTAGE]</a:t>
                    </a:fld>
                    <a:endParaRPr lang="en-US" sz="105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99-446B-B87C-4E9F8F8B69DC}"/>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900" b="0" i="0" u="none" strike="noStrike" kern="1200" baseline="0">
                    <a:solidFill>
                      <a:srgbClr val="000000">
                        <a:lumMod val="85000"/>
                        <a:lumOff val="15000"/>
                      </a:srgb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Feuil1!$A$2:$A$5</c:f>
              <c:strCache>
                <c:ptCount val="4"/>
                <c:pt idx="0">
                  <c:v>Moins de 25%</c:v>
                </c:pt>
                <c:pt idx="1">
                  <c:v> De 25% à moins de 50%</c:v>
                </c:pt>
                <c:pt idx="2">
                  <c:v>De 50% à 75%</c:v>
                </c:pt>
                <c:pt idx="3">
                  <c:v>Plus de 75%</c:v>
                </c:pt>
              </c:strCache>
            </c:strRef>
          </c:cat>
          <c:val>
            <c:numRef>
              <c:f>Feuil1!$B$2:$B$5</c:f>
              <c:numCache>
                <c:formatCode>0%</c:formatCode>
                <c:ptCount val="4"/>
                <c:pt idx="0">
                  <c:v>0.1</c:v>
                </c:pt>
                <c:pt idx="1">
                  <c:v>0.35</c:v>
                </c:pt>
                <c:pt idx="2">
                  <c:v>0.32</c:v>
                </c:pt>
                <c:pt idx="3">
                  <c:v>0.23</c:v>
                </c:pt>
              </c:numCache>
            </c:numRef>
          </c:val>
          <c:extLst>
            <c:ext xmlns:c16="http://schemas.microsoft.com/office/drawing/2014/chart" uri="{C3380CC4-5D6E-409C-BE32-E72D297353CC}">
              <c16:uniqueId val="{0000000A-2D99-446B-B87C-4E9F8F8B69D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160374806736103"/>
          <c:y val="4.1980445706722627E-3"/>
          <c:w val="0.6619186921186001"/>
          <c:h val="0.87212960097794534"/>
        </c:manualLayout>
      </c:layout>
      <c:barChart>
        <c:barDir val="bar"/>
        <c:grouping val="stacked"/>
        <c:varyColors val="0"/>
        <c:ser>
          <c:idx val="3"/>
          <c:order val="0"/>
          <c:tx>
            <c:strRef>
              <c:f>Sheet1!$A$2</c:f>
              <c:strCache>
                <c:ptCount val="1"/>
                <c:pt idx="0">
                  <c:v>Moins de 25%</c:v>
                </c:pt>
              </c:strCache>
            </c:strRef>
          </c:tx>
          <c:spPr>
            <a:solidFill>
              <a:srgbClr val="CE6149"/>
            </a:solidFill>
            <a:ln w="11184">
              <a:no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2018</c:v>
                </c:pt>
                <c:pt idx="1">
                  <c:v>2019</c:v>
                </c:pt>
                <c:pt idx="2">
                  <c:v>2020</c:v>
                </c:pt>
                <c:pt idx="3">
                  <c:v>2021</c:v>
                </c:pt>
                <c:pt idx="4">
                  <c:v>2022</c:v>
                </c:pt>
              </c:numCache>
            </c:numRef>
          </c:cat>
          <c:val>
            <c:numRef>
              <c:f>Sheet1!$B$2:$F$2</c:f>
              <c:numCache>
                <c:formatCode>0%</c:formatCode>
                <c:ptCount val="5"/>
                <c:pt idx="0">
                  <c:v>0.15</c:v>
                </c:pt>
                <c:pt idx="1">
                  <c:v>0.15</c:v>
                </c:pt>
                <c:pt idx="2">
                  <c:v>0.13</c:v>
                </c:pt>
                <c:pt idx="3">
                  <c:v>0.16</c:v>
                </c:pt>
                <c:pt idx="4">
                  <c:v>0.1</c:v>
                </c:pt>
              </c:numCache>
            </c:numRef>
          </c:val>
          <c:extLst>
            <c:ext xmlns:c16="http://schemas.microsoft.com/office/drawing/2014/chart" uri="{C3380CC4-5D6E-409C-BE32-E72D297353CC}">
              <c16:uniqueId val="{00000000-9D70-44F1-9B68-0E4B0013C8A3}"/>
            </c:ext>
          </c:extLst>
        </c:ser>
        <c:ser>
          <c:idx val="2"/>
          <c:order val="1"/>
          <c:tx>
            <c:strRef>
              <c:f>Sheet1!$A$3</c:f>
              <c:strCache>
                <c:ptCount val="1"/>
                <c:pt idx="0">
                  <c:v>De 25% à moins de 50%</c:v>
                </c:pt>
              </c:strCache>
            </c:strRef>
          </c:tx>
          <c:spPr>
            <a:solidFill>
              <a:srgbClr val="E2A092"/>
            </a:solidFill>
            <a:ln w="11184">
              <a:noFill/>
              <a:prstDash val="solid"/>
            </a:ln>
          </c:spPr>
          <c:invertIfNegative val="0"/>
          <c:dLbls>
            <c:spPr>
              <a:noFill/>
              <a:ln w="22367">
                <a:noFill/>
              </a:ln>
            </c:spPr>
            <c:txPr>
              <a:bodyPr wrap="square" lIns="38100" tIns="19050" rIns="38100" bIns="19050" anchor="ctr">
                <a:spAutoFit/>
              </a:bodyPr>
              <a:lstStyle/>
              <a:p>
                <a:pPr>
                  <a:defRPr>
                    <a:solidFill>
                      <a:schemeClr val="tx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2018</c:v>
                </c:pt>
                <c:pt idx="1">
                  <c:v>2019</c:v>
                </c:pt>
                <c:pt idx="2">
                  <c:v>2020</c:v>
                </c:pt>
                <c:pt idx="3">
                  <c:v>2021</c:v>
                </c:pt>
                <c:pt idx="4">
                  <c:v>2022</c:v>
                </c:pt>
              </c:numCache>
            </c:numRef>
          </c:cat>
          <c:val>
            <c:numRef>
              <c:f>Sheet1!$B$3:$F$3</c:f>
              <c:numCache>
                <c:formatCode>0%</c:formatCode>
                <c:ptCount val="5"/>
                <c:pt idx="0">
                  <c:v>0.36</c:v>
                </c:pt>
                <c:pt idx="1">
                  <c:v>0.33</c:v>
                </c:pt>
                <c:pt idx="2">
                  <c:v>0.4</c:v>
                </c:pt>
                <c:pt idx="3">
                  <c:v>0.34</c:v>
                </c:pt>
                <c:pt idx="4">
                  <c:v>0.35</c:v>
                </c:pt>
              </c:numCache>
            </c:numRef>
          </c:val>
          <c:extLst>
            <c:ext xmlns:c16="http://schemas.microsoft.com/office/drawing/2014/chart" uri="{C3380CC4-5D6E-409C-BE32-E72D297353CC}">
              <c16:uniqueId val="{00000001-9D70-44F1-9B68-0E4B0013C8A3}"/>
            </c:ext>
          </c:extLst>
        </c:ser>
        <c:ser>
          <c:idx val="0"/>
          <c:order val="2"/>
          <c:tx>
            <c:strRef>
              <c:f>Sheet1!$A$4</c:f>
              <c:strCache>
                <c:ptCount val="1"/>
                <c:pt idx="0">
                  <c:v>De 50% à 75%</c:v>
                </c:pt>
              </c:strCache>
            </c:strRef>
          </c:tx>
          <c:spPr>
            <a:solidFill>
              <a:srgbClr val="99C221"/>
            </a:solidFill>
            <a:ln w="11184">
              <a:noFill/>
              <a:prstDash val="solid"/>
            </a:ln>
          </c:spPr>
          <c:invertIfNegative val="0"/>
          <c:dLbls>
            <c:spPr>
              <a:noFill/>
              <a:ln w="22367">
                <a:noFill/>
              </a:ln>
            </c:spPr>
            <c:txPr>
              <a:bodyPr wrap="square" lIns="38100" tIns="19050" rIns="38100" bIns="19050" anchor="ctr">
                <a:spAutoFit/>
              </a:bodyPr>
              <a:lstStyle/>
              <a:p>
                <a:pPr>
                  <a:defRPr>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2018</c:v>
                </c:pt>
                <c:pt idx="1">
                  <c:v>2019</c:v>
                </c:pt>
                <c:pt idx="2">
                  <c:v>2020</c:v>
                </c:pt>
                <c:pt idx="3">
                  <c:v>2021</c:v>
                </c:pt>
                <c:pt idx="4">
                  <c:v>2022</c:v>
                </c:pt>
              </c:numCache>
            </c:numRef>
          </c:cat>
          <c:val>
            <c:numRef>
              <c:f>Sheet1!$B$4:$F$4</c:f>
              <c:numCache>
                <c:formatCode>0%</c:formatCode>
                <c:ptCount val="5"/>
                <c:pt idx="0">
                  <c:v>0.37</c:v>
                </c:pt>
                <c:pt idx="1">
                  <c:v>0.33</c:v>
                </c:pt>
                <c:pt idx="2">
                  <c:v>0.31</c:v>
                </c:pt>
                <c:pt idx="3">
                  <c:v>0.37</c:v>
                </c:pt>
                <c:pt idx="4">
                  <c:v>0.32</c:v>
                </c:pt>
              </c:numCache>
            </c:numRef>
          </c:val>
          <c:extLst>
            <c:ext xmlns:c16="http://schemas.microsoft.com/office/drawing/2014/chart" uri="{C3380CC4-5D6E-409C-BE32-E72D297353CC}">
              <c16:uniqueId val="{00000002-9D70-44F1-9B68-0E4B0013C8A3}"/>
            </c:ext>
          </c:extLst>
        </c:ser>
        <c:ser>
          <c:idx val="1"/>
          <c:order val="3"/>
          <c:tx>
            <c:strRef>
              <c:f>Sheet1!$A$5</c:f>
              <c:strCache>
                <c:ptCount val="1"/>
                <c:pt idx="0">
                  <c:v>Plus de 75%</c:v>
                </c:pt>
              </c:strCache>
            </c:strRef>
          </c:tx>
          <c:spPr>
            <a:solidFill>
              <a:srgbClr val="46714B"/>
            </a:solidFill>
            <a:ln>
              <a:noFill/>
            </a:ln>
          </c:spPr>
          <c:invertIfNegative val="0"/>
          <c:dLbls>
            <c:spPr>
              <a:noFill/>
              <a:ln>
                <a:noFill/>
              </a:ln>
              <a:effectLst/>
            </c:spPr>
            <c:txPr>
              <a:bodyPr wrap="square" lIns="38100" tIns="19050" rIns="38100" bIns="19050" anchor="ctr">
                <a:spAutoFit/>
              </a:bodyPr>
              <a:lstStyle/>
              <a:p>
                <a:pPr>
                  <a:defRPr>
                    <a:solidFill>
                      <a:schemeClr val="bg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2018</c:v>
                </c:pt>
                <c:pt idx="1">
                  <c:v>2019</c:v>
                </c:pt>
                <c:pt idx="2">
                  <c:v>2020</c:v>
                </c:pt>
                <c:pt idx="3">
                  <c:v>2021</c:v>
                </c:pt>
                <c:pt idx="4">
                  <c:v>2022</c:v>
                </c:pt>
              </c:numCache>
            </c:numRef>
          </c:cat>
          <c:val>
            <c:numRef>
              <c:f>Sheet1!$B$5:$F$5</c:f>
              <c:numCache>
                <c:formatCode>0%</c:formatCode>
                <c:ptCount val="5"/>
                <c:pt idx="0">
                  <c:v>0.12</c:v>
                </c:pt>
                <c:pt idx="1">
                  <c:v>0.19</c:v>
                </c:pt>
                <c:pt idx="2">
                  <c:v>0.16</c:v>
                </c:pt>
                <c:pt idx="3">
                  <c:v>0.13</c:v>
                </c:pt>
                <c:pt idx="4">
                  <c:v>0.23</c:v>
                </c:pt>
              </c:numCache>
            </c:numRef>
          </c:val>
          <c:extLst>
            <c:ext xmlns:c16="http://schemas.microsoft.com/office/drawing/2014/chart" uri="{C3380CC4-5D6E-409C-BE32-E72D297353CC}">
              <c16:uniqueId val="{00000003-9D70-44F1-9B68-0E4B0013C8A3}"/>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marL="0" algn="r" defTabSz="685800" rtl="0" eaLnBrk="1" latinLnBrk="0" hangingPunct="1">
              <a:spcBef>
                <a:spcPts val="600"/>
              </a:spcBef>
              <a:spcAft>
                <a:spcPts val="1000"/>
              </a:spcAft>
              <a:defRPr lang="en-US" sz="1200" b="0" kern="1200">
                <a:solidFill>
                  <a:schemeClr val="bg1">
                    <a:lumMod val="50000"/>
                  </a:schemeClr>
                </a:solidFill>
                <a:latin typeface="+mn-lt"/>
                <a:ea typeface="+mn-ea"/>
                <a:cs typeface="+mn-cs"/>
              </a:defRPr>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legend>
      <c:legendPos val="b"/>
      <c:layout>
        <c:manualLayout>
          <c:xMode val="edge"/>
          <c:yMode val="edge"/>
          <c:x val="7.6300861805429804E-2"/>
          <c:y val="0.8910788915355552"/>
          <c:w val="0.85088950558887089"/>
          <c:h val="0.10892102555445457"/>
        </c:manualLayout>
      </c:layout>
      <c:overlay val="0"/>
      <c:spPr>
        <a:noFill/>
        <a:ln w="22367">
          <a:noFill/>
        </a:ln>
      </c:spPr>
      <c:txPr>
        <a:bodyPr/>
        <a:lstStyle/>
        <a:p>
          <a:pPr>
            <a:defRPr sz="900">
              <a:latin typeface="+mj-lt"/>
            </a:defRPr>
          </a:pPr>
          <a:endParaRPr lang="fr-FR"/>
        </a:p>
      </c:txPr>
    </c:legend>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93628666495534"/>
          <c:y val="2.7564997009995165E-2"/>
          <c:w val="0.54606371333504466"/>
          <c:h val="0.93671621292053342"/>
        </c:manualLayout>
      </c:layout>
      <c:barChart>
        <c:barDir val="bar"/>
        <c:grouping val="stacked"/>
        <c:varyColors val="0"/>
        <c:ser>
          <c:idx val="0"/>
          <c:order val="0"/>
          <c:tx>
            <c:strRef>
              <c:f>Sheet1!$B$1</c:f>
              <c:strCache>
                <c:ptCount val="1"/>
                <c:pt idx="0">
                  <c:v>En premier</c:v>
                </c:pt>
              </c:strCache>
            </c:strRef>
          </c:tx>
          <c:spPr>
            <a:solidFill>
              <a:schemeClr val="tx2"/>
            </a:solidFill>
            <a:ln w="12700">
              <a:noFill/>
            </a:ln>
            <a:effectLst/>
          </c:spPr>
          <c:invertIfNegative val="0"/>
          <c:dPt>
            <c:idx val="7"/>
            <c:invertIfNegative val="0"/>
            <c:bubble3D val="0"/>
            <c:spPr>
              <a:solidFill>
                <a:schemeClr val="tx2"/>
              </a:solidFill>
              <a:ln w="12700">
                <a:noFill/>
              </a:ln>
              <a:effectLst/>
            </c:spPr>
            <c:extLst>
              <c:ext xmlns:c16="http://schemas.microsoft.com/office/drawing/2014/chart" uri="{C3380CC4-5D6E-409C-BE32-E72D297353CC}">
                <c16:uniqueId val="{00000001-B126-404A-B96D-A6C2BCF1DE6B}"/>
              </c:ext>
            </c:extLst>
          </c:dPt>
          <c:dPt>
            <c:idx val="9"/>
            <c:invertIfNegative val="0"/>
            <c:bubble3D val="0"/>
            <c:spPr>
              <a:solidFill>
                <a:schemeClr val="tx2"/>
              </a:solidFill>
              <a:ln w="12700">
                <a:noFill/>
              </a:ln>
              <a:effectLst/>
            </c:spPr>
            <c:extLst>
              <c:ext xmlns:c16="http://schemas.microsoft.com/office/drawing/2014/chart" uri="{C3380CC4-5D6E-409C-BE32-E72D297353CC}">
                <c16:uniqueId val="{00000003-9887-41BB-AA0A-3E7E1E168407}"/>
              </c:ext>
            </c:extLst>
          </c:dPt>
          <c:dLbls>
            <c:dLbl>
              <c:idx val="0"/>
              <c:delete val="1"/>
              <c:extLst>
                <c:ext xmlns:c15="http://schemas.microsoft.com/office/drawing/2012/chart" uri="{CE6537A1-D6FC-4f65-9D91-7224C49458BB}"/>
                <c:ext xmlns:c16="http://schemas.microsoft.com/office/drawing/2014/chart" uri="{C3380CC4-5D6E-409C-BE32-E72D297353CC}">
                  <c16:uniqueId val="{00000019-9887-41BB-AA0A-3E7E1E168407}"/>
                </c:ext>
              </c:extLst>
            </c:dLbl>
            <c:dLbl>
              <c:idx val="1"/>
              <c:delete val="1"/>
              <c:extLst>
                <c:ext xmlns:c15="http://schemas.microsoft.com/office/drawing/2012/chart" uri="{CE6537A1-D6FC-4f65-9D91-7224C49458BB}"/>
                <c:ext xmlns:c16="http://schemas.microsoft.com/office/drawing/2014/chart" uri="{C3380CC4-5D6E-409C-BE32-E72D297353CC}">
                  <c16:uniqueId val="{0000001A-9887-41BB-AA0A-3E7E1E168407}"/>
                </c:ext>
              </c:extLst>
            </c:dLbl>
            <c:dLbl>
              <c:idx val="2"/>
              <c:delete val="1"/>
              <c:extLst>
                <c:ext xmlns:c15="http://schemas.microsoft.com/office/drawing/2012/chart" uri="{CE6537A1-D6FC-4f65-9D91-7224C49458BB}"/>
                <c:ext xmlns:c16="http://schemas.microsoft.com/office/drawing/2014/chart" uri="{C3380CC4-5D6E-409C-BE32-E72D297353CC}">
                  <c16:uniqueId val="{0000001C-9887-41BB-AA0A-3E7E1E16840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Par manque d’animations/de possibilité de goûter les produits bio en magasins</c:v>
                </c:pt>
                <c:pt idx="1">
                  <c:v>Autres, précisez : </c:v>
                </c:pt>
                <c:pt idx="2">
                  <c:v>Vous n’en trouvez pas sur vos lieux d’achat habituels</c:v>
                </c:pt>
                <c:pt idx="3">
                  <c:v>Par manque d’information sur les produits biologiques</c:v>
                </c:pt>
                <c:pt idx="4">
                  <c:v>Vous avez votre propre potager/ vous partagez un terrain pour cultiver</c:v>
                </c:pt>
                <c:pt idx="5">
                  <c:v>L’offre en produits biologiques ne correspond pas à vos besoins</c:v>
                </c:pt>
                <c:pt idx="6">
                  <c:v>Vous n’êtes pas satisfait de la qualité ou du goût</c:v>
                </c:pt>
                <c:pt idx="7">
                  <c:v>Vous n’êtes pas satisfait de l’origine des produits bio</c:v>
                </c:pt>
                <c:pt idx="8">
                  <c:v>Vous privilégiez des produits locaux non bio</c:v>
                </c:pt>
                <c:pt idx="9">
                  <c:v>Vous n’y pensez pas / Vous n’avez pas le réflexe d’en consommer</c:v>
                </c:pt>
                <c:pt idx="10">
                  <c:v>Vous ne voyez pas l’intérêt</c:v>
                </c:pt>
                <c:pt idx="11">
                  <c:v>Vous avez des doutes sur le fait qu’ils soient totalement bio</c:v>
                </c:pt>
                <c:pt idx="12">
                  <c:v>Les produits biologiques sont trop chers</c:v>
                </c:pt>
              </c:strCache>
            </c:strRef>
          </c:cat>
          <c:val>
            <c:numRef>
              <c:f>Sheet1!$B$2:$B$14</c:f>
              <c:numCache>
                <c:formatCode>0%</c:formatCode>
                <c:ptCount val="13"/>
                <c:pt idx="0">
                  <c:v>0</c:v>
                </c:pt>
                <c:pt idx="1">
                  <c:v>0.01</c:v>
                </c:pt>
                <c:pt idx="2">
                  <c:v>0.02</c:v>
                </c:pt>
                <c:pt idx="3">
                  <c:v>0.02</c:v>
                </c:pt>
                <c:pt idx="4">
                  <c:v>0.04</c:v>
                </c:pt>
                <c:pt idx="5">
                  <c:v>0.03</c:v>
                </c:pt>
                <c:pt idx="6">
                  <c:v>0.04</c:v>
                </c:pt>
                <c:pt idx="7" formatCode="###0%">
                  <c:v>0.04</c:v>
                </c:pt>
                <c:pt idx="8">
                  <c:v>0.05</c:v>
                </c:pt>
                <c:pt idx="9">
                  <c:v>0.06</c:v>
                </c:pt>
                <c:pt idx="10">
                  <c:v>0.12</c:v>
                </c:pt>
                <c:pt idx="11">
                  <c:v>0.2</c:v>
                </c:pt>
                <c:pt idx="12">
                  <c:v>0.36</c:v>
                </c:pt>
              </c:numCache>
            </c:numRef>
          </c:val>
          <c:extLst>
            <c:ext xmlns:c16="http://schemas.microsoft.com/office/drawing/2014/chart" uri="{C3380CC4-5D6E-409C-BE32-E72D297353CC}">
              <c16:uniqueId val="{00000004-9887-41BB-AA0A-3E7E1E168407}"/>
            </c:ext>
          </c:extLst>
        </c:ser>
        <c:ser>
          <c:idx val="1"/>
          <c:order val="1"/>
          <c:tx>
            <c:strRef>
              <c:f>Sheet1!$C$1</c:f>
              <c:strCache>
                <c:ptCount val="1"/>
                <c:pt idx="0">
                  <c:v>En second</c:v>
                </c:pt>
              </c:strCache>
            </c:strRef>
          </c:tx>
          <c:spPr>
            <a:solidFill>
              <a:schemeClr val="tx2">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7-9887-41BB-AA0A-3E7E1E168407}"/>
                </c:ext>
              </c:extLst>
            </c:dLbl>
            <c:dLbl>
              <c:idx val="1"/>
              <c:delete val="1"/>
              <c:extLst>
                <c:ext xmlns:c15="http://schemas.microsoft.com/office/drawing/2012/chart" uri="{CE6537A1-D6FC-4f65-9D91-7224C49458BB}"/>
                <c:ext xmlns:c16="http://schemas.microsoft.com/office/drawing/2014/chart" uri="{C3380CC4-5D6E-409C-BE32-E72D297353CC}">
                  <c16:uniqueId val="{00000018-9887-41BB-AA0A-3E7E1E168407}"/>
                </c:ext>
              </c:extLst>
            </c:dLbl>
            <c:dLbl>
              <c:idx val="2"/>
              <c:delete val="1"/>
              <c:extLst>
                <c:ext xmlns:c15="http://schemas.microsoft.com/office/drawing/2012/chart" uri="{CE6537A1-D6FC-4f65-9D91-7224C49458BB}"/>
                <c:ext xmlns:c16="http://schemas.microsoft.com/office/drawing/2014/chart" uri="{C3380CC4-5D6E-409C-BE32-E72D297353CC}">
                  <c16:uniqueId val="{0000001B-9887-41BB-AA0A-3E7E1E16840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Par manque d’animations/de possibilité de goûter les produits bio en magasins</c:v>
                </c:pt>
                <c:pt idx="1">
                  <c:v>Autres, précisez : </c:v>
                </c:pt>
                <c:pt idx="2">
                  <c:v>Vous n’en trouvez pas sur vos lieux d’achat habituels</c:v>
                </c:pt>
                <c:pt idx="3">
                  <c:v>Par manque d’information sur les produits biologiques</c:v>
                </c:pt>
                <c:pt idx="4">
                  <c:v>Vous avez votre propre potager/ vous partagez un terrain pour cultiver</c:v>
                </c:pt>
                <c:pt idx="5">
                  <c:v>L’offre en produits biologiques ne correspond pas à vos besoins</c:v>
                </c:pt>
                <c:pt idx="6">
                  <c:v>Vous n’êtes pas satisfait de la qualité ou du goût</c:v>
                </c:pt>
                <c:pt idx="7">
                  <c:v>Vous n’êtes pas satisfait de l’origine des produits bio</c:v>
                </c:pt>
                <c:pt idx="8">
                  <c:v>Vous privilégiez des produits locaux non bio</c:v>
                </c:pt>
                <c:pt idx="9">
                  <c:v>Vous n’y pensez pas / Vous n’avez pas le réflexe d’en consommer</c:v>
                </c:pt>
                <c:pt idx="10">
                  <c:v>Vous ne voyez pas l’intérêt</c:v>
                </c:pt>
                <c:pt idx="11">
                  <c:v>Vous avez des doutes sur le fait qu’ils soient totalement bio</c:v>
                </c:pt>
                <c:pt idx="12">
                  <c:v>Les produits biologiques sont trop chers</c:v>
                </c:pt>
              </c:strCache>
            </c:strRef>
          </c:cat>
          <c:val>
            <c:numRef>
              <c:f>Sheet1!$C$2:$C$14</c:f>
              <c:numCache>
                <c:formatCode>0%</c:formatCode>
                <c:ptCount val="13"/>
                <c:pt idx="0">
                  <c:v>0.01</c:v>
                </c:pt>
                <c:pt idx="1">
                  <c:v>0.01</c:v>
                </c:pt>
                <c:pt idx="2">
                  <c:v>0.01</c:v>
                </c:pt>
                <c:pt idx="3">
                  <c:v>0.04</c:v>
                </c:pt>
                <c:pt idx="4">
                  <c:v>0.05</c:v>
                </c:pt>
                <c:pt idx="5">
                  <c:v>7.0000000000000007E-2</c:v>
                </c:pt>
                <c:pt idx="6">
                  <c:v>0.06</c:v>
                </c:pt>
                <c:pt idx="7" formatCode="###0%">
                  <c:v>0.06</c:v>
                </c:pt>
                <c:pt idx="8">
                  <c:v>0.05</c:v>
                </c:pt>
                <c:pt idx="9">
                  <c:v>7.0000000000000007E-2</c:v>
                </c:pt>
                <c:pt idx="10">
                  <c:v>0.16</c:v>
                </c:pt>
                <c:pt idx="11">
                  <c:v>0.21</c:v>
                </c:pt>
                <c:pt idx="12">
                  <c:v>0.22</c:v>
                </c:pt>
              </c:numCache>
            </c:numRef>
          </c:val>
          <c:extLst>
            <c:ext xmlns:c16="http://schemas.microsoft.com/office/drawing/2014/chart" uri="{C3380CC4-5D6E-409C-BE32-E72D297353CC}">
              <c16:uniqueId val="{00000007-9887-41BB-AA0A-3E7E1E168407}"/>
            </c:ext>
          </c:extLst>
        </c:ser>
        <c:ser>
          <c:idx val="2"/>
          <c:order val="2"/>
          <c:tx>
            <c:strRef>
              <c:f>Sheet1!$D$1</c:f>
              <c:strCache>
                <c:ptCount val="1"/>
                <c:pt idx="0">
                  <c:v>En troisième</c:v>
                </c:pt>
              </c:strCache>
            </c:strRef>
          </c:tx>
          <c:spPr>
            <a:solidFill>
              <a:schemeClr val="tx2">
                <a:lumMod val="40000"/>
                <a:lumOff val="60000"/>
              </a:schemeClr>
            </a:solidFill>
            <a:ln w="12700">
              <a:noFill/>
            </a:ln>
            <a:effectLst/>
          </c:spPr>
          <c:invertIfNegative val="0"/>
          <c:dPt>
            <c:idx val="7"/>
            <c:invertIfNegative val="0"/>
            <c:bubble3D val="0"/>
            <c:spPr>
              <a:solidFill>
                <a:schemeClr val="tx2">
                  <a:lumMod val="40000"/>
                  <a:lumOff val="60000"/>
                </a:schemeClr>
              </a:solidFill>
              <a:ln w="12700">
                <a:noFill/>
              </a:ln>
              <a:effectLst/>
            </c:spPr>
            <c:extLst>
              <c:ext xmlns:c16="http://schemas.microsoft.com/office/drawing/2014/chart" uri="{C3380CC4-5D6E-409C-BE32-E72D297353CC}">
                <c16:uniqueId val="{0000000F-9887-41BB-AA0A-3E7E1E168407}"/>
              </c:ext>
            </c:extLst>
          </c:dPt>
          <c:dLbls>
            <c:dLbl>
              <c:idx val="0"/>
              <c:delete val="1"/>
              <c:extLst>
                <c:ext xmlns:c15="http://schemas.microsoft.com/office/drawing/2012/chart" uri="{CE6537A1-D6FC-4f65-9D91-7224C49458BB}"/>
                <c:ext xmlns:c16="http://schemas.microsoft.com/office/drawing/2014/chart" uri="{C3380CC4-5D6E-409C-BE32-E72D297353CC}">
                  <c16:uniqueId val="{00000008-9887-41BB-AA0A-3E7E1E168407}"/>
                </c:ext>
              </c:extLst>
            </c:dLbl>
            <c:dLbl>
              <c:idx val="1"/>
              <c:delete val="1"/>
              <c:extLst>
                <c:ext xmlns:c15="http://schemas.microsoft.com/office/drawing/2012/chart" uri="{CE6537A1-D6FC-4f65-9D91-7224C49458BB}"/>
                <c:ext xmlns:c16="http://schemas.microsoft.com/office/drawing/2014/chart" uri="{C3380CC4-5D6E-409C-BE32-E72D297353CC}">
                  <c16:uniqueId val="{00000009-9887-41BB-AA0A-3E7E1E168407}"/>
                </c:ext>
              </c:extLst>
            </c:dLbl>
            <c:dLbl>
              <c:idx val="2"/>
              <c:delete val="1"/>
              <c:extLst>
                <c:ext xmlns:c15="http://schemas.microsoft.com/office/drawing/2012/chart" uri="{CE6537A1-D6FC-4f65-9D91-7224C49458BB}"/>
                <c:ext xmlns:c16="http://schemas.microsoft.com/office/drawing/2014/chart" uri="{C3380CC4-5D6E-409C-BE32-E72D297353CC}">
                  <c16:uniqueId val="{0000000A-9887-41BB-AA0A-3E7E1E168407}"/>
                </c:ext>
              </c:extLst>
            </c:dLbl>
            <c:dLbl>
              <c:idx val="7"/>
              <c:layout>
                <c:manualLayout>
                  <c:x val="1.5983293142862751E-3"/>
                  <c:y val="1.113734442256907E-3"/>
                </c:manualLayout>
              </c:layout>
              <c:spPr>
                <a:noFill/>
                <a:ln>
                  <a:noFill/>
                </a:ln>
                <a:effectLst/>
              </c:spPr>
              <c:txPr>
                <a:bodyPr rot="0" spcFirstLastPara="1" vertOverflow="ellipsis" vert="horz" wrap="square" lIns="38100" tIns="19050" rIns="38100" bIns="19050" anchor="ctr" anchorCtr="0">
                  <a:no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fr-FR"/>
                </a:p>
              </c:txPr>
              <c:showLegendKey val="0"/>
              <c:showVal val="1"/>
              <c:showCatName val="0"/>
              <c:showSerName val="0"/>
              <c:showPercent val="0"/>
              <c:showBubbleSize val="0"/>
              <c:separator>
</c:separator>
              <c:extLst>
                <c:ext xmlns:c15="http://schemas.microsoft.com/office/drawing/2012/chart" uri="{CE6537A1-D6FC-4f65-9D91-7224C49458BB}">
                  <c15:layout>
                    <c:manualLayout>
                      <c:w val="0.12391850816046683"/>
                      <c:h val="5.2525650927047023E-2"/>
                    </c:manualLayout>
                  </c15:layout>
                </c:ext>
                <c:ext xmlns:c16="http://schemas.microsoft.com/office/drawing/2014/chart" uri="{C3380CC4-5D6E-409C-BE32-E72D297353CC}">
                  <c16:uniqueId val="{0000000F-9887-41BB-AA0A-3E7E1E168407}"/>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Par manque d’animations/de possibilité de goûter les produits bio en magasins</c:v>
                </c:pt>
                <c:pt idx="1">
                  <c:v>Autres, précisez : </c:v>
                </c:pt>
                <c:pt idx="2">
                  <c:v>Vous n’en trouvez pas sur vos lieux d’achat habituels</c:v>
                </c:pt>
                <c:pt idx="3">
                  <c:v>Par manque d’information sur les produits biologiques</c:v>
                </c:pt>
                <c:pt idx="4">
                  <c:v>Vous avez votre propre potager/ vous partagez un terrain pour cultiver</c:v>
                </c:pt>
                <c:pt idx="5">
                  <c:v>L’offre en produits biologiques ne correspond pas à vos besoins</c:v>
                </c:pt>
                <c:pt idx="6">
                  <c:v>Vous n’êtes pas satisfait de la qualité ou du goût</c:v>
                </c:pt>
                <c:pt idx="7">
                  <c:v>Vous n’êtes pas satisfait de l’origine des produits bio</c:v>
                </c:pt>
                <c:pt idx="8">
                  <c:v>Vous privilégiez des produits locaux non bio</c:v>
                </c:pt>
                <c:pt idx="9">
                  <c:v>Vous n’y pensez pas / Vous n’avez pas le réflexe d’en consommer</c:v>
                </c:pt>
                <c:pt idx="10">
                  <c:v>Vous ne voyez pas l’intérêt</c:v>
                </c:pt>
                <c:pt idx="11">
                  <c:v>Vous avez des doutes sur le fait qu’ils soient totalement bio</c:v>
                </c:pt>
                <c:pt idx="12">
                  <c:v>Les produits biologiques sont trop chers</c:v>
                </c:pt>
              </c:strCache>
            </c:strRef>
          </c:cat>
          <c:val>
            <c:numRef>
              <c:f>Sheet1!$D$2:$D$14</c:f>
              <c:numCache>
                <c:formatCode>0%</c:formatCode>
                <c:ptCount val="13"/>
                <c:pt idx="0">
                  <c:v>0.02</c:v>
                </c:pt>
                <c:pt idx="1">
                  <c:v>0.01</c:v>
                </c:pt>
                <c:pt idx="2">
                  <c:v>0.02</c:v>
                </c:pt>
                <c:pt idx="3">
                  <c:v>0.04</c:v>
                </c:pt>
                <c:pt idx="4">
                  <c:v>0.04</c:v>
                </c:pt>
                <c:pt idx="5">
                  <c:v>0.05</c:v>
                </c:pt>
                <c:pt idx="6">
                  <c:v>0.08</c:v>
                </c:pt>
                <c:pt idx="7" formatCode="###0%">
                  <c:v>0.09</c:v>
                </c:pt>
                <c:pt idx="8">
                  <c:v>0.09</c:v>
                </c:pt>
                <c:pt idx="9">
                  <c:v>0.09</c:v>
                </c:pt>
                <c:pt idx="10">
                  <c:v>0.16</c:v>
                </c:pt>
                <c:pt idx="11">
                  <c:v>0.16</c:v>
                </c:pt>
                <c:pt idx="12">
                  <c:v>0.13</c:v>
                </c:pt>
              </c:numCache>
            </c:numRef>
          </c:val>
          <c:extLst>
            <c:ext xmlns:c16="http://schemas.microsoft.com/office/drawing/2014/chart" uri="{C3380CC4-5D6E-409C-BE32-E72D297353CC}">
              <c16:uniqueId val="{00000013-9887-41BB-AA0A-3E7E1E168407}"/>
            </c:ext>
          </c:extLst>
        </c:ser>
        <c:ser>
          <c:idx val="3"/>
          <c:order val="3"/>
          <c:tx>
            <c:strRef>
              <c:f>Sheet1!$E$1</c:f>
              <c:strCache>
                <c:ptCount val="1"/>
                <c:pt idx="0">
                  <c:v>Total</c:v>
                </c:pt>
              </c:strCache>
            </c:strRef>
          </c:tx>
          <c:spPr>
            <a:noFill/>
            <a:ln>
              <a:noFill/>
            </a:ln>
            <a:effectLst/>
          </c:spPr>
          <c:invertIfNegative val="0"/>
          <c:dLbls>
            <c:dLbl>
              <c:idx val="0"/>
              <c:layout>
                <c:manualLayout>
                  <c:x val="1.9695629799335458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0-15C9-4EEC-BC7D-B84E1C2CEBD0}"/>
                </c:ext>
              </c:extLst>
            </c:dLbl>
            <c:dLbl>
              <c:idx val="1"/>
              <c:layout>
                <c:manualLayout>
                  <c:x val="1.9695629799335458E-2"/>
                  <c:y val="1.6555951484914504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1-15C9-4EEC-BC7D-B84E1C2CEBD0}"/>
                </c:ext>
              </c:extLst>
            </c:dLbl>
            <c:dLbl>
              <c:idx val="2"/>
              <c:layout>
                <c:manualLayout>
                  <c:x val="1.4234995986797774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2-15C9-4EEC-BC7D-B84E1C2CEBD0}"/>
                </c:ext>
              </c:extLst>
            </c:dLbl>
            <c:dLbl>
              <c:idx val="3"/>
              <c:layout>
                <c:manualLayout>
                  <c:x val="5.8335610857408835E-4"/>
                  <c:y val="1.6555951484914504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3-15C9-4EEC-BC7D-B84E1C2CEBD0}"/>
                </c:ext>
              </c:extLst>
            </c:dLbl>
            <c:dLbl>
              <c:idx val="4"/>
              <c:layout>
                <c:manualLayout>
                  <c:x val="-7.607649957111706E-3"/>
                  <c:y val="1.6555951492623971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4-15C9-4EEC-BC7D-B84E1C2CEBD0}"/>
                </c:ext>
              </c:extLst>
            </c:dLbl>
            <c:dLbl>
              <c:idx val="5"/>
              <c:layout>
                <c:manualLayout>
                  <c:x val="-1.3068283769649391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5-15C9-4EEC-BC7D-B84E1C2CEBD0}"/>
                </c:ext>
              </c:extLst>
            </c:dLbl>
            <c:dLbl>
              <c:idx val="6"/>
              <c:layout>
                <c:manualLayout>
                  <c:x val="-2.1259179141576545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6-15C9-4EEC-BC7D-B84E1C2CEBD0}"/>
                </c:ext>
              </c:extLst>
            </c:dLbl>
            <c:dLbl>
              <c:idx val="7"/>
              <c:layout>
                <c:manualLayout>
                  <c:x val="-2.3989440700966015E-2"/>
                  <c:y val="1.6555951492623971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7-15C9-4EEC-BC7D-B84E1C2CEBD0}"/>
                </c:ext>
              </c:extLst>
            </c:dLbl>
            <c:dLbl>
              <c:idx val="8"/>
              <c:layout>
                <c:manualLayout>
                  <c:x val="-2.3989440700966015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8-15C9-4EEC-BC7D-B84E1C2CEBD0}"/>
                </c:ext>
              </c:extLst>
            </c:dLbl>
            <c:dLbl>
              <c:idx val="9"/>
              <c:layout>
                <c:manualLayout>
                  <c:x val="-3.2180446766652014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9-15C9-4EEC-BC7D-B84E1C2CEBD0}"/>
                </c:ext>
              </c:extLst>
            </c:dLbl>
            <c:dLbl>
              <c:idx val="10"/>
              <c:layout>
                <c:manualLayout>
                  <c:x val="-9.2247529398325284E-2"/>
                  <c:y val="1.655595150033343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16-9887-41BB-AA0A-3E7E1E168407}"/>
                </c:ext>
              </c:extLst>
            </c:dLbl>
            <c:dLbl>
              <c:idx val="11"/>
              <c:layout>
                <c:manualLayout>
                  <c:x val="-0.12774159383294065"/>
                  <c:y val="1.655595150226080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15-9887-41BB-AA0A-3E7E1E168407}"/>
                </c:ext>
              </c:extLst>
            </c:dLbl>
            <c:dLbl>
              <c:idx val="12"/>
              <c:layout>
                <c:manualLayout>
                  <c:x val="-0.10703261801919496"/>
                  <c:y val="-7.3995169635590165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7338185926329088E-2"/>
                      <c:h val="6.0895107451436427E-2"/>
                    </c:manualLayout>
                  </c15:layout>
                </c:ext>
                <c:ext xmlns:c16="http://schemas.microsoft.com/office/drawing/2014/chart" uri="{C3380CC4-5D6E-409C-BE32-E72D297353CC}">
                  <c16:uniqueId val="{0000000A-15C9-4EEC-BC7D-B84E1C2CEBD0}"/>
                </c:ext>
              </c:extLst>
            </c:dLbl>
            <c:spPr>
              <a:solidFill>
                <a:schemeClr val="tx2">
                  <a:lumMod val="75000"/>
                </a:schemeClr>
              </a:solidFill>
              <a:ln>
                <a:noFill/>
              </a:ln>
              <a:effectLst/>
            </c:spPr>
            <c:txPr>
              <a:bodyPr rot="0" spcFirstLastPara="1" vertOverflow="overflow" horzOverflow="overflow" vert="horz" wrap="square" lIns="36576" tIns="18288" rIns="36576" bIns="18288" anchor="ctr" anchorCtr="1">
                <a:spAutoFit/>
              </a:bodyPr>
              <a:lstStyle/>
              <a:p>
                <a:pPr>
                  <a:defRPr sz="1100" b="0" i="0" u="none" strike="noStrike" kern="1200" baseline="0">
                    <a:solidFill>
                      <a:schemeClr val="bg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Par manque d’animations/de possibilité de goûter les produits bio en magasins</c:v>
                </c:pt>
                <c:pt idx="1">
                  <c:v>Autres, précisez : </c:v>
                </c:pt>
                <c:pt idx="2">
                  <c:v>Vous n’en trouvez pas sur vos lieux d’achat habituels</c:v>
                </c:pt>
                <c:pt idx="3">
                  <c:v>Par manque d’information sur les produits biologiques</c:v>
                </c:pt>
                <c:pt idx="4">
                  <c:v>Vous avez votre propre potager/ vous partagez un terrain pour cultiver</c:v>
                </c:pt>
                <c:pt idx="5">
                  <c:v>L’offre en produits biologiques ne correspond pas à vos besoins</c:v>
                </c:pt>
                <c:pt idx="6">
                  <c:v>Vous n’êtes pas satisfait de la qualité ou du goût</c:v>
                </c:pt>
                <c:pt idx="7">
                  <c:v>Vous n’êtes pas satisfait de l’origine des produits bio</c:v>
                </c:pt>
                <c:pt idx="8">
                  <c:v>Vous privilégiez des produits locaux non bio</c:v>
                </c:pt>
                <c:pt idx="9">
                  <c:v>Vous n’y pensez pas / Vous n’avez pas le réflexe d’en consommer</c:v>
                </c:pt>
                <c:pt idx="10">
                  <c:v>Vous ne voyez pas l’intérêt</c:v>
                </c:pt>
                <c:pt idx="11">
                  <c:v>Vous avez des doutes sur le fait qu’ils soient totalement bio</c:v>
                </c:pt>
                <c:pt idx="12">
                  <c:v>Les produits biologiques sont trop chers</c:v>
                </c:pt>
              </c:strCache>
            </c:strRef>
          </c:cat>
          <c:val>
            <c:numRef>
              <c:f>Sheet1!$E$2:$E$14</c:f>
              <c:numCache>
                <c:formatCode>0%</c:formatCode>
                <c:ptCount val="13"/>
                <c:pt idx="0">
                  <c:v>0.03</c:v>
                </c:pt>
                <c:pt idx="1">
                  <c:v>0.03</c:v>
                </c:pt>
                <c:pt idx="2">
                  <c:v>0.05</c:v>
                </c:pt>
                <c:pt idx="3">
                  <c:v>0.1</c:v>
                </c:pt>
                <c:pt idx="4">
                  <c:v>0.13</c:v>
                </c:pt>
                <c:pt idx="5">
                  <c:v>0.15000000000000002</c:v>
                </c:pt>
                <c:pt idx="6">
                  <c:v>0.18</c:v>
                </c:pt>
                <c:pt idx="7">
                  <c:v>0.19</c:v>
                </c:pt>
                <c:pt idx="8">
                  <c:v>0.19</c:v>
                </c:pt>
                <c:pt idx="9">
                  <c:v>0.22</c:v>
                </c:pt>
                <c:pt idx="10">
                  <c:v>0.44000000000000006</c:v>
                </c:pt>
                <c:pt idx="11">
                  <c:v>0.57000000000000006</c:v>
                </c:pt>
                <c:pt idx="12">
                  <c:v>0.71</c:v>
                </c:pt>
              </c:numCache>
            </c:numRef>
          </c:val>
          <c:extLst>
            <c:ext xmlns:c16="http://schemas.microsoft.com/office/drawing/2014/chart" uri="{C3380CC4-5D6E-409C-BE32-E72D297353CC}">
              <c16:uniqueId val="{00000014-9887-41BB-AA0A-3E7E1E168407}"/>
            </c:ext>
          </c:extLst>
        </c:ser>
        <c:dLbls>
          <c:showLegendKey val="0"/>
          <c:showVal val="0"/>
          <c:showCatName val="0"/>
          <c:showSerName val="0"/>
          <c:showPercent val="0"/>
          <c:showBubbleSize val="0"/>
        </c:dLbls>
        <c:gapWidth val="50"/>
        <c:overlap val="100"/>
        <c:axId val="631541536"/>
        <c:axId val="631536616"/>
      </c:barChart>
      <c:valAx>
        <c:axId val="631536616"/>
        <c:scaling>
          <c:orientation val="minMax"/>
          <c:max val="1"/>
          <c:min val="0"/>
        </c:scaling>
        <c:delete val="1"/>
        <c:axPos val="b"/>
        <c:numFmt formatCode="0%" sourceLinked="1"/>
        <c:majorTickMark val="out"/>
        <c:minorTickMark val="none"/>
        <c:tickLblPos val="nextTo"/>
        <c:crossAx val="631541536"/>
        <c:crosses val="autoZero"/>
        <c:crossBetween val="between"/>
      </c:valAx>
      <c:catAx>
        <c:axId val="6315415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lumMod val="65000"/>
                    <a:lumOff val="35000"/>
                  </a:schemeClr>
                </a:solidFill>
                <a:latin typeface="+mn-lt"/>
                <a:ea typeface="+mn-ea"/>
                <a:cs typeface="+mn-cs"/>
              </a:defRPr>
            </a:pPr>
            <a:endParaRPr lang="fr-FR"/>
          </a:p>
        </c:txPr>
        <c:crossAx val="631536616"/>
        <c:crosses val="autoZero"/>
        <c:auto val="1"/>
        <c:lblAlgn val="ctr"/>
        <c:lblOffset val="100"/>
        <c:noMultiLvlLbl val="0"/>
      </c:catAx>
      <c:spPr>
        <a:noFill/>
        <a:ln>
          <a:noFill/>
        </a:ln>
        <a:effectLst/>
      </c:spPr>
    </c:plotArea>
    <c:legend>
      <c:legendPos val="r"/>
      <c:legendEntry>
        <c:idx val="3"/>
        <c:delete val="1"/>
      </c:legendEntry>
      <c:layout>
        <c:manualLayout>
          <c:xMode val="edge"/>
          <c:yMode val="edge"/>
          <c:x val="0.56248795648662564"/>
          <c:y val="0.80935410168534283"/>
          <c:w val="0.34037687953746054"/>
          <c:h val="9.420078451668124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8833490739713727"/>
          <c:y val="4.1980445706722627E-3"/>
          <c:w val="0.58386303479063861"/>
          <c:h val="0.99580193417324681"/>
        </c:manualLayout>
      </c:layout>
      <c:barChart>
        <c:barDir val="bar"/>
        <c:grouping val="clustered"/>
        <c:varyColors val="0"/>
        <c:ser>
          <c:idx val="3"/>
          <c:order val="0"/>
          <c:tx>
            <c:strRef>
              <c:f>Sheet1!$B$1</c:f>
              <c:strCache>
                <c:ptCount val="1"/>
                <c:pt idx="0">
                  <c:v>%</c:v>
                </c:pt>
              </c:strCache>
            </c:strRef>
          </c:tx>
          <c:spPr>
            <a:solidFill>
              <a:srgbClr val="99C221"/>
            </a:solidFill>
          </c:spPr>
          <c:invertIfNegative val="0"/>
          <c:dPt>
            <c:idx val="0"/>
            <c:invertIfNegative val="0"/>
            <c:bubble3D val="0"/>
            <c:spPr>
              <a:solidFill>
                <a:srgbClr val="FFFFFF">
                  <a:lumMod val="65000"/>
                </a:srgbClr>
              </a:solidFill>
            </c:spPr>
            <c:extLst>
              <c:ext xmlns:c16="http://schemas.microsoft.com/office/drawing/2014/chart" uri="{C3380CC4-5D6E-409C-BE32-E72D297353CC}">
                <c16:uniqueId val="{0000000E-F954-46D8-AAFA-987D4C285A1A}"/>
              </c:ext>
            </c:extLst>
          </c:dPt>
          <c:dPt>
            <c:idx val="1"/>
            <c:invertIfNegative val="0"/>
            <c:bubble3D val="0"/>
            <c:spPr>
              <a:solidFill>
                <a:srgbClr val="FFFFFF">
                  <a:lumMod val="85000"/>
                </a:srgbClr>
              </a:solidFill>
            </c:spPr>
            <c:extLst>
              <c:ext xmlns:c16="http://schemas.microsoft.com/office/drawing/2014/chart" uri="{C3380CC4-5D6E-409C-BE32-E72D297353CC}">
                <c16:uniqueId val="{0000000D-F954-46D8-AAFA-987D4C285A1A}"/>
              </c:ext>
            </c:extLst>
          </c:dPt>
          <c:dLbls>
            <c:dLbl>
              <c:idx val="1"/>
              <c:numFmt formatCode="0.0%" sourceLinked="0"/>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Arial (Corps)"/>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D-F954-46D8-AAFA-987D4C285A1A}"/>
                </c:ext>
              </c:extLst>
            </c:dLbl>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Arial (Corps)"/>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NSP</c:v>
                </c:pt>
                <c:pt idx="1">
                  <c:v>Autres</c:v>
                </c:pt>
                <c:pt idx="2">
                  <c:v>N'y pense pas</c:v>
                </c:pt>
                <c:pt idx="3">
                  <c:v>Insatisfaction vis-à-vis de l'origine des produits bios</c:v>
                </c:pt>
                <c:pt idx="4">
                  <c:v>N'en ressent pas le besoin</c:v>
                </c:pt>
                <c:pt idx="5">
                  <c:v>Privilégient les produits locaux non bios</c:v>
                </c:pt>
                <c:pt idx="6">
                  <c:v>Doute et méfiance vis-à-vis des produits bios</c:v>
                </c:pt>
                <c:pt idx="7">
                  <c:v>Possession de son propre potager</c:v>
                </c:pt>
                <c:pt idx="8">
                  <c:v>Insatisfaction vis-à-vis de la qualité et/ou du goût</c:v>
                </c:pt>
                <c:pt idx="9">
                  <c:v>N'en voit pas l'intérêt</c:v>
                </c:pt>
                <c:pt idx="10">
                  <c:v>L'offre de produits est insuffisante</c:v>
                </c:pt>
                <c:pt idx="11">
                  <c:v>Les produits biologiques sont trop chers</c:v>
                </c:pt>
              </c:strCache>
            </c:strRef>
          </c:cat>
          <c:val>
            <c:numRef>
              <c:f>Sheet1!$B$2:$B$13</c:f>
              <c:numCache>
                <c:formatCode>###0%</c:formatCode>
                <c:ptCount val="12"/>
                <c:pt idx="0">
                  <c:v>4.377154288831011E-2</c:v>
                </c:pt>
                <c:pt idx="1">
                  <c:v>2.9288307739449826E-3</c:v>
                </c:pt>
                <c:pt idx="2">
                  <c:v>1.0099187440319705E-2</c:v>
                </c:pt>
                <c:pt idx="3">
                  <c:v>1.3964577321779258E-2</c:v>
                </c:pt>
                <c:pt idx="4">
                  <c:v>2.0302069692626087E-2</c:v>
                </c:pt>
                <c:pt idx="5">
                  <c:v>2.0548879814755335E-2</c:v>
                </c:pt>
                <c:pt idx="6">
                  <c:v>2.7349661453761019E-2</c:v>
                </c:pt>
                <c:pt idx="7">
                  <c:v>3.3412988254936389E-2</c:v>
                </c:pt>
                <c:pt idx="8">
                  <c:v>4.087101058158657E-2</c:v>
                </c:pt>
                <c:pt idx="9">
                  <c:v>5.5286771317057601E-2</c:v>
                </c:pt>
                <c:pt idx="10">
                  <c:v>0.20806785754424673</c:v>
                </c:pt>
                <c:pt idx="11">
                  <c:v>0.6511981162414634</c:v>
                </c:pt>
              </c:numCache>
            </c:numRef>
          </c:val>
          <c:extLst>
            <c:ext xmlns:c16="http://schemas.microsoft.com/office/drawing/2014/chart" uri="{C3380CC4-5D6E-409C-BE32-E72D297353CC}">
              <c16:uniqueId val="{00000000-F954-46D8-AAFA-987D4C285A1A}"/>
            </c:ext>
          </c:extLst>
        </c:ser>
        <c:dLbls>
          <c:dLblPos val="outEnd"/>
          <c:showLegendKey val="0"/>
          <c:showVal val="1"/>
          <c:showCatName val="0"/>
          <c:showSerName val="0"/>
          <c:showPercent val="0"/>
          <c:showBubbleSize val="0"/>
        </c:dLbls>
        <c:gapWidth val="85"/>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lgn="ctr">
              <a:defRPr lang="en-US" sz="900" b="0" i="0" u="none" strike="noStrike" kern="1200" baseline="0">
                <a:solidFill>
                  <a:schemeClr val="tx1">
                    <a:lumMod val="65000"/>
                    <a:lumOff val="35000"/>
                  </a:schemeClr>
                </a:solidFill>
                <a:latin typeface="+mn-lt"/>
                <a:ea typeface="+mn-ea"/>
                <a:cs typeface="+mn-cs"/>
              </a:defRPr>
            </a:pPr>
            <a:endParaRPr lang="fr-FR"/>
          </a:p>
        </c:txPr>
        <c:crossAx val="366943552"/>
        <c:crosses val="autoZero"/>
        <c:auto val="1"/>
        <c:lblAlgn val="ctr"/>
        <c:lblOffset val="0"/>
        <c:noMultiLvlLbl val="0"/>
      </c:catAx>
      <c:valAx>
        <c:axId val="366943552"/>
        <c:scaling>
          <c:orientation val="minMax"/>
          <c:max val="0.8"/>
          <c:min val="0"/>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65548414111573"/>
          <c:y val="4.1980445706722627E-3"/>
          <c:w val="0.64054245804666021"/>
          <c:h val="0.95385835027377863"/>
        </c:manualLayout>
      </c:layout>
      <c:barChart>
        <c:barDir val="bar"/>
        <c:grouping val="clustered"/>
        <c:varyColors val="0"/>
        <c:ser>
          <c:idx val="3"/>
          <c:order val="0"/>
          <c:tx>
            <c:strRef>
              <c:f>Sheet1!$B$1</c:f>
              <c:strCache>
                <c:ptCount val="1"/>
                <c:pt idx="0">
                  <c:v>%</c:v>
                </c:pt>
              </c:strCache>
            </c:strRef>
          </c:tx>
          <c:spPr>
            <a:solidFill>
              <a:srgbClr val="99C221"/>
            </a:solidFill>
          </c:spPr>
          <c:invertIfNegative val="0"/>
          <c:dPt>
            <c:idx val="0"/>
            <c:invertIfNegative val="0"/>
            <c:bubble3D val="0"/>
            <c:spPr>
              <a:solidFill>
                <a:srgbClr val="FFFFFF">
                  <a:lumMod val="65000"/>
                </a:srgbClr>
              </a:solidFill>
            </c:spPr>
            <c:extLst>
              <c:ext xmlns:c16="http://schemas.microsoft.com/office/drawing/2014/chart" uri="{C3380CC4-5D6E-409C-BE32-E72D297353CC}">
                <c16:uniqueId val="{00000001-5DB7-4D39-9273-869B5DFC8313}"/>
              </c:ext>
            </c:extLst>
          </c:dPt>
          <c:dPt>
            <c:idx val="1"/>
            <c:invertIfNegative val="0"/>
            <c:bubble3D val="0"/>
            <c:spPr>
              <a:solidFill>
                <a:srgbClr val="FFFFFF">
                  <a:lumMod val="85000"/>
                </a:srgbClr>
              </a:solidFill>
            </c:spPr>
            <c:extLst>
              <c:ext xmlns:c16="http://schemas.microsoft.com/office/drawing/2014/chart" uri="{C3380CC4-5D6E-409C-BE32-E72D297353CC}">
                <c16:uniqueId val="{00000003-5DB7-4D39-9273-869B5DFC8313}"/>
              </c:ext>
            </c:extLst>
          </c:dPt>
          <c:dLbls>
            <c:dLbl>
              <c:idx val="1"/>
              <c:numFmt formatCode="0.0%" sourceLinked="0"/>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Arial (Corps)"/>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5DB7-4D39-9273-869B5DFC8313}"/>
                </c:ext>
              </c:extLst>
            </c:dLbl>
            <c:spPr>
              <a:noFill/>
              <a:ln>
                <a:noFill/>
              </a:ln>
              <a:effectLst/>
            </c:spPr>
            <c:txPr>
              <a:bodyPr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Arial (Corps)"/>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NSP</c:v>
                </c:pt>
                <c:pt idx="1">
                  <c:v>Autres</c:v>
                </c:pt>
                <c:pt idx="2">
                  <c:v>N'en ressent pas le besoin</c:v>
                </c:pt>
                <c:pt idx="3">
                  <c:v>Insatisfaction vis-à-vis de l'origine des produits bios</c:v>
                </c:pt>
                <c:pt idx="4">
                  <c:v>Privilégient les produits locaux non bios</c:v>
                </c:pt>
                <c:pt idx="5">
                  <c:v>N'y pense pas</c:v>
                </c:pt>
                <c:pt idx="6">
                  <c:v>Possession de son propre potager</c:v>
                </c:pt>
                <c:pt idx="7">
                  <c:v>N'en voit pas l'intérêt</c:v>
                </c:pt>
                <c:pt idx="8">
                  <c:v>Insatisfaction vis-à-vis de la qualité et/ou du goût</c:v>
                </c:pt>
                <c:pt idx="9">
                  <c:v>L'offre de produits est insuffisante</c:v>
                </c:pt>
                <c:pt idx="10">
                  <c:v>Doute et méfiance vis-à-vis des produits bios</c:v>
                </c:pt>
                <c:pt idx="11">
                  <c:v>Les produits biologiques sont trop chers</c:v>
                </c:pt>
              </c:strCache>
            </c:strRef>
          </c:cat>
          <c:val>
            <c:numRef>
              <c:f>Sheet1!$B$2:$B$13</c:f>
              <c:numCache>
                <c:formatCode>###0%</c:formatCode>
                <c:ptCount val="12"/>
                <c:pt idx="0">
                  <c:v>3.1453436555767211E-2</c:v>
                </c:pt>
                <c:pt idx="1">
                  <c:v>1.1703925079732858E-2</c:v>
                </c:pt>
                <c:pt idx="2">
                  <c:v>6.1798344339722578E-3</c:v>
                </c:pt>
                <c:pt idx="3">
                  <c:v>1.512108085313647E-2</c:v>
                </c:pt>
                <c:pt idx="4">
                  <c:v>1.9872426768647946E-2</c:v>
                </c:pt>
                <c:pt idx="5">
                  <c:v>2.0214893568180323E-2</c:v>
                </c:pt>
                <c:pt idx="6">
                  <c:v>2.023841257273017E-2</c:v>
                </c:pt>
                <c:pt idx="7">
                  <c:v>2.7688307300470883E-2</c:v>
                </c:pt>
                <c:pt idx="8">
                  <c:v>4.1466775728245989E-2</c:v>
                </c:pt>
                <c:pt idx="9">
                  <c:v>7.8509624440169457E-2</c:v>
                </c:pt>
                <c:pt idx="10">
                  <c:v>0.12850622349405277</c:v>
                </c:pt>
                <c:pt idx="11">
                  <c:v>0.76267969071561093</c:v>
                </c:pt>
              </c:numCache>
            </c:numRef>
          </c:val>
          <c:extLst>
            <c:ext xmlns:c16="http://schemas.microsoft.com/office/drawing/2014/chart" uri="{C3380CC4-5D6E-409C-BE32-E72D297353CC}">
              <c16:uniqueId val="{00000004-5DB7-4D39-9273-869B5DFC8313}"/>
            </c:ext>
          </c:extLst>
        </c:ser>
        <c:dLbls>
          <c:dLblPos val="outEnd"/>
          <c:showLegendKey val="0"/>
          <c:showVal val="1"/>
          <c:showCatName val="0"/>
          <c:showSerName val="0"/>
          <c:showPercent val="0"/>
          <c:showBubbleSize val="0"/>
        </c:dLbls>
        <c:gapWidth val="85"/>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lgn="ctr">
              <a:defRPr lang="en-US" sz="900" b="0" i="0" u="none" strike="noStrike" kern="1200" baseline="0">
                <a:solidFill>
                  <a:schemeClr val="tx1">
                    <a:lumMod val="65000"/>
                    <a:lumOff val="35000"/>
                  </a:schemeClr>
                </a:solidFill>
                <a:latin typeface="+mn-lt"/>
                <a:ea typeface="+mn-ea"/>
                <a:cs typeface="+mn-cs"/>
              </a:defRPr>
            </a:pPr>
            <a:endParaRPr lang="fr-FR"/>
          </a:p>
        </c:txPr>
        <c:crossAx val="366943552"/>
        <c:crosses val="autoZero"/>
        <c:auto val="1"/>
        <c:lblAlgn val="ctr"/>
        <c:lblOffset val="0"/>
        <c:noMultiLvlLbl val="0"/>
      </c:catAx>
      <c:valAx>
        <c:axId val="366943552"/>
        <c:scaling>
          <c:orientation val="minMax"/>
          <c:max val="0.8"/>
          <c:min val="0"/>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54058458363527"/>
          <c:y val="3.7782401136050359E-2"/>
          <c:w val="0.87233168818454854"/>
          <c:h val="0.87212960097794534"/>
        </c:manualLayout>
      </c:layout>
      <c:barChart>
        <c:barDir val="bar"/>
        <c:grouping val="stacked"/>
        <c:varyColors val="0"/>
        <c:ser>
          <c:idx val="2"/>
          <c:order val="0"/>
          <c:tx>
            <c:strRef>
              <c:f>Sheet1!$A$3</c:f>
              <c:strCache>
                <c:ptCount val="1"/>
                <c:pt idx="0">
                  <c:v>Pas au cours des 4 dernières semaines</c:v>
                </c:pt>
              </c:strCache>
            </c:strRef>
          </c:tx>
          <c:spPr>
            <a:solidFill>
              <a:srgbClr val="CE6149">
                <a:lumMod val="40000"/>
                <a:lumOff val="60000"/>
              </a:srgbClr>
            </a:solidFill>
            <a:ln w="11184">
              <a:noFill/>
              <a:prstDash val="solid"/>
            </a:ln>
          </c:spPr>
          <c:invertIfNegative val="0"/>
          <c:dLbls>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Sheet1!$B$3:$H$3</c:f>
              <c:numCache>
                <c:formatCode>0%</c:formatCode>
                <c:ptCount val="7"/>
                <c:pt idx="0">
                  <c:v>0.234806388</c:v>
                </c:pt>
                <c:pt idx="1">
                  <c:v>0.19768772400000001</c:v>
                </c:pt>
                <c:pt idx="2">
                  <c:v>0.15409999999999999</c:v>
                </c:pt>
                <c:pt idx="3">
                  <c:v>0.14000000000000001</c:v>
                </c:pt>
                <c:pt idx="4">
                  <c:v>0.16</c:v>
                </c:pt>
                <c:pt idx="5">
                  <c:v>0.15</c:v>
                </c:pt>
                <c:pt idx="6">
                  <c:v>0.2</c:v>
                </c:pt>
              </c:numCache>
            </c:numRef>
          </c:val>
          <c:extLst xmlns:c15="http://schemas.microsoft.com/office/drawing/2012/chart">
            <c:ext xmlns:c16="http://schemas.microsoft.com/office/drawing/2014/chart" uri="{C3380CC4-5D6E-409C-BE32-E72D297353CC}">
              <c16:uniqueId val="{00000001-9E33-4725-85B0-9676DC38EFFC}"/>
            </c:ext>
          </c:extLst>
        </c:ser>
        <c:ser>
          <c:idx val="1"/>
          <c:order val="1"/>
          <c:tx>
            <c:strRef>
              <c:f>Sheet1!$A$2</c:f>
              <c:strCache>
                <c:ptCount val="1"/>
                <c:pt idx="0">
                  <c:v>Au cours des 4 dernières semaines</c:v>
                </c:pt>
              </c:strCache>
            </c:strRef>
          </c:tx>
          <c:spPr>
            <a:solidFill>
              <a:srgbClr val="99C221"/>
            </a:solidFill>
            <a:ln>
              <a:noFill/>
            </a:ln>
          </c:spPr>
          <c:invertIfNegative val="0"/>
          <c:dLbls>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Sheet1!$B$2:$H$2</c:f>
              <c:numCache>
                <c:formatCode>0%</c:formatCode>
                <c:ptCount val="7"/>
                <c:pt idx="0">
                  <c:v>0.60506136200000005</c:v>
                </c:pt>
                <c:pt idx="1">
                  <c:v>0.68572114799999995</c:v>
                </c:pt>
                <c:pt idx="2">
                  <c:v>0.66110000000000002</c:v>
                </c:pt>
                <c:pt idx="3">
                  <c:v>0.67</c:v>
                </c:pt>
                <c:pt idx="4">
                  <c:v>0.67</c:v>
                </c:pt>
                <c:pt idx="5">
                  <c:v>0.71</c:v>
                </c:pt>
                <c:pt idx="6" formatCode="###0%">
                  <c:v>0.53993997127919013</c:v>
                </c:pt>
              </c:numCache>
            </c:numRef>
          </c:val>
          <c:extLst>
            <c:ext xmlns:c16="http://schemas.microsoft.com/office/drawing/2014/chart" uri="{C3380CC4-5D6E-409C-BE32-E72D297353CC}">
              <c16:uniqueId val="{00000000-9E33-4725-85B0-9676DC38EFFC}"/>
            </c:ext>
          </c:extLst>
        </c:ser>
        <c:ser>
          <c:idx val="3"/>
          <c:order val="2"/>
          <c:tx>
            <c:strRef>
              <c:f>Sheet1!$A$4</c:f>
              <c:strCache>
                <c:ptCount val="1"/>
                <c:pt idx="0">
                  <c:v>N'achète pas de produit Bio</c:v>
                </c:pt>
              </c:strCache>
            </c:strRef>
          </c:tx>
          <c:spPr>
            <a:solidFill>
              <a:srgbClr val="A5422C"/>
            </a:solidFill>
            <a:ln w="11184">
              <a:solidFill>
                <a:srgbClr val="FFFFFF"/>
              </a:solidFill>
              <a:prstDash val="solid"/>
            </a:ln>
          </c:spPr>
          <c:invertIfNegative val="0"/>
          <c:dLbls>
            <c:numFmt formatCode="###0%;###0%" sourceLinked="0"/>
            <c:spPr>
              <a:noFill/>
              <a:ln w="22367">
                <a:noFill/>
              </a:ln>
            </c:spPr>
            <c:txPr>
              <a:bodyPr/>
              <a:lstStyle/>
              <a:p>
                <a:pPr>
                  <a:defRPr sz="1050">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Sheet1!$B$4:$H$4</c:f>
              <c:numCache>
                <c:formatCode>0%</c:formatCode>
                <c:ptCount val="7"/>
                <c:pt idx="0">
                  <c:v>-0.16013212800000001</c:v>
                </c:pt>
                <c:pt idx="1">
                  <c:v>-0.11659112000000001</c:v>
                </c:pt>
                <c:pt idx="2">
                  <c:v>-0.19</c:v>
                </c:pt>
                <c:pt idx="3">
                  <c:v>-0.19</c:v>
                </c:pt>
                <c:pt idx="4">
                  <c:v>-0.17</c:v>
                </c:pt>
                <c:pt idx="5">
                  <c:v>-0.14000000000000001</c:v>
                </c:pt>
                <c:pt idx="6">
                  <c:v>-0.26</c:v>
                </c:pt>
              </c:numCache>
            </c:numRef>
          </c:val>
          <c:extLst xmlns:c15="http://schemas.microsoft.com/office/drawing/2012/chart">
            <c:ext xmlns:c16="http://schemas.microsoft.com/office/drawing/2014/chart" uri="{C3380CC4-5D6E-409C-BE32-E72D297353CC}">
              <c16:uniqueId val="{00000002-9E33-4725-85B0-9676DC38EFFC}"/>
            </c:ext>
          </c:extLst>
        </c:ser>
        <c:dLbls>
          <c:showLegendKey val="0"/>
          <c:showVal val="0"/>
          <c:showCatName val="0"/>
          <c:showSerName val="0"/>
          <c:showPercent val="0"/>
          <c:showBubbleSize val="0"/>
        </c:dLbls>
        <c:gapWidth val="85"/>
        <c:overlap val="100"/>
        <c:axId val="380795904"/>
        <c:axId val="366943552"/>
        <c:extLst/>
      </c:barChart>
      <c:catAx>
        <c:axId val="380795904"/>
        <c:scaling>
          <c:orientation val="minMax"/>
        </c:scaling>
        <c:delete val="0"/>
        <c:axPos val="l"/>
        <c:numFmt formatCode="General" sourceLinked="1"/>
        <c:majorTickMark val="out"/>
        <c:minorTickMark val="none"/>
        <c:tickLblPos val="low"/>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marL="0" algn="r" defTabSz="685800" rtl="0" eaLnBrk="1" latinLnBrk="0" hangingPunct="1">
        <a:spcBef>
          <a:spcPts val="600"/>
        </a:spcBef>
        <a:spcAft>
          <a:spcPts val="1000"/>
        </a:spcAft>
        <a:defRPr lang="en-US" sz="1200" b="0" i="0" u="none" strike="noStrike" kern="1200" baseline="0">
          <a:solidFill>
            <a:schemeClr val="bg1">
              <a:lumMod val="50000"/>
            </a:schemeClr>
          </a:solidFill>
          <a:latin typeface="+mn-lt"/>
          <a:ea typeface="+mn-ea"/>
          <a:cs typeface="+mn-cs"/>
        </a:defRPr>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160374806736103"/>
          <c:y val="4.1980445706722627E-3"/>
          <c:w val="0.6619186921186001"/>
          <c:h val="0.87212960097794534"/>
        </c:manualLayout>
      </c:layout>
      <c:barChart>
        <c:barDir val="bar"/>
        <c:grouping val="stacked"/>
        <c:varyColors val="0"/>
        <c:ser>
          <c:idx val="4"/>
          <c:order val="0"/>
          <c:tx>
            <c:strRef>
              <c:f>Sheet1!$A$6</c:f>
              <c:strCache>
                <c:ptCount val="1"/>
                <c:pt idx="0">
                  <c:v>A beaucoup diminué</c:v>
                </c:pt>
              </c:strCache>
            </c:strRef>
          </c:tx>
          <c:spPr>
            <a:solidFill>
              <a:srgbClr val="CE6149"/>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Sheet1!$B$1:$D$1</c:f>
              <c:numCache>
                <c:formatCode>General</c:formatCode>
                <c:ptCount val="3"/>
                <c:pt idx="0">
                  <c:v>2020</c:v>
                </c:pt>
                <c:pt idx="1">
                  <c:v>2021</c:v>
                </c:pt>
                <c:pt idx="2">
                  <c:v>2022</c:v>
                </c:pt>
              </c:numCache>
            </c:numRef>
          </c:cat>
          <c:val>
            <c:numRef>
              <c:f>Sheet1!$B$6:$D$6</c:f>
              <c:numCache>
                <c:formatCode>0%</c:formatCode>
                <c:ptCount val="3"/>
                <c:pt idx="0">
                  <c:v>0.02</c:v>
                </c:pt>
                <c:pt idx="1">
                  <c:v>0.02</c:v>
                </c:pt>
                <c:pt idx="2">
                  <c:v>0.04</c:v>
                </c:pt>
              </c:numCache>
            </c:numRef>
          </c:val>
          <c:extLst>
            <c:ext xmlns:c16="http://schemas.microsoft.com/office/drawing/2014/chart" uri="{C3380CC4-5D6E-409C-BE32-E72D297353CC}">
              <c16:uniqueId val="{00000004-9847-4E66-84F4-4195EB6EDFEF}"/>
            </c:ext>
          </c:extLst>
        </c:ser>
        <c:ser>
          <c:idx val="0"/>
          <c:order val="1"/>
          <c:tx>
            <c:strRef>
              <c:f>Sheet1!$A$5</c:f>
              <c:strCache>
                <c:ptCount val="1"/>
                <c:pt idx="0">
                  <c:v>A plutôt diminué</c:v>
                </c:pt>
              </c:strCache>
            </c:strRef>
          </c:tx>
          <c:spPr>
            <a:solidFill>
              <a:srgbClr val="CE6149">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Sheet1!$B$1:$D$1</c:f>
              <c:numCache>
                <c:formatCode>General</c:formatCode>
                <c:ptCount val="3"/>
                <c:pt idx="0">
                  <c:v>2020</c:v>
                </c:pt>
                <c:pt idx="1">
                  <c:v>2021</c:v>
                </c:pt>
                <c:pt idx="2">
                  <c:v>2022</c:v>
                </c:pt>
              </c:numCache>
            </c:numRef>
          </c:cat>
          <c:val>
            <c:numRef>
              <c:f>Sheet1!$B$5:$D$5</c:f>
              <c:numCache>
                <c:formatCode>0%</c:formatCode>
                <c:ptCount val="3"/>
                <c:pt idx="0">
                  <c:v>0.04</c:v>
                </c:pt>
                <c:pt idx="1">
                  <c:v>0.04</c:v>
                </c:pt>
                <c:pt idx="2">
                  <c:v>0.09</c:v>
                </c:pt>
              </c:numCache>
            </c:numRef>
          </c:val>
          <c:extLst>
            <c:ext xmlns:c16="http://schemas.microsoft.com/office/drawing/2014/chart" uri="{C3380CC4-5D6E-409C-BE32-E72D297353CC}">
              <c16:uniqueId val="{00000003-9847-4E66-84F4-4195EB6EDFEF}"/>
            </c:ext>
          </c:extLst>
        </c:ser>
        <c:ser>
          <c:idx val="1"/>
          <c:order val="2"/>
          <c:tx>
            <c:strRef>
              <c:f>Sheet1!$A$4</c:f>
              <c:strCache>
                <c:ptCount val="1"/>
                <c:pt idx="0">
                  <c:v>Est resté stable</c:v>
                </c:pt>
              </c:strCache>
            </c:strRef>
          </c:tx>
          <c:spPr>
            <a:solidFill>
              <a:srgbClr val="99C221">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Sheet1!$B$1:$D$1</c:f>
              <c:numCache>
                <c:formatCode>General</c:formatCode>
                <c:ptCount val="3"/>
                <c:pt idx="0">
                  <c:v>2020</c:v>
                </c:pt>
                <c:pt idx="1">
                  <c:v>2021</c:v>
                </c:pt>
                <c:pt idx="2">
                  <c:v>2022</c:v>
                </c:pt>
              </c:numCache>
            </c:numRef>
          </c:cat>
          <c:val>
            <c:numRef>
              <c:f>Sheet1!$B$4:$D$4</c:f>
              <c:numCache>
                <c:formatCode>0%</c:formatCode>
                <c:ptCount val="3"/>
                <c:pt idx="0">
                  <c:v>0.53</c:v>
                </c:pt>
                <c:pt idx="1">
                  <c:v>0.5</c:v>
                </c:pt>
                <c:pt idx="2">
                  <c:v>0.56000000000000005</c:v>
                </c:pt>
              </c:numCache>
            </c:numRef>
          </c:val>
          <c:extLst>
            <c:ext xmlns:c16="http://schemas.microsoft.com/office/drawing/2014/chart" uri="{C3380CC4-5D6E-409C-BE32-E72D297353CC}">
              <c16:uniqueId val="{00000002-9847-4E66-84F4-4195EB6EDFEF}"/>
            </c:ext>
          </c:extLst>
        </c:ser>
        <c:ser>
          <c:idx val="2"/>
          <c:order val="3"/>
          <c:tx>
            <c:strRef>
              <c:f>Sheet1!$A$3</c:f>
              <c:strCache>
                <c:ptCount val="1"/>
                <c:pt idx="0">
                  <c:v>A plutôt augmenté</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Sheet1!$B$1:$D$1</c:f>
              <c:numCache>
                <c:formatCode>General</c:formatCode>
                <c:ptCount val="3"/>
                <c:pt idx="0">
                  <c:v>2020</c:v>
                </c:pt>
                <c:pt idx="1">
                  <c:v>2021</c:v>
                </c:pt>
                <c:pt idx="2">
                  <c:v>2022</c:v>
                </c:pt>
              </c:numCache>
            </c:numRef>
          </c:cat>
          <c:val>
            <c:numRef>
              <c:f>Sheet1!$B$3:$D$3</c:f>
              <c:numCache>
                <c:formatCode>0%</c:formatCode>
                <c:ptCount val="3"/>
                <c:pt idx="0">
                  <c:v>0.35</c:v>
                </c:pt>
                <c:pt idx="1">
                  <c:v>0.37</c:v>
                </c:pt>
                <c:pt idx="2">
                  <c:v>0.25</c:v>
                </c:pt>
              </c:numCache>
            </c:numRef>
          </c:val>
          <c:extLst>
            <c:ext xmlns:c16="http://schemas.microsoft.com/office/drawing/2014/chart" uri="{C3380CC4-5D6E-409C-BE32-E72D297353CC}">
              <c16:uniqueId val="{00000001-9847-4E66-84F4-4195EB6EDFEF}"/>
            </c:ext>
          </c:extLst>
        </c:ser>
        <c:ser>
          <c:idx val="3"/>
          <c:order val="4"/>
          <c:tx>
            <c:strRef>
              <c:f>Sheet1!$A$2</c:f>
              <c:strCache>
                <c:ptCount val="1"/>
                <c:pt idx="0">
                  <c:v>A beaucoup augmenté</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Sheet1!$B$1:$D$1</c:f>
              <c:numCache>
                <c:formatCode>General</c:formatCode>
                <c:ptCount val="3"/>
                <c:pt idx="0">
                  <c:v>2020</c:v>
                </c:pt>
                <c:pt idx="1">
                  <c:v>2021</c:v>
                </c:pt>
                <c:pt idx="2">
                  <c:v>2022</c:v>
                </c:pt>
              </c:numCache>
            </c:numRef>
          </c:cat>
          <c:val>
            <c:numRef>
              <c:f>Sheet1!$B$2:$D$2</c:f>
              <c:numCache>
                <c:formatCode>0%</c:formatCode>
                <c:ptCount val="3"/>
                <c:pt idx="0">
                  <c:v>0.05</c:v>
                </c:pt>
                <c:pt idx="1">
                  <c:v>0.08</c:v>
                </c:pt>
                <c:pt idx="2">
                  <c:v>0.06</c:v>
                </c:pt>
              </c:numCache>
            </c:numRef>
          </c:val>
          <c:extLst>
            <c:ext xmlns:c16="http://schemas.microsoft.com/office/drawing/2014/chart" uri="{C3380CC4-5D6E-409C-BE32-E72D297353CC}">
              <c16:uniqueId val="{00000000-9847-4E66-84F4-4195EB6EDFEF}"/>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a:latin typeface="+mn-lt"/>
              </a:defRPr>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legend>
      <c:legendPos val="b"/>
      <c:layout>
        <c:manualLayout>
          <c:xMode val="edge"/>
          <c:yMode val="edge"/>
          <c:x val="7.7806308115317677E-2"/>
          <c:y val="0.87791550364376414"/>
          <c:w val="0.75412399167212329"/>
          <c:h val="0.12208461338443907"/>
        </c:manualLayout>
      </c:layout>
      <c:overlay val="0"/>
      <c:spPr>
        <a:noFill/>
        <a:ln w="22367">
          <a:noFill/>
        </a:ln>
      </c:spPr>
      <c:txPr>
        <a:bodyPr/>
        <a:lstStyle/>
        <a:p>
          <a:pPr>
            <a:defRPr sz="900">
              <a:latin typeface="+mj-lt"/>
            </a:defRPr>
          </a:pPr>
          <a:endParaRPr lang="fr-FR"/>
        </a:p>
      </c:txPr>
    </c:legend>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160374806736103"/>
          <c:y val="4.1980445706722627E-3"/>
          <c:w val="0.6619186921186001"/>
          <c:h val="0.87212960097794534"/>
        </c:manualLayout>
      </c:layout>
      <c:barChart>
        <c:barDir val="bar"/>
        <c:grouping val="stacked"/>
        <c:varyColors val="0"/>
        <c:ser>
          <c:idx val="0"/>
          <c:order val="0"/>
          <c:tx>
            <c:strRef>
              <c:f>Sheet1!$A$4</c:f>
              <c:strCache>
                <c:ptCount val="1"/>
                <c:pt idx="0">
                  <c:v>A plutôt diminué</c:v>
                </c:pt>
              </c:strCache>
            </c:strRef>
          </c:tx>
          <c:spPr>
            <a:solidFill>
              <a:srgbClr val="EBC0B6"/>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2015</c:v>
                </c:pt>
                <c:pt idx="1">
                  <c:v>2016</c:v>
                </c:pt>
                <c:pt idx="2">
                  <c:v>2017</c:v>
                </c:pt>
                <c:pt idx="3">
                  <c:v>2018</c:v>
                </c:pt>
                <c:pt idx="4">
                  <c:v>2019</c:v>
                </c:pt>
              </c:numCache>
            </c:numRef>
          </c:cat>
          <c:val>
            <c:numRef>
              <c:f>Sheet1!$B$4:$F$4</c:f>
              <c:numCache>
                <c:formatCode>0%</c:formatCode>
                <c:ptCount val="5"/>
                <c:pt idx="0">
                  <c:v>0.16</c:v>
                </c:pt>
                <c:pt idx="1">
                  <c:v>0.1</c:v>
                </c:pt>
                <c:pt idx="2">
                  <c:v>7.0000000000000007E-2</c:v>
                </c:pt>
                <c:pt idx="3">
                  <c:v>0.08</c:v>
                </c:pt>
                <c:pt idx="4">
                  <c:v>0.06</c:v>
                </c:pt>
              </c:numCache>
            </c:numRef>
          </c:val>
          <c:extLst>
            <c:ext xmlns:c16="http://schemas.microsoft.com/office/drawing/2014/chart" uri="{C3380CC4-5D6E-409C-BE32-E72D297353CC}">
              <c16:uniqueId val="{00000005-BA33-474E-9946-09AB6D5C96DA}"/>
            </c:ext>
          </c:extLst>
        </c:ser>
        <c:ser>
          <c:idx val="2"/>
          <c:order val="1"/>
          <c:tx>
            <c:strRef>
              <c:f>Sheet1!$A$3</c:f>
              <c:strCache>
                <c:ptCount val="1"/>
                <c:pt idx="0">
                  <c:v>Est resté stable</c:v>
                </c:pt>
              </c:strCache>
            </c:strRef>
          </c:tx>
          <c:spPr>
            <a:solidFill>
              <a:srgbClr val="DAEF9E"/>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tx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2015</c:v>
                </c:pt>
                <c:pt idx="1">
                  <c:v>2016</c:v>
                </c:pt>
                <c:pt idx="2">
                  <c:v>2017</c:v>
                </c:pt>
                <c:pt idx="3">
                  <c:v>2018</c:v>
                </c:pt>
                <c:pt idx="4">
                  <c:v>2019</c:v>
                </c:pt>
              </c:numCache>
            </c:numRef>
          </c:cat>
          <c:val>
            <c:numRef>
              <c:f>Sheet1!$B$3:$F$3</c:f>
              <c:numCache>
                <c:formatCode>0%</c:formatCode>
                <c:ptCount val="5"/>
                <c:pt idx="0">
                  <c:v>0.56999999999999995</c:v>
                </c:pt>
                <c:pt idx="1">
                  <c:v>0.54</c:v>
                </c:pt>
                <c:pt idx="2">
                  <c:v>0.52</c:v>
                </c:pt>
                <c:pt idx="3">
                  <c:v>0.54</c:v>
                </c:pt>
                <c:pt idx="4">
                  <c:v>0.54</c:v>
                </c:pt>
              </c:numCache>
            </c:numRef>
          </c:val>
          <c:extLst>
            <c:ext xmlns:c16="http://schemas.microsoft.com/office/drawing/2014/chart" uri="{C3380CC4-5D6E-409C-BE32-E72D297353CC}">
              <c16:uniqueId val="{00000001-BA33-474E-9946-09AB6D5C96DA}"/>
            </c:ext>
          </c:extLst>
        </c:ser>
        <c:ser>
          <c:idx val="3"/>
          <c:order val="2"/>
          <c:tx>
            <c:strRef>
              <c:f>Sheet1!$A$2</c:f>
              <c:strCache>
                <c:ptCount val="1"/>
                <c:pt idx="0">
                  <c:v>A plutôt augmenté</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2015</c:v>
                </c:pt>
                <c:pt idx="1">
                  <c:v>2016</c:v>
                </c:pt>
                <c:pt idx="2">
                  <c:v>2017</c:v>
                </c:pt>
                <c:pt idx="3">
                  <c:v>2018</c:v>
                </c:pt>
                <c:pt idx="4">
                  <c:v>2019</c:v>
                </c:pt>
              </c:numCache>
            </c:numRef>
          </c:cat>
          <c:val>
            <c:numRef>
              <c:f>Sheet1!$B$2:$F$2</c:f>
              <c:numCache>
                <c:formatCode>0%</c:formatCode>
                <c:ptCount val="5"/>
                <c:pt idx="0">
                  <c:v>0.27</c:v>
                </c:pt>
                <c:pt idx="1">
                  <c:v>0.35</c:v>
                </c:pt>
                <c:pt idx="2">
                  <c:v>0.42</c:v>
                </c:pt>
                <c:pt idx="3">
                  <c:v>0.38</c:v>
                </c:pt>
                <c:pt idx="4">
                  <c:v>0.4</c:v>
                </c:pt>
              </c:numCache>
            </c:numRef>
          </c:val>
          <c:extLst>
            <c:ext xmlns:c16="http://schemas.microsoft.com/office/drawing/2014/chart" uri="{C3380CC4-5D6E-409C-BE32-E72D297353CC}">
              <c16:uniqueId val="{00000000-BA33-474E-9946-09AB6D5C96DA}"/>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a:latin typeface="+mn-lt"/>
              </a:defRPr>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legend>
      <c:legendPos val="b"/>
      <c:layout>
        <c:manualLayout>
          <c:xMode val="edge"/>
          <c:yMode val="edge"/>
          <c:x val="7.6300861805429804E-2"/>
          <c:y val="0.8910788915355552"/>
          <c:w val="0.73778508540056453"/>
          <c:h val="0.10892102555445457"/>
        </c:manualLayout>
      </c:layout>
      <c:overlay val="0"/>
      <c:spPr>
        <a:noFill/>
        <a:ln w="22367">
          <a:noFill/>
        </a:ln>
      </c:spPr>
      <c:txPr>
        <a:bodyPr/>
        <a:lstStyle/>
        <a:p>
          <a:pPr>
            <a:defRPr sz="900">
              <a:latin typeface="+mj-lt"/>
            </a:defRPr>
          </a:pPr>
          <a:endParaRPr lang="fr-FR"/>
        </a:p>
      </c:txPr>
    </c:legend>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7648386416885246"/>
          <c:y val="3.9928944473334518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2D99-446B-B87C-4E9F8F8B69DC}"/>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2D99-446B-B87C-4E9F8F8B69DC}"/>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2D99-446B-B87C-4E9F8F8B69D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D99-446B-B87C-4E9F8F8B69DC}"/>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2D99-446B-B87C-4E9F8F8B69DC}"/>
              </c:ext>
            </c:extLst>
          </c:dPt>
          <c:dLbls>
            <c:dLbl>
              <c:idx val="0"/>
              <c:layout>
                <c:manualLayout>
                  <c:x val="0.14093116023508304"/>
                  <c:y val="-0.11962767631602626"/>
                </c:manualLayout>
              </c:layout>
              <c:tx>
                <c:rich>
                  <a:bodyPr/>
                  <a:lstStyle/>
                  <a:p>
                    <a:fld id="{C98270D5-2865-4384-8987-27B8B967F783}" type="CATEGORYNAME">
                      <a:rPr lang="en-US" sz="1200"/>
                      <a:pPr/>
                      <a:t>[NOM DE CATÉGORIE]</a:t>
                    </a:fld>
                    <a:r>
                      <a:rPr lang="en-US" sz="1200" baseline="0" dirty="0"/>
                      <a:t>
</a:t>
                    </a:r>
                    <a:fld id="{0E3F1D07-2042-4503-9DF7-415021FF46EA}" type="PERCENTAGE">
                      <a:rPr lang="en-US" sz="1200" b="1" baseline="0">
                        <a:solidFill>
                          <a:srgbClr val="99C221"/>
                        </a:solidFill>
                      </a:rPr>
                      <a:pPr/>
                      <a:t>[POURCENTAGE]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99-446B-B87C-4E9F8F8B69DC}"/>
                </c:ext>
              </c:extLst>
            </c:dLbl>
            <c:dLbl>
              <c:idx val="1"/>
              <c:layout>
                <c:manualLayout>
                  <c:x val="0.17441955029004325"/>
                  <c:y val="9.4877122595469085E-2"/>
                </c:manualLayout>
              </c:layout>
              <c:tx>
                <c:rich>
                  <a:bodyPr/>
                  <a:lstStyle/>
                  <a:p>
                    <a:fld id="{C98270D5-2865-4384-8987-27B8B967F783}" type="CATEGORYNAME">
                      <a:rPr lang="fr-FR" sz="1200"/>
                      <a:pPr/>
                      <a:t>[NOM DE CATÉGORIE]</a:t>
                    </a:fld>
                    <a:r>
                      <a:rPr lang="fr-FR" sz="1200" baseline="0" dirty="0"/>
                      <a:t>
</a:t>
                    </a:r>
                    <a:fld id="{0E3F1D07-2042-4503-9DF7-415021FF46EA}" type="PERCENTAGE">
                      <a:rPr lang="fr-FR" sz="1200" b="1" baseline="0">
                        <a:solidFill>
                          <a:schemeClr val="bg2"/>
                        </a:solidFill>
                      </a:rPr>
                      <a:pPr/>
                      <a:t>[POURCENTAGE]</a:t>
                    </a:fld>
                    <a:endParaRPr lang="fr-FR"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D99-446B-B87C-4E9F8F8B69DC}"/>
                </c:ext>
              </c:extLst>
            </c:dLbl>
            <c:dLbl>
              <c:idx val="2"/>
              <c:layout>
                <c:manualLayout>
                  <c:x val="-0.14523748110044163"/>
                  <c:y val="0.14025313774982387"/>
                </c:manualLayout>
              </c:layout>
              <c:tx>
                <c:rich>
                  <a:bodyPr/>
                  <a:lstStyle/>
                  <a:p>
                    <a:fld id="{C98270D5-2865-4384-8987-27B8B967F783}" type="CATEGORYNAME">
                      <a:rPr lang="fr-FR" sz="1200"/>
                      <a:pPr/>
                      <a:t>[NOM DE CATÉGORIE]</a:t>
                    </a:fld>
                    <a:r>
                      <a:rPr lang="fr-FR" sz="1200" baseline="0" dirty="0"/>
                      <a:t>
</a:t>
                    </a:r>
                    <a:fld id="{0E3F1D07-2042-4503-9DF7-415021FF46EA}" type="PERCENTAGE">
                      <a:rPr lang="fr-FR" sz="1200" b="1" baseline="0">
                        <a:solidFill>
                          <a:schemeClr val="accent1">
                            <a:lumMod val="75000"/>
                          </a:schemeClr>
                        </a:solidFill>
                      </a:rPr>
                      <a:pPr/>
                      <a:t>[POURCENTAGE]</a:t>
                    </a:fld>
                    <a:endParaRPr lang="fr-FR" sz="1200" baseline="0" dirty="0"/>
                  </a:p>
                </c:rich>
              </c:tx>
              <c:showLegendKey val="0"/>
              <c:showVal val="0"/>
              <c:showCatName val="1"/>
              <c:showSerName val="0"/>
              <c:showPercent val="1"/>
              <c:showBubbleSize val="0"/>
              <c:extLst>
                <c:ext xmlns:c15="http://schemas.microsoft.com/office/drawing/2012/chart" uri="{CE6537A1-D6FC-4f65-9D91-7224C49458BB}">
                  <c15:layout>
                    <c:manualLayout>
                      <c:w val="0.23746232418424459"/>
                      <c:h val="0.25965734449944927"/>
                    </c:manualLayout>
                  </c15:layout>
                  <c15:dlblFieldTable/>
                  <c15:showDataLabelsRange val="0"/>
                </c:ext>
                <c:ext xmlns:c16="http://schemas.microsoft.com/office/drawing/2014/chart" uri="{C3380CC4-5D6E-409C-BE32-E72D297353CC}">
                  <c16:uniqueId val="{00000005-2D99-446B-B87C-4E9F8F8B69DC}"/>
                </c:ext>
              </c:extLst>
            </c:dLbl>
            <c:dLbl>
              <c:idx val="3"/>
              <c:layout>
                <c:manualLayout>
                  <c:x val="-0.11408625387685063"/>
                  <c:y val="-0.23719280648867272"/>
                </c:manualLayout>
              </c:layout>
              <c:tx>
                <c:rich>
                  <a:bodyPr/>
                  <a:lstStyle/>
                  <a:p>
                    <a:fld id="{C98270D5-2865-4384-8987-27B8B967F783}" type="CATEGORYNAME">
                      <a:rPr lang="en-US" sz="1200"/>
                      <a:pPr/>
                      <a:t>[NOM DE CATÉGORIE]</a:t>
                    </a:fld>
                    <a:r>
                      <a:rPr lang="en-US" sz="1200" baseline="0" dirty="0"/>
                      <a:t>
</a:t>
                    </a:r>
                    <a:fld id="{0E3F1D07-2042-4503-9DF7-415021FF46EA}" type="PERCENTAGE">
                      <a:rPr lang="en-US" sz="1200" b="1" baseline="0">
                        <a:solidFill>
                          <a:schemeClr val="accent4"/>
                        </a:solidFill>
                      </a:rPr>
                      <a:pPr/>
                      <a:t>[POURCENTAGE]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layout>
                    <c:manualLayout>
                      <c:w val="0.11643675230818493"/>
                      <c:h val="0.12980073855392454"/>
                    </c:manualLayout>
                  </c15:layout>
                  <c15:dlblFieldTable/>
                  <c15:showDataLabelsRange val="0"/>
                </c:ext>
                <c:ext xmlns:c16="http://schemas.microsoft.com/office/drawing/2014/chart" uri="{C3380CC4-5D6E-409C-BE32-E72D297353CC}">
                  <c16:uniqueId val="{00000007-2D99-446B-B87C-4E9F8F8B69DC}"/>
                </c:ext>
              </c:extLst>
            </c:dLbl>
            <c:dLbl>
              <c:idx val="4"/>
              <c:layout>
                <c:manualLayout>
                  <c:x val="-9.0146279705974469E-2"/>
                  <c:y val="-0.10945127399831449"/>
                </c:manualLayout>
              </c:layout>
              <c:tx>
                <c:rich>
                  <a:bodyPr/>
                  <a:lstStyle/>
                  <a:p>
                    <a:fld id="{C98270D5-2865-4384-8987-27B8B967F783}" type="CATEGORYNAME">
                      <a:rPr lang="en-US" sz="1200"/>
                      <a:pPr/>
                      <a:t>[NOM DE CATÉGORIE]</a:t>
                    </a:fld>
                    <a:r>
                      <a:rPr lang="en-US" sz="1200" baseline="0" dirty="0"/>
                      <a:t>
</a:t>
                    </a:r>
                    <a:fld id="{0E3F1D07-2042-4503-9DF7-415021FF46EA}" type="PERCENTAGE">
                      <a:rPr lang="en-US" sz="1200" b="1" baseline="0">
                        <a:solidFill>
                          <a:schemeClr val="accent4"/>
                        </a:solidFill>
                      </a:rPr>
                      <a:pPr/>
                      <a:t>[POURCENTAGE]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99-446B-B87C-4E9F8F8B69DC}"/>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1200" b="0" i="0" u="none" strike="noStrike" kern="1200" baseline="0">
                    <a:solidFill>
                      <a:srgbClr val="000000">
                        <a:lumMod val="85000"/>
                        <a:lumOff val="15000"/>
                      </a:srgb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Feuil1!$A$2:$A$5</c:f>
              <c:strCache>
                <c:ptCount val="4"/>
                <c:pt idx="0">
                  <c:v>Oui</c:v>
                </c:pt>
                <c:pt idx="1">
                  <c:v>J’avais déjà changé avant</c:v>
                </c:pt>
                <c:pt idx="2">
                  <c:v>Non mais j’aimerais le faire</c:v>
                </c:pt>
                <c:pt idx="3">
                  <c:v>Non</c:v>
                </c:pt>
              </c:strCache>
            </c:strRef>
          </c:cat>
          <c:val>
            <c:numRef>
              <c:f>Feuil1!$B$2:$B$5</c:f>
              <c:numCache>
                <c:formatCode>0%</c:formatCode>
                <c:ptCount val="4"/>
                <c:pt idx="0">
                  <c:v>0.33</c:v>
                </c:pt>
                <c:pt idx="1">
                  <c:v>0.21</c:v>
                </c:pt>
                <c:pt idx="2">
                  <c:v>0.04</c:v>
                </c:pt>
                <c:pt idx="3">
                  <c:v>0.43</c:v>
                </c:pt>
              </c:numCache>
            </c:numRef>
          </c:val>
          <c:extLst>
            <c:ext xmlns:c16="http://schemas.microsoft.com/office/drawing/2014/chart" uri="{C3380CC4-5D6E-409C-BE32-E72D297353CC}">
              <c16:uniqueId val="{0000000A-2D99-446B-B87C-4E9F8F8B69D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160374806736103"/>
          <c:y val="4.1980445706722627E-3"/>
          <c:w val="0.86747611829282301"/>
          <c:h val="0.87212960097794534"/>
        </c:manualLayout>
      </c:layout>
      <c:barChart>
        <c:barDir val="bar"/>
        <c:grouping val="stacked"/>
        <c:varyColors val="0"/>
        <c:ser>
          <c:idx val="4"/>
          <c:order val="0"/>
          <c:tx>
            <c:strRef>
              <c:f>Sheet1!$A$6</c:f>
              <c:strCache>
                <c:ptCount val="1"/>
                <c:pt idx="0">
                  <c:v>Jamais</c:v>
                </c:pt>
              </c:strCache>
            </c:strRef>
          </c:tx>
          <c:spPr>
            <a:solidFill>
              <a:srgbClr val="A5422C"/>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Sheet1!$B$6:$H$6</c:f>
              <c:numCache>
                <c:formatCode>0%</c:formatCode>
                <c:ptCount val="7"/>
                <c:pt idx="0">
                  <c:v>0.105554889</c:v>
                </c:pt>
                <c:pt idx="1">
                  <c:v>8.1306198999999996E-2</c:v>
                </c:pt>
                <c:pt idx="2">
                  <c:v>0.12</c:v>
                </c:pt>
                <c:pt idx="3">
                  <c:v>0.11</c:v>
                </c:pt>
                <c:pt idx="4">
                  <c:v>0.1</c:v>
                </c:pt>
                <c:pt idx="5">
                  <c:v>0.09</c:v>
                </c:pt>
                <c:pt idx="6">
                  <c:v>0.17</c:v>
                </c:pt>
              </c:numCache>
            </c:numRef>
          </c:val>
          <c:extLst>
            <c:ext xmlns:c16="http://schemas.microsoft.com/office/drawing/2014/chart" uri="{C3380CC4-5D6E-409C-BE32-E72D297353CC}">
              <c16:uniqueId val="{00000004-2A2A-460C-A8B7-D2AB10159FCB}"/>
            </c:ext>
          </c:extLst>
        </c:ser>
        <c:ser>
          <c:idx val="0"/>
          <c:order val="1"/>
          <c:tx>
            <c:strRef>
              <c:f>Sheet1!$A$5</c:f>
              <c:strCache>
                <c:ptCount val="1"/>
                <c:pt idx="0">
                  <c:v>Moins d'une fois par mois</c:v>
                </c:pt>
              </c:strCache>
            </c:strRef>
          </c:tx>
          <c:spPr>
            <a:solidFill>
              <a:srgbClr val="CE6149">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Sheet1!$B$5:$H$5</c:f>
              <c:numCache>
                <c:formatCode>0%</c:formatCode>
                <c:ptCount val="7"/>
                <c:pt idx="0">
                  <c:v>0.20720459399999999</c:v>
                </c:pt>
                <c:pt idx="1">
                  <c:v>0.18520039999999999</c:v>
                </c:pt>
                <c:pt idx="2">
                  <c:v>0.17</c:v>
                </c:pt>
                <c:pt idx="3">
                  <c:v>0.18</c:v>
                </c:pt>
                <c:pt idx="4">
                  <c:v>0.17</c:v>
                </c:pt>
                <c:pt idx="5">
                  <c:v>0.15</c:v>
                </c:pt>
                <c:pt idx="6">
                  <c:v>0.23</c:v>
                </c:pt>
              </c:numCache>
            </c:numRef>
          </c:val>
          <c:extLst>
            <c:ext xmlns:c16="http://schemas.microsoft.com/office/drawing/2014/chart" uri="{C3380CC4-5D6E-409C-BE32-E72D297353CC}">
              <c16:uniqueId val="{00000003-2A2A-460C-A8B7-D2AB10159FCB}"/>
            </c:ext>
          </c:extLst>
        </c:ser>
        <c:ser>
          <c:idx val="1"/>
          <c:order val="2"/>
          <c:tx>
            <c:strRef>
              <c:f>Sheet1!$A$4</c:f>
              <c:strCache>
                <c:ptCount val="1"/>
                <c:pt idx="0">
                  <c:v>Environ une fois par mois</c:v>
                </c:pt>
              </c:strCache>
            </c:strRef>
          </c:tx>
          <c:spPr>
            <a:solidFill>
              <a:srgbClr val="99C221">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Sheet1!$B$4:$H$4</c:f>
              <c:numCache>
                <c:formatCode>0%</c:formatCode>
                <c:ptCount val="7"/>
                <c:pt idx="0">
                  <c:v>0.26142435600000002</c:v>
                </c:pt>
                <c:pt idx="1">
                  <c:v>0.23207375499999999</c:v>
                </c:pt>
                <c:pt idx="2">
                  <c:v>0.25</c:v>
                </c:pt>
                <c:pt idx="3">
                  <c:v>0.24</c:v>
                </c:pt>
                <c:pt idx="4">
                  <c:v>0.26</c:v>
                </c:pt>
                <c:pt idx="5">
                  <c:v>0.24</c:v>
                </c:pt>
                <c:pt idx="6">
                  <c:v>0.26</c:v>
                </c:pt>
              </c:numCache>
            </c:numRef>
          </c:val>
          <c:extLst>
            <c:ext xmlns:c16="http://schemas.microsoft.com/office/drawing/2014/chart" uri="{C3380CC4-5D6E-409C-BE32-E72D297353CC}">
              <c16:uniqueId val="{00000002-2A2A-460C-A8B7-D2AB10159FCB}"/>
            </c:ext>
          </c:extLst>
        </c:ser>
        <c:ser>
          <c:idx val="2"/>
          <c:order val="3"/>
          <c:tx>
            <c:strRef>
              <c:f>Sheet1!$A$3</c:f>
              <c:strCache>
                <c:ptCount val="1"/>
                <c:pt idx="0">
                  <c:v>Au moins une fois par semaine</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Sheet1!$B$3:$H$3</c:f>
              <c:numCache>
                <c:formatCode>0%</c:formatCode>
                <c:ptCount val="7"/>
                <c:pt idx="0">
                  <c:v>0.27790598</c:v>
                </c:pt>
                <c:pt idx="1">
                  <c:v>0.33735480099999998</c:v>
                </c:pt>
                <c:pt idx="2">
                  <c:v>0.34</c:v>
                </c:pt>
                <c:pt idx="3">
                  <c:v>0.33</c:v>
                </c:pt>
                <c:pt idx="4">
                  <c:v>0.34</c:v>
                </c:pt>
                <c:pt idx="5">
                  <c:v>0.37</c:v>
                </c:pt>
                <c:pt idx="6">
                  <c:v>0.26</c:v>
                </c:pt>
              </c:numCache>
            </c:numRef>
          </c:val>
          <c:extLst>
            <c:ext xmlns:c16="http://schemas.microsoft.com/office/drawing/2014/chart" uri="{C3380CC4-5D6E-409C-BE32-E72D297353CC}">
              <c16:uniqueId val="{00000001-2A2A-460C-A8B7-D2AB10159FCB}"/>
            </c:ext>
          </c:extLst>
        </c:ser>
        <c:ser>
          <c:idx val="3"/>
          <c:order val="4"/>
          <c:tx>
            <c:strRef>
              <c:f>Sheet1!$A$2</c:f>
              <c:strCache>
                <c:ptCount val="1"/>
                <c:pt idx="0">
                  <c:v>Tous les jours</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Sheet1!$B$1:$H$1</c:f>
              <c:numCache>
                <c:formatCode>General</c:formatCode>
                <c:ptCount val="7"/>
                <c:pt idx="0">
                  <c:v>2016</c:v>
                </c:pt>
                <c:pt idx="1">
                  <c:v>2017</c:v>
                </c:pt>
                <c:pt idx="2">
                  <c:v>2018</c:v>
                </c:pt>
                <c:pt idx="3">
                  <c:v>2019</c:v>
                </c:pt>
                <c:pt idx="4">
                  <c:v>2020</c:v>
                </c:pt>
                <c:pt idx="5">
                  <c:v>2021</c:v>
                </c:pt>
                <c:pt idx="6">
                  <c:v>2022</c:v>
                </c:pt>
              </c:numCache>
            </c:numRef>
          </c:cat>
          <c:val>
            <c:numRef>
              <c:f>Sheet1!$B$2:$H$2</c:f>
              <c:numCache>
                <c:formatCode>0%</c:formatCode>
                <c:ptCount val="7"/>
                <c:pt idx="0">
                  <c:v>0.14791017300000001</c:v>
                </c:pt>
                <c:pt idx="1">
                  <c:v>0.164064769</c:v>
                </c:pt>
                <c:pt idx="2">
                  <c:v>0.12</c:v>
                </c:pt>
                <c:pt idx="3">
                  <c:v>0.14000000000000001</c:v>
                </c:pt>
                <c:pt idx="4">
                  <c:v>0.13</c:v>
                </c:pt>
                <c:pt idx="5">
                  <c:v>0.15</c:v>
                </c:pt>
                <c:pt idx="6">
                  <c:v>0.08</c:v>
                </c:pt>
              </c:numCache>
            </c:numRef>
          </c:val>
          <c:extLst>
            <c:ext xmlns:c16="http://schemas.microsoft.com/office/drawing/2014/chart" uri="{C3380CC4-5D6E-409C-BE32-E72D297353CC}">
              <c16:uniqueId val="{00000000-2A2A-460C-A8B7-D2AB10159FCB}"/>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1"/>
        <c:axPos val="l"/>
        <c:numFmt formatCode="General" sourceLinked="1"/>
        <c:majorTickMark val="out"/>
        <c:minorTickMark val="none"/>
        <c:tickLblPos val="nextTo"/>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stacked"/>
        <c:varyColors val="0"/>
        <c:ser>
          <c:idx val="0"/>
          <c:order val="0"/>
          <c:tx>
            <c:strRef>
              <c:f>Feuil1!$B$1</c:f>
              <c:strCache>
                <c:ptCount val="1"/>
                <c:pt idx="0">
                  <c:v>Tous les jours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Feuil1!$B$2:$B$7</c:f>
              <c:numCache>
                <c:formatCode>###0%</c:formatCode>
                <c:ptCount val="6"/>
                <c:pt idx="0">
                  <c:v>0.40906096909645051</c:v>
                </c:pt>
                <c:pt idx="1">
                  <c:v>0.34582693086042904</c:v>
                </c:pt>
                <c:pt idx="2">
                  <c:v>0.32775950512980195</c:v>
                </c:pt>
                <c:pt idx="3">
                  <c:v>0.36839060284952324</c:v>
                </c:pt>
                <c:pt idx="4">
                  <c:v>0.29538793777202954</c:v>
                </c:pt>
                <c:pt idx="5">
                  <c:v>0.22832789824687785</c:v>
                </c:pt>
              </c:numCache>
            </c:numRef>
          </c:val>
          <c:extLst>
            <c:ext xmlns:c16="http://schemas.microsoft.com/office/drawing/2014/chart" uri="{C3380CC4-5D6E-409C-BE32-E72D297353CC}">
              <c16:uniqueId val="{00000000-215E-43FC-956E-BDF19CB72A9A}"/>
            </c:ext>
          </c:extLst>
        </c:ser>
        <c:dLbls>
          <c:showLegendKey val="0"/>
          <c:showVal val="0"/>
          <c:showCatName val="0"/>
          <c:showSerName val="0"/>
          <c:showPercent val="0"/>
          <c:showBubbleSize val="0"/>
        </c:dLbls>
        <c:gapWidth val="50"/>
        <c:overlap val="10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0733810405531445"/>
          <c:h val="0.92411004904714344"/>
        </c:manualLayout>
      </c:layout>
      <c:barChart>
        <c:barDir val="col"/>
        <c:grouping val="stacked"/>
        <c:varyColors val="0"/>
        <c:ser>
          <c:idx val="0"/>
          <c:order val="0"/>
          <c:tx>
            <c:strRef>
              <c:f>Feuil1!$B$1</c:f>
              <c:strCache>
                <c:ptCount val="1"/>
                <c:pt idx="0">
                  <c:v>Tous les jours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Feuil1!$B$2:$B$6</c:f>
              <c:numCache>
                <c:formatCode>###0%</c:formatCode>
                <c:ptCount val="5"/>
                <c:pt idx="0">
                  <c:v>0.38917674156179788</c:v>
                </c:pt>
                <c:pt idx="1">
                  <c:v>0.35180930945731881</c:v>
                </c:pt>
                <c:pt idx="2">
                  <c:v>0.31655545870406232</c:v>
                </c:pt>
                <c:pt idx="3">
                  <c:v>0.26425513279959234</c:v>
                </c:pt>
                <c:pt idx="4">
                  <c:v>0.29510396676381362</c:v>
                </c:pt>
              </c:numCache>
            </c:numRef>
          </c:val>
          <c:extLst>
            <c:ext xmlns:c16="http://schemas.microsoft.com/office/drawing/2014/chart" uri="{C3380CC4-5D6E-409C-BE32-E72D297353CC}">
              <c16:uniqueId val="{00000000-215E-43FC-956E-BDF19CB72A9A}"/>
            </c:ext>
          </c:extLst>
        </c:ser>
        <c:dLbls>
          <c:showLegendKey val="0"/>
          <c:showVal val="0"/>
          <c:showCatName val="0"/>
          <c:showSerName val="0"/>
          <c:showPercent val="0"/>
          <c:showBubbleSize val="0"/>
        </c:dLbls>
        <c:gapWidth val="50"/>
        <c:overlap val="10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stacked"/>
        <c:varyColors val="0"/>
        <c:ser>
          <c:idx val="0"/>
          <c:order val="0"/>
          <c:tx>
            <c:strRef>
              <c:f>Feuil1!$B$1</c:f>
              <c:strCache>
                <c:ptCount val="1"/>
                <c:pt idx="0">
                  <c:v>Tous les jours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Seul(e), sans enfant</c:v>
                </c:pt>
                <c:pt idx="1">
                  <c:v>Seul(e), avec enfant(s)</c:v>
                </c:pt>
                <c:pt idx="2">
                  <c:v>En couple, sans enfant</c:v>
                </c:pt>
                <c:pt idx="3">
                  <c:v>En couple, avec enfant(s)</c:v>
                </c:pt>
                <c:pt idx="4">
                  <c:v>Autres</c:v>
                </c:pt>
              </c:strCache>
            </c:strRef>
          </c:cat>
          <c:val>
            <c:numRef>
              <c:f>Feuil1!$B$2:$B$6</c:f>
              <c:numCache>
                <c:formatCode>###0%</c:formatCode>
                <c:ptCount val="5"/>
                <c:pt idx="0">
                  <c:v>0.32003706006373206</c:v>
                </c:pt>
                <c:pt idx="1">
                  <c:v>0.45093656971528617</c:v>
                </c:pt>
                <c:pt idx="2">
                  <c:v>0.27659554635421735</c:v>
                </c:pt>
                <c:pt idx="3">
                  <c:v>0.36150265582960373</c:v>
                </c:pt>
                <c:pt idx="4">
                  <c:v>0.28739157653493969</c:v>
                </c:pt>
              </c:numCache>
            </c:numRef>
          </c:val>
          <c:extLst>
            <c:ext xmlns:c16="http://schemas.microsoft.com/office/drawing/2014/chart" uri="{C3380CC4-5D6E-409C-BE32-E72D297353CC}">
              <c16:uniqueId val="{00000000-215E-43FC-956E-BDF19CB72A9A}"/>
            </c:ext>
          </c:extLst>
        </c:ser>
        <c:dLbls>
          <c:showLegendKey val="0"/>
          <c:showVal val="0"/>
          <c:showCatName val="0"/>
          <c:showSerName val="0"/>
          <c:showPercent val="0"/>
          <c:showBubbleSize val="0"/>
        </c:dLbls>
        <c:gapWidth val="50"/>
        <c:overlap val="10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30599159545286E-2"/>
          <c:y val="7.5889950952856569E-2"/>
          <c:w val="0.97017000967108002"/>
          <c:h val="0.92411004904714344"/>
        </c:manualLayout>
      </c:layout>
      <c:barChart>
        <c:barDir val="col"/>
        <c:grouping val="stacked"/>
        <c:varyColors val="0"/>
        <c:ser>
          <c:idx val="0"/>
          <c:order val="0"/>
          <c:tx>
            <c:strRef>
              <c:f>Feuil1!$B$1</c:f>
              <c:strCache>
                <c:ptCount val="1"/>
                <c:pt idx="0">
                  <c:v>Tous les jours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Tous les jours</c:v>
                </c:pt>
                <c:pt idx="1">
                  <c:v>Régulièrement  </c:v>
                </c:pt>
                <c:pt idx="2">
                  <c:v>De temps en temps  </c:v>
                </c:pt>
                <c:pt idx="3">
                  <c:v>Rarement  </c:v>
                </c:pt>
                <c:pt idx="4">
                  <c:v>Jamais</c:v>
                </c:pt>
              </c:strCache>
            </c:strRef>
          </c:cat>
          <c:val>
            <c:numRef>
              <c:f>Feuil1!$B$2:$B$6</c:f>
              <c:numCache>
                <c:formatCode>###0%</c:formatCode>
                <c:ptCount val="5"/>
                <c:pt idx="0">
                  <c:v>0.30973710072110044</c:v>
                </c:pt>
                <c:pt idx="1">
                  <c:v>0.35074782125218784</c:v>
                </c:pt>
                <c:pt idx="2">
                  <c:v>0.33844368090675592</c:v>
                </c:pt>
                <c:pt idx="3">
                  <c:v>0.31774005644967934</c:v>
                </c:pt>
                <c:pt idx="4">
                  <c:v>0.28680369649810883</c:v>
                </c:pt>
              </c:numCache>
            </c:numRef>
          </c:val>
          <c:extLst>
            <c:ext xmlns:c16="http://schemas.microsoft.com/office/drawing/2014/chart" uri="{C3380CC4-5D6E-409C-BE32-E72D297353CC}">
              <c16:uniqueId val="{00000000-215E-43FC-956E-BDF19CB72A9A}"/>
            </c:ext>
          </c:extLst>
        </c:ser>
        <c:dLbls>
          <c:showLegendKey val="0"/>
          <c:showVal val="0"/>
          <c:showCatName val="0"/>
          <c:showSerName val="0"/>
          <c:showPercent val="0"/>
          <c:showBubbleSize val="0"/>
        </c:dLbls>
        <c:gapWidth val="50"/>
        <c:overlap val="10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823975105425838"/>
          <c:y val="3.9190413346120903E-2"/>
          <c:w val="0.69518971456692913"/>
          <c:h val="0.92070052459244689"/>
        </c:manualLayout>
      </c:layout>
      <c:barChart>
        <c:barDir val="bar"/>
        <c:grouping val="stacked"/>
        <c:varyColors val="0"/>
        <c:ser>
          <c:idx val="0"/>
          <c:order val="0"/>
          <c:tx>
            <c:strRef>
              <c:f>Feuil1!$B$1</c:f>
              <c:strCache>
                <c:ptCount val="1"/>
                <c:pt idx="0">
                  <c:v>2022</c:v>
                </c:pt>
              </c:strCache>
            </c:strRef>
          </c:tx>
          <c:spPr>
            <a:solidFill>
              <a:schemeClr val="tx2">
                <a:lumMod val="60000"/>
                <a:lumOff val="40000"/>
              </a:schemeClr>
            </a:solidFill>
            <a:ln>
              <a:noFill/>
            </a:ln>
            <a:effectLst/>
          </c:spPr>
          <c:invertIfNegative val="0"/>
          <c:cat>
            <c:strRef>
              <c:f>Feuil1!$A$2:$A$21</c:f>
              <c:strCache>
                <c:ptCount val="20"/>
                <c:pt idx="0">
                  <c:v>Acheté plus de produits de saison</c:v>
                </c:pt>
                <c:pt idx="1">
                  <c:v>Acheté plus de produits frais</c:v>
                </c:pt>
                <c:pt idx="2">
                  <c:v>Davantage évité les pertes/ le gaspillage</c:v>
                </c:pt>
                <c:pt idx="3">
                  <c:v>Cuisiné davantage</c:v>
                </c:pt>
                <c:pt idx="4">
                  <c:v>Réduit votre consommation alimentaire</c:v>
                </c:pt>
                <c:pt idx="5">
                  <c:v>Dépensé moins pour l’alimentaire</c:v>
                </c:pt>
                <c:pt idx="6">
                  <c:v>Privilégié les produits locaux et les circuits courts</c:v>
                </c:pt>
                <c:pt idx="7">
                  <c:v>Réduit l’utilisation de plastiques et d’emballages</c:v>
                </c:pt>
                <c:pt idx="8">
                  <c:v>Acheté plus de produits bio</c:v>
                </c:pt>
                <c:pt idx="9">
                  <c:v>Diversifié vos lieux d’achat</c:v>
                </c:pt>
                <c:pt idx="10">
                  <c:v>Acheté de plus en plus de produits moins calibrés, moins esthétiques</c:v>
                </c:pt>
                <c:pt idx="11">
                  <c:v>Vous limitez vos achats de produits importés</c:v>
                </c:pt>
                <c:pt idx="12">
                  <c:v>Acheté plus de produits en vrac</c:v>
                </c:pt>
                <c:pt idx="13">
                  <c:v>Acheté de plus en plus de produits respectueux de l’environnement et / ou des principes du développement durable</c:v>
                </c:pt>
                <c:pt idx="14">
                  <c:v>Restreint vos lieux d’achat</c:v>
                </c:pt>
                <c:pt idx="15">
                  <c:v>Regardé systématiquement la composition des produits, à l’aide ou non d’applications</c:v>
                </c:pt>
                <c:pt idx="16">
                  <c:v>Dépensé plus pour l’alimentaire</c:v>
                </c:pt>
                <c:pt idx="17">
                  <c:v>Acheté plus de produits avec un label</c:v>
                </c:pt>
                <c:pt idx="18">
                  <c:v>Acheté plus de plats préparés</c:v>
                </c:pt>
                <c:pt idx="19">
                  <c:v>Autres (précisez)</c:v>
                </c:pt>
              </c:strCache>
            </c:strRef>
          </c:cat>
          <c:val>
            <c:numRef>
              <c:f>Feuil1!$B$2:$B$21</c:f>
              <c:numCache>
                <c:formatCode>0%</c:formatCode>
                <c:ptCount val="20"/>
                <c:pt idx="0">
                  <c:v>0.48</c:v>
                </c:pt>
                <c:pt idx="1">
                  <c:v>0.47</c:v>
                </c:pt>
                <c:pt idx="2">
                  <c:v>0.46</c:v>
                </c:pt>
                <c:pt idx="3">
                  <c:v>0.43</c:v>
                </c:pt>
                <c:pt idx="4">
                  <c:v>0.33</c:v>
                </c:pt>
                <c:pt idx="5" formatCode="###0%">
                  <c:v>0.28999999999999998</c:v>
                </c:pt>
                <c:pt idx="6" formatCode="###0%">
                  <c:v>0.28000000000000003</c:v>
                </c:pt>
                <c:pt idx="7" formatCode="###0%">
                  <c:v>0.26</c:v>
                </c:pt>
                <c:pt idx="8">
                  <c:v>0.23</c:v>
                </c:pt>
                <c:pt idx="9">
                  <c:v>0.21</c:v>
                </c:pt>
                <c:pt idx="10" formatCode="###0%">
                  <c:v>0.19</c:v>
                </c:pt>
                <c:pt idx="11" formatCode="###0%">
                  <c:v>0.18</c:v>
                </c:pt>
                <c:pt idx="12">
                  <c:v>0.16</c:v>
                </c:pt>
                <c:pt idx="13" formatCode="###0%">
                  <c:v>0.15</c:v>
                </c:pt>
                <c:pt idx="14">
                  <c:v>0.14000000000000001</c:v>
                </c:pt>
                <c:pt idx="15">
                  <c:v>0.14000000000000001</c:v>
                </c:pt>
                <c:pt idx="16">
                  <c:v>0.13</c:v>
                </c:pt>
                <c:pt idx="17">
                  <c:v>0.12</c:v>
                </c:pt>
                <c:pt idx="18">
                  <c:v>0.04</c:v>
                </c:pt>
                <c:pt idx="19" formatCode="###0%">
                  <c:v>0.03</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Total</c:v>
                </c:pt>
              </c:strCache>
            </c:strRef>
          </c:tx>
          <c:spPr>
            <a:noFill/>
            <a:ln>
              <a:noFill/>
            </a:ln>
            <a:effectLst/>
          </c:spPr>
          <c:invertIfNegative val="0"/>
          <c:dLbls>
            <c:dLbl>
              <c:idx val="0"/>
              <c:tx>
                <c:rich>
                  <a:bodyPr/>
                  <a:lstStyle/>
                  <a:p>
                    <a:fld id="{90CF33CC-E184-44EB-A662-7D8835B18420}" type="VALUE">
                      <a:rPr lang="en-US" sz="800" b="0" i="0" u="none" strike="noStrike" kern="1200" baseline="0">
                        <a:solidFill>
                          <a:srgbClr val="FFFFFF"/>
                        </a:solidFill>
                        <a:latin typeface="Futura PT Medium" panose="020B0502020204020303"/>
                        <a:ea typeface="+mn-ea"/>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15:dlblFieldTable/>
                  <c15:showDataLabelsRange val="0"/>
                </c:ext>
                <c:ext xmlns:c16="http://schemas.microsoft.com/office/drawing/2014/chart" uri="{C3380CC4-5D6E-409C-BE32-E72D297353CC}">
                  <c16:uniqueId val="{00000001-D3DE-46AB-B6F5-270F5DA71016}"/>
                </c:ext>
              </c:extLst>
            </c:dLbl>
            <c:dLbl>
              <c:idx val="1"/>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2-D3DE-46AB-B6F5-270F5DA71016}"/>
                </c:ext>
              </c:extLst>
            </c:dLbl>
            <c:dLbl>
              <c:idx val="2"/>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3-D3DE-46AB-B6F5-270F5DA71016}"/>
                </c:ext>
              </c:extLst>
            </c:dLbl>
            <c:dLbl>
              <c:idx val="3"/>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4-D3DE-46AB-B6F5-270F5DA71016}"/>
                </c:ext>
              </c:extLst>
            </c:dLbl>
            <c:dLbl>
              <c:idx val="4"/>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5-D3DE-46AB-B6F5-270F5DA71016}"/>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6-D3DE-46AB-B6F5-270F5DA71016}"/>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7-D3DE-46AB-B6F5-270F5DA71016}"/>
                </c:ext>
              </c:extLst>
            </c:dLbl>
            <c:dLbl>
              <c:idx val="7"/>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8-D3DE-46AB-B6F5-270F5DA71016}"/>
                </c:ext>
              </c:extLst>
            </c:dLbl>
            <c:dLbl>
              <c:idx val="8"/>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9-D3DE-46AB-B6F5-270F5DA71016}"/>
                </c:ext>
              </c:extLst>
            </c:dLbl>
            <c:dLbl>
              <c:idx val="9"/>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A-D3DE-46AB-B6F5-270F5DA71016}"/>
                </c:ext>
              </c:extLst>
            </c:dLbl>
            <c:dLbl>
              <c:idx val="10"/>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B-D3DE-46AB-B6F5-270F5DA71016}"/>
                </c:ext>
              </c:extLst>
            </c:dLbl>
            <c:dLbl>
              <c:idx val="11"/>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C-D3DE-46AB-B6F5-270F5DA71016}"/>
                </c:ext>
              </c:extLst>
            </c:dLbl>
            <c:dLbl>
              <c:idx val="12"/>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D-D3DE-46AB-B6F5-270F5DA71016}"/>
                </c:ext>
              </c:extLst>
            </c:dLbl>
            <c:dLbl>
              <c:idx val="13"/>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E-D3DE-46AB-B6F5-270F5DA71016}"/>
                </c:ext>
              </c:extLst>
            </c:dLbl>
            <c:dLbl>
              <c:idx val="14"/>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0F-D3DE-46AB-B6F5-270F5DA71016}"/>
                </c:ext>
              </c:extLst>
            </c:dLbl>
            <c:dLbl>
              <c:idx val="15"/>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10-D3DE-46AB-B6F5-270F5DA71016}"/>
                </c:ext>
              </c:extLst>
            </c:dLbl>
            <c:dLbl>
              <c:idx val="16"/>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11-D3DE-46AB-B6F5-270F5DA71016}"/>
                </c:ext>
              </c:extLst>
            </c:dLbl>
            <c:dLbl>
              <c:idx val="17"/>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12-D3DE-46AB-B6F5-270F5DA71016}"/>
                </c:ext>
              </c:extLst>
            </c:dLbl>
            <c:dLbl>
              <c:idx val="18"/>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13-D3DE-46AB-B6F5-270F5DA71016}"/>
                </c:ext>
              </c:extLst>
            </c:dLbl>
            <c:dLbl>
              <c:idx val="19"/>
              <c:dLblPos val="inBase"/>
              <c:showLegendKey val="0"/>
              <c:showVal val="1"/>
              <c:showCatName val="0"/>
              <c:showSerName val="0"/>
              <c:showPercent val="0"/>
              <c:showBubbleSize val="0"/>
              <c:extLst>
                <c:ext xmlns:c15="http://schemas.microsoft.com/office/drawing/2012/chart" uri="{CE6537A1-D6FC-4f65-9D91-7224C49458BB}">
                  <c15:layout>
                    <c:manualLayout>
                      <c:w val="5.2279901469483067E-2"/>
                      <c:h val="3.5028507691514305E-2"/>
                    </c:manualLayout>
                  </c15:layout>
                </c:ext>
                <c:ext xmlns:c16="http://schemas.microsoft.com/office/drawing/2014/chart" uri="{C3380CC4-5D6E-409C-BE32-E72D297353CC}">
                  <c16:uniqueId val="{00000014-D3DE-46AB-B6F5-270F5DA71016}"/>
                </c:ext>
              </c:extLst>
            </c:dLbl>
            <c:spPr>
              <a:solidFill>
                <a:schemeClr val="tx2"/>
              </a:solidFill>
              <a:ln>
                <a:solidFill>
                  <a:schemeClr val="tx2"/>
                </a:solidFill>
              </a:ln>
              <a:effectLst/>
            </c:spPr>
            <c:txPr>
              <a:bodyPr rot="0" spcFirstLastPara="1" vertOverflow="ellipsis" vert="horz" wrap="square" lIns="38100" tIns="19050" rIns="38100" bIns="19050" anchor="ctr" anchorCtr="0">
                <a:noAutofit/>
              </a:bodyPr>
              <a:lstStyle/>
              <a:p>
                <a:pPr algn="ctr">
                  <a:defRPr lang="en-US" sz="800" b="0" i="0" u="none" strike="noStrike" kern="1200" baseline="0">
                    <a:solidFill>
                      <a:schemeClr val="bg1"/>
                    </a:solidFill>
                    <a:latin typeface="+mn-lt"/>
                    <a:ea typeface="+mn-ea"/>
                    <a:cs typeface="Arial" panose="020B0604020202020204" pitchFamily="34" charset="0"/>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Feuil1!$A$2:$A$21</c:f>
              <c:strCache>
                <c:ptCount val="20"/>
                <c:pt idx="0">
                  <c:v>Acheté plus de produits de saison</c:v>
                </c:pt>
                <c:pt idx="1">
                  <c:v>Acheté plus de produits frais</c:v>
                </c:pt>
                <c:pt idx="2">
                  <c:v>Davantage évité les pertes/ le gaspillage</c:v>
                </c:pt>
                <c:pt idx="3">
                  <c:v>Cuisiné davantage</c:v>
                </c:pt>
                <c:pt idx="4">
                  <c:v>Réduit votre consommation alimentaire</c:v>
                </c:pt>
                <c:pt idx="5">
                  <c:v>Dépensé moins pour l’alimentaire</c:v>
                </c:pt>
                <c:pt idx="6">
                  <c:v>Privilégié les produits locaux et les circuits courts</c:v>
                </c:pt>
                <c:pt idx="7">
                  <c:v>Réduit l’utilisation de plastiques et d’emballages</c:v>
                </c:pt>
                <c:pt idx="8">
                  <c:v>Acheté plus de produits bio</c:v>
                </c:pt>
                <c:pt idx="9">
                  <c:v>Diversifié vos lieux d’achat</c:v>
                </c:pt>
                <c:pt idx="10">
                  <c:v>Acheté de plus en plus de produits moins calibrés, moins esthétiques</c:v>
                </c:pt>
                <c:pt idx="11">
                  <c:v>Vous limitez vos achats de produits importés</c:v>
                </c:pt>
                <c:pt idx="12">
                  <c:v>Acheté plus de produits en vrac</c:v>
                </c:pt>
                <c:pt idx="13">
                  <c:v>Acheté de plus en plus de produits respectueux de l’environnement et / ou des principes du développement durable</c:v>
                </c:pt>
                <c:pt idx="14">
                  <c:v>Restreint vos lieux d’achat</c:v>
                </c:pt>
                <c:pt idx="15">
                  <c:v>Regardé systématiquement la composition des produits, à l’aide ou non d’applications</c:v>
                </c:pt>
                <c:pt idx="16">
                  <c:v>Dépensé plus pour l’alimentaire</c:v>
                </c:pt>
                <c:pt idx="17">
                  <c:v>Acheté plus de produits avec un label</c:v>
                </c:pt>
                <c:pt idx="18">
                  <c:v>Acheté plus de plats préparés</c:v>
                </c:pt>
                <c:pt idx="19">
                  <c:v>Autres (précisez)</c:v>
                </c:pt>
              </c:strCache>
            </c:strRef>
          </c:cat>
          <c:val>
            <c:numRef>
              <c:f>Feuil1!$C$2:$C$21</c:f>
              <c:numCache>
                <c:formatCode>0%</c:formatCode>
                <c:ptCount val="20"/>
                <c:pt idx="0">
                  <c:v>0.48</c:v>
                </c:pt>
                <c:pt idx="1">
                  <c:v>0.47</c:v>
                </c:pt>
                <c:pt idx="2">
                  <c:v>0.46</c:v>
                </c:pt>
                <c:pt idx="3">
                  <c:v>0.43</c:v>
                </c:pt>
                <c:pt idx="4">
                  <c:v>0.33</c:v>
                </c:pt>
                <c:pt idx="5">
                  <c:v>0.28999999999999998</c:v>
                </c:pt>
                <c:pt idx="6">
                  <c:v>0.28000000000000003</c:v>
                </c:pt>
                <c:pt idx="7">
                  <c:v>0.26</c:v>
                </c:pt>
                <c:pt idx="8">
                  <c:v>0.23</c:v>
                </c:pt>
                <c:pt idx="9">
                  <c:v>0.21</c:v>
                </c:pt>
                <c:pt idx="10">
                  <c:v>0.19</c:v>
                </c:pt>
                <c:pt idx="11">
                  <c:v>0.18</c:v>
                </c:pt>
                <c:pt idx="12">
                  <c:v>0.16</c:v>
                </c:pt>
                <c:pt idx="13">
                  <c:v>0.15</c:v>
                </c:pt>
                <c:pt idx="14">
                  <c:v>0.14000000000000001</c:v>
                </c:pt>
                <c:pt idx="15">
                  <c:v>0.14000000000000001</c:v>
                </c:pt>
                <c:pt idx="16">
                  <c:v>0.13</c:v>
                </c:pt>
                <c:pt idx="17">
                  <c:v>0.12</c:v>
                </c:pt>
                <c:pt idx="18">
                  <c:v>0.04</c:v>
                </c:pt>
                <c:pt idx="19">
                  <c:v>0.03</c:v>
                </c:pt>
              </c:numCache>
            </c:numRef>
          </c:val>
          <c:extLst>
            <c:ext xmlns:c16="http://schemas.microsoft.com/office/drawing/2014/chart" uri="{C3380CC4-5D6E-409C-BE32-E72D297353CC}">
              <c16:uniqueId val="{00000000-D3DE-46AB-B6F5-270F5DA71016}"/>
            </c:ext>
          </c:extLst>
        </c:ser>
        <c:dLbls>
          <c:showLegendKey val="0"/>
          <c:showVal val="0"/>
          <c:showCatName val="0"/>
          <c:showSerName val="0"/>
          <c:showPercent val="0"/>
          <c:showBubbleSize val="0"/>
        </c:dLbls>
        <c:gapWidth val="108"/>
        <c:overlap val="100"/>
        <c:axId val="502976656"/>
        <c:axId val="502977936"/>
      </c:barChart>
      <c:catAx>
        <c:axId val="502976656"/>
        <c:scaling>
          <c:orientation val="maxMin"/>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70000000000000007"/>
        </c:scaling>
        <c:delete val="1"/>
        <c:axPos val="t"/>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92233551389431"/>
          <c:y val="2.2519870682745736E-2"/>
          <c:w val="0.48143931848188809"/>
          <c:h val="0.92070061977521289"/>
        </c:manualLayout>
      </c:layout>
      <c:barChart>
        <c:barDir val="bar"/>
        <c:grouping val="stacked"/>
        <c:varyColors val="0"/>
        <c:ser>
          <c:idx val="0"/>
          <c:order val="0"/>
          <c:tx>
            <c:strRef>
              <c:f>Feuil1!$B$1</c:f>
              <c:strCache>
                <c:ptCount val="1"/>
                <c:pt idx="0">
                  <c:v>En premier</c:v>
                </c:pt>
              </c:strCache>
            </c:strRef>
          </c:tx>
          <c:spPr>
            <a:solidFill>
              <a:schemeClr val="tx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C3-4157-8CD3-5C461DA4A0B3}"/>
                </c:ext>
              </c:extLst>
            </c:dLbl>
            <c:dLbl>
              <c:idx val="13"/>
              <c:delete val="1"/>
              <c:extLst>
                <c:ext xmlns:c15="http://schemas.microsoft.com/office/drawing/2012/chart" uri="{CE6537A1-D6FC-4f65-9D91-7224C49458BB}"/>
                <c:ext xmlns:c16="http://schemas.microsoft.com/office/drawing/2014/chart" uri="{C3380CC4-5D6E-409C-BE32-E72D297353CC}">
                  <c16:uniqueId val="{00000005-6085-4A09-A8B2-B11E7508FDBD}"/>
                </c:ext>
              </c:extLst>
            </c:dLbl>
            <c:dLbl>
              <c:idx val="14"/>
              <c:delete val="1"/>
              <c:extLst>
                <c:ext xmlns:c15="http://schemas.microsoft.com/office/drawing/2012/chart" uri="{CE6537A1-D6FC-4f65-9D91-7224C49458BB}"/>
                <c:ext xmlns:c16="http://schemas.microsoft.com/office/drawing/2014/chart" uri="{C3380CC4-5D6E-409C-BE32-E72D297353CC}">
                  <c16:uniqueId val="{00000006-6085-4A09-A8B2-B11E7508FDBD}"/>
                </c:ext>
              </c:extLst>
            </c:dLbl>
            <c:dLbl>
              <c:idx val="15"/>
              <c:delete val="1"/>
              <c:extLst>
                <c:ext xmlns:c15="http://schemas.microsoft.com/office/drawing/2012/chart" uri="{CE6537A1-D6FC-4f65-9D91-7224C49458BB}"/>
                <c:ext xmlns:c16="http://schemas.microsoft.com/office/drawing/2014/chart" uri="{C3380CC4-5D6E-409C-BE32-E72D297353CC}">
                  <c16:uniqueId val="{00000007-6085-4A09-A8B2-B11E7508FDBD}"/>
                </c:ext>
              </c:extLst>
            </c:dLbl>
            <c:dLbl>
              <c:idx val="17"/>
              <c:delete val="1"/>
              <c:extLst>
                <c:ext xmlns:c15="http://schemas.microsoft.com/office/drawing/2012/chart" uri="{CE6537A1-D6FC-4f65-9D91-7224C49458BB}"/>
                <c:ext xmlns:c16="http://schemas.microsoft.com/office/drawing/2014/chart" uri="{C3380CC4-5D6E-409C-BE32-E72D297353CC}">
                  <c16:uniqueId val="{00000008-6085-4A09-A8B2-B11E7508FDBD}"/>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085-4A09-A8B2-B11E7508FDBD}"/>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Eviter les pertes/ le gaspillage</c:v>
                </c:pt>
                <c:pt idx="1">
                  <c:v>Consommer des produits de saison</c:v>
                </c:pt>
                <c:pt idx="2">
                  <c:v>Acheter des produits locaux / privilégier les circuits courts</c:v>
                </c:pt>
                <c:pt idx="3">
                  <c:v>Limiter l’utilisation de plastiques et d’emballages</c:v>
                </c:pt>
                <c:pt idx="4">
                  <c:v>Respecter la condition animale</c:v>
                </c:pt>
                <c:pt idx="5">
                  <c:v>Lutter contre le réchauffement climatique</c:v>
                </c:pt>
                <c:pt idx="6">
                  <c:v>Consommer des produits ayant utilisé un minimum de pesticides</c:v>
                </c:pt>
                <c:pt idx="7">
                  <c:v>Assurer une meilleure rémunération des producteurs / agriculteurs</c:v>
                </c:pt>
                <c:pt idx="8">
                  <c:v>Autre (préciser)</c:v>
                </c:pt>
              </c:strCache>
            </c:strRef>
          </c:cat>
          <c:val>
            <c:numRef>
              <c:f>Feuil1!$B$2:$B$10</c:f>
              <c:numCache>
                <c:formatCode>0%</c:formatCode>
                <c:ptCount val="9"/>
                <c:pt idx="0">
                  <c:v>0.28999999999999998</c:v>
                </c:pt>
                <c:pt idx="1">
                  <c:v>0.17</c:v>
                </c:pt>
                <c:pt idx="2">
                  <c:v>0.12</c:v>
                </c:pt>
                <c:pt idx="3">
                  <c:v>0.06</c:v>
                </c:pt>
                <c:pt idx="4">
                  <c:v>0.1</c:v>
                </c:pt>
                <c:pt idx="5">
                  <c:v>0.1</c:v>
                </c:pt>
                <c:pt idx="6">
                  <c:v>7.0000000000000007E-2</c:v>
                </c:pt>
                <c:pt idx="7">
                  <c:v>0.04</c:v>
                </c:pt>
                <c:pt idx="8">
                  <c:v>0</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En deuxième</c:v>
                </c:pt>
              </c:strCache>
            </c:strRef>
          </c:tx>
          <c:spPr>
            <a:solidFill>
              <a:schemeClr val="tx2">
                <a:lumMod val="60000"/>
                <a:lumOff val="40000"/>
              </a:schemeClr>
            </a:solidFill>
            <a:ln>
              <a:noFill/>
            </a:ln>
            <a:effectLst/>
          </c:spPr>
          <c:invertIfNegative val="0"/>
          <c:dLbls>
            <c:dLbl>
              <c:idx val="14"/>
              <c:delete val="1"/>
              <c:extLst>
                <c:ext xmlns:c15="http://schemas.microsoft.com/office/drawing/2012/chart" uri="{CE6537A1-D6FC-4f65-9D91-7224C49458BB}"/>
                <c:ext xmlns:c16="http://schemas.microsoft.com/office/drawing/2014/chart" uri="{C3380CC4-5D6E-409C-BE32-E72D297353CC}">
                  <c16:uniqueId val="{0000000D-6085-4A09-A8B2-B11E7508FDBD}"/>
                </c:ext>
              </c:extLst>
            </c:dLbl>
            <c:dLbl>
              <c:idx val="16"/>
              <c:delete val="1"/>
              <c:extLst>
                <c:ext xmlns:c15="http://schemas.microsoft.com/office/drawing/2012/chart" uri="{CE6537A1-D6FC-4f65-9D91-7224C49458BB}"/>
                <c:ext xmlns:c16="http://schemas.microsoft.com/office/drawing/2014/chart" uri="{C3380CC4-5D6E-409C-BE32-E72D297353CC}">
                  <c16:uniqueId val="{0000000E-6085-4A09-A8B2-B11E7508FDBD}"/>
                </c:ext>
              </c:extLst>
            </c:dLbl>
            <c:dLbl>
              <c:idx val="18"/>
              <c:delete val="1"/>
              <c:extLst>
                <c:ext xmlns:c15="http://schemas.microsoft.com/office/drawing/2012/chart" uri="{CE6537A1-D6FC-4f65-9D91-7224C49458BB}"/>
                <c:ext xmlns:c16="http://schemas.microsoft.com/office/drawing/2014/chart" uri="{C3380CC4-5D6E-409C-BE32-E72D297353CC}">
                  <c16:uniqueId val="{0000000F-6085-4A09-A8B2-B11E7508FDBD}"/>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Eviter les pertes/ le gaspillage</c:v>
                </c:pt>
                <c:pt idx="1">
                  <c:v>Consommer des produits de saison</c:v>
                </c:pt>
                <c:pt idx="2">
                  <c:v>Acheter des produits locaux / privilégier les circuits courts</c:v>
                </c:pt>
                <c:pt idx="3">
                  <c:v>Limiter l’utilisation de plastiques et d’emballages</c:v>
                </c:pt>
                <c:pt idx="4">
                  <c:v>Respecter la condition animale</c:v>
                </c:pt>
                <c:pt idx="5">
                  <c:v>Lutter contre le réchauffement climatique</c:v>
                </c:pt>
                <c:pt idx="6">
                  <c:v>Consommer des produits ayant utilisé un minimum de pesticides</c:v>
                </c:pt>
                <c:pt idx="7">
                  <c:v>Assurer une meilleure rémunération des producteurs / agriculteurs</c:v>
                </c:pt>
                <c:pt idx="8">
                  <c:v>Autre (préciser)</c:v>
                </c:pt>
              </c:strCache>
            </c:strRef>
          </c:cat>
          <c:val>
            <c:numRef>
              <c:f>Feuil1!$C$2:$C$10</c:f>
              <c:numCache>
                <c:formatCode>0%</c:formatCode>
                <c:ptCount val="9"/>
                <c:pt idx="0">
                  <c:v>0.2</c:v>
                </c:pt>
                <c:pt idx="1">
                  <c:v>0.18</c:v>
                </c:pt>
                <c:pt idx="2">
                  <c:v>0.15</c:v>
                </c:pt>
                <c:pt idx="3">
                  <c:v>0.12</c:v>
                </c:pt>
                <c:pt idx="4">
                  <c:v>0.09</c:v>
                </c:pt>
                <c:pt idx="5">
                  <c:v>7.0000000000000007E-2</c:v>
                </c:pt>
                <c:pt idx="6">
                  <c:v>7.0000000000000007E-2</c:v>
                </c:pt>
                <c:pt idx="7">
                  <c:v>0.08</c:v>
                </c:pt>
                <c:pt idx="8">
                  <c:v>0.01</c:v>
                </c:pt>
              </c:numCache>
            </c:numRef>
          </c:val>
          <c:extLst>
            <c:ext xmlns:c16="http://schemas.microsoft.com/office/drawing/2014/chart" uri="{C3380CC4-5D6E-409C-BE32-E72D297353CC}">
              <c16:uniqueId val="{00000010-6085-4A09-A8B2-B11E7508FDBD}"/>
            </c:ext>
          </c:extLst>
        </c:ser>
        <c:ser>
          <c:idx val="2"/>
          <c:order val="2"/>
          <c:tx>
            <c:strRef>
              <c:f>Feuil1!$D$1</c:f>
              <c:strCache>
                <c:ptCount val="1"/>
                <c:pt idx="0">
                  <c:v>En troisième</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solidFill>
                    <a:latin typeface="+mn-lt"/>
                    <a:ea typeface="+mn-ea"/>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Eviter les pertes/ le gaspillage</c:v>
                </c:pt>
                <c:pt idx="1">
                  <c:v>Consommer des produits de saison</c:v>
                </c:pt>
                <c:pt idx="2">
                  <c:v>Acheter des produits locaux / privilégier les circuits courts</c:v>
                </c:pt>
                <c:pt idx="3">
                  <c:v>Limiter l’utilisation de plastiques et d’emballages</c:v>
                </c:pt>
                <c:pt idx="4">
                  <c:v>Respecter la condition animale</c:v>
                </c:pt>
                <c:pt idx="5">
                  <c:v>Lutter contre le réchauffement climatique</c:v>
                </c:pt>
                <c:pt idx="6">
                  <c:v>Consommer des produits ayant utilisé un minimum de pesticides</c:v>
                </c:pt>
                <c:pt idx="7">
                  <c:v>Assurer une meilleure rémunération des producteurs / agriculteurs</c:v>
                </c:pt>
                <c:pt idx="8">
                  <c:v>Autre (préciser)</c:v>
                </c:pt>
              </c:strCache>
            </c:strRef>
          </c:cat>
          <c:val>
            <c:numRef>
              <c:f>Feuil1!$D$2:$D$10</c:f>
              <c:numCache>
                <c:formatCode>0%</c:formatCode>
                <c:ptCount val="9"/>
                <c:pt idx="0">
                  <c:v>0.15</c:v>
                </c:pt>
                <c:pt idx="1">
                  <c:v>0.14000000000000001</c:v>
                </c:pt>
                <c:pt idx="2">
                  <c:v>0.15</c:v>
                </c:pt>
                <c:pt idx="3">
                  <c:v>0.16</c:v>
                </c:pt>
                <c:pt idx="4">
                  <c:v>0.08</c:v>
                </c:pt>
                <c:pt idx="5">
                  <c:v>0.08</c:v>
                </c:pt>
                <c:pt idx="6">
                  <c:v>0.09</c:v>
                </c:pt>
                <c:pt idx="7">
                  <c:v>0.1</c:v>
                </c:pt>
                <c:pt idx="8">
                  <c:v>0.01</c:v>
                </c:pt>
              </c:numCache>
            </c:numRef>
          </c:val>
          <c:extLst>
            <c:ext xmlns:c16="http://schemas.microsoft.com/office/drawing/2014/chart" uri="{C3380CC4-5D6E-409C-BE32-E72D297353CC}">
              <c16:uniqueId val="{00000011-6085-4A09-A8B2-B11E7508FDBD}"/>
            </c:ext>
          </c:extLst>
        </c:ser>
        <c:ser>
          <c:idx val="3"/>
          <c:order val="3"/>
          <c:tx>
            <c:strRef>
              <c:f>Feuil1!$E$1</c:f>
              <c:strCache>
                <c:ptCount val="1"/>
                <c:pt idx="0">
                  <c:v>ST 1er + 2eme  </c:v>
                </c:pt>
              </c:strCache>
            </c:strRef>
          </c:tx>
          <c:spPr>
            <a:solidFill>
              <a:schemeClr val="bg1"/>
            </a:solidFill>
            <a:ln>
              <a:noFill/>
            </a:ln>
            <a:effectLst/>
          </c:spPr>
          <c:invertIfNegative val="0"/>
          <c:dLbls>
            <c:dLbl>
              <c:idx val="12"/>
              <c:spPr>
                <a:noFill/>
                <a:ln>
                  <a:noFill/>
                </a:ln>
                <a:effectLst/>
              </c:spPr>
              <c:txPr>
                <a:bodyPr rot="0" spcFirstLastPara="1" vertOverflow="clip" horzOverflow="clip" vert="horz" wrap="square" lIns="36576" tIns="18288" rIns="36576" bIns="18288" anchor="ctr" anchorCtr="0">
                  <a:spAutoFit/>
                </a:bodyPr>
                <a:lstStyle/>
                <a:p>
                  <a:pPr algn="ctr">
                    <a:defRPr sz="1100" b="1" i="0" u="none" strike="noStrike" kern="1200" baseline="0">
                      <a:ln>
                        <a:noFill/>
                      </a:ln>
                      <a:solidFill>
                        <a:schemeClr val="tx2"/>
                      </a:solidFill>
                      <a:latin typeface="+mn-lt"/>
                      <a:ea typeface="+mn-ea"/>
                      <a:cs typeface="Arial" panose="020B0604020202020204" pitchFamily="34" charset="0"/>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12-6085-4A09-A8B2-B11E7508FDBD}"/>
                </c:ext>
              </c:extLst>
            </c:dLbl>
            <c:spPr>
              <a:noFill/>
              <a:ln>
                <a:noFill/>
              </a:ln>
              <a:effectLst/>
            </c:spPr>
            <c:txPr>
              <a:bodyPr rot="0" spcFirstLastPara="1" vertOverflow="clip" horzOverflow="clip" vert="horz" wrap="square" lIns="36576" tIns="18288" rIns="36576" bIns="18288" anchor="ctr" anchorCtr="0">
                <a:spAutoFit/>
              </a:bodyPr>
              <a:lstStyle/>
              <a:p>
                <a:pPr algn="ctr">
                  <a:defRPr lang="en-US" sz="1100" b="1" i="0" u="none" strike="noStrike" kern="1200" baseline="0">
                    <a:ln>
                      <a:noFill/>
                    </a:ln>
                    <a:solidFill>
                      <a:schemeClr val="tx2"/>
                    </a:solidFill>
                    <a:latin typeface="+mn-lt"/>
                    <a:ea typeface="+mn-ea"/>
                    <a:cs typeface="Arial" panose="020B0604020202020204" pitchFamily="34" charset="0"/>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Eviter les pertes/ le gaspillage</c:v>
                </c:pt>
                <c:pt idx="1">
                  <c:v>Consommer des produits de saison</c:v>
                </c:pt>
                <c:pt idx="2">
                  <c:v>Acheter des produits locaux / privilégier les circuits courts</c:v>
                </c:pt>
                <c:pt idx="3">
                  <c:v>Limiter l’utilisation de plastiques et d’emballages</c:v>
                </c:pt>
                <c:pt idx="4">
                  <c:v>Respecter la condition animale</c:v>
                </c:pt>
                <c:pt idx="5">
                  <c:v>Lutter contre le réchauffement climatique</c:v>
                </c:pt>
                <c:pt idx="6">
                  <c:v>Consommer des produits ayant utilisé un minimum de pesticides</c:v>
                </c:pt>
                <c:pt idx="7">
                  <c:v>Assurer une meilleure rémunération des producteurs / agriculteurs</c:v>
                </c:pt>
                <c:pt idx="8">
                  <c:v>Autre (préciser)</c:v>
                </c:pt>
              </c:strCache>
            </c:strRef>
          </c:cat>
          <c:val>
            <c:numRef>
              <c:f>Feuil1!$E$2:$E$10</c:f>
              <c:numCache>
                <c:formatCode>0%</c:formatCode>
                <c:ptCount val="9"/>
                <c:pt idx="0">
                  <c:v>0.64</c:v>
                </c:pt>
                <c:pt idx="1">
                  <c:v>0.49</c:v>
                </c:pt>
                <c:pt idx="2">
                  <c:v>0.42000000000000004</c:v>
                </c:pt>
                <c:pt idx="3">
                  <c:v>0.33999999999999997</c:v>
                </c:pt>
                <c:pt idx="4">
                  <c:v>0.27</c:v>
                </c:pt>
                <c:pt idx="5">
                  <c:v>0.25</c:v>
                </c:pt>
                <c:pt idx="6">
                  <c:v>0.23</c:v>
                </c:pt>
                <c:pt idx="7">
                  <c:v>0.22</c:v>
                </c:pt>
                <c:pt idx="8">
                  <c:v>0.02</c:v>
                </c:pt>
              </c:numCache>
            </c:numRef>
          </c:val>
          <c:extLst>
            <c:ext xmlns:c16="http://schemas.microsoft.com/office/drawing/2014/chart" uri="{C3380CC4-5D6E-409C-BE32-E72D297353CC}">
              <c16:uniqueId val="{00000013-6085-4A09-A8B2-B11E7508FDBD}"/>
            </c:ext>
          </c:extLst>
        </c:ser>
        <c:dLbls>
          <c:showLegendKey val="0"/>
          <c:showVal val="0"/>
          <c:showCatName val="0"/>
          <c:showSerName val="0"/>
          <c:showPercent val="0"/>
          <c:showBubbleSize val="0"/>
        </c:dLbls>
        <c:gapWidth val="50"/>
        <c:overlap val="100"/>
        <c:axId val="502976656"/>
        <c:axId val="502977936"/>
      </c:barChart>
      <c:catAx>
        <c:axId val="502976656"/>
        <c:scaling>
          <c:orientation val="maxMin"/>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70000000000000007"/>
        </c:scaling>
        <c:delete val="1"/>
        <c:axPos val="t"/>
        <c:numFmt formatCode="0%" sourceLinked="1"/>
        <c:majorTickMark val="out"/>
        <c:minorTickMark val="none"/>
        <c:tickLblPos val="nextTo"/>
        <c:crossAx val="502976656"/>
        <c:crosses val="autoZero"/>
        <c:crossBetween val="between"/>
      </c:valAx>
      <c:spPr>
        <a:noFill/>
        <a:ln>
          <a:noFill/>
        </a:ln>
        <a:effectLst/>
      </c:spPr>
    </c:plotArea>
    <c:legend>
      <c:legendPos val="b"/>
      <c:legendEntry>
        <c:idx val="3"/>
        <c:delete val="1"/>
      </c:legendEntry>
      <c:layout>
        <c:manualLayout>
          <c:xMode val="edge"/>
          <c:yMode val="edge"/>
          <c:x val="0.61428577251894778"/>
          <c:y val="0.88271333332434909"/>
          <c:w val="0.37354606566507847"/>
          <c:h val="6.3520240740765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45652279576165"/>
          <c:y val="0"/>
          <c:w val="0.50203582191115004"/>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J’évite d’acheter des produits sur-emballés / je privilégie le vrac</c:v>
                </c:pt>
                <c:pt idx="1">
                  <c:v>Je privilégie les achats de produits locaux, les circuits courts</c:v>
                </c:pt>
                <c:pt idx="2">
                  <c:v>Je suis fidèle aux traditions alimentaires de ma région ou de ma famille</c:v>
                </c:pt>
                <c:pt idx="3">
                  <c:v>Je veille à la provenance et la qualité des produits que j’achète </c:v>
                </c:pt>
              </c:strCache>
            </c:strRef>
          </c:cat>
          <c:val>
            <c:numRef>
              <c:f>Sheet1!$C$2:$C$5</c:f>
              <c:numCache>
                <c:formatCode>###0%</c:formatCode>
                <c:ptCount val="4"/>
                <c:pt idx="0" formatCode="0%">
                  <c:v>0.39</c:v>
                </c:pt>
                <c:pt idx="1">
                  <c:v>0.49</c:v>
                </c:pt>
                <c:pt idx="2">
                  <c:v>0.51</c:v>
                </c:pt>
                <c:pt idx="3" formatCode="0%">
                  <c:v>0.55000000000000004</c:v>
                </c:pt>
              </c:numCache>
            </c:numRef>
          </c:val>
          <c:extLst>
            <c:ext xmlns:c16="http://schemas.microsoft.com/office/drawing/2014/chart" uri="{C3380CC4-5D6E-409C-BE32-E72D297353CC}">
              <c16:uniqueId val="{00000001-C960-4C65-A03D-AE7703D68C78}"/>
            </c:ext>
          </c:extLst>
        </c:ser>
        <c:ser>
          <c:idx val="6"/>
          <c:order val="1"/>
          <c:tx>
            <c:strRef>
              <c:f>Sheet1!$B$1</c:f>
              <c:strCache>
                <c:ptCount val="1"/>
                <c:pt idx="0">
                  <c:v>Tout à fait d’accord</c:v>
                </c:pt>
              </c:strCache>
            </c:strRef>
          </c:tx>
          <c:spPr>
            <a:solidFill>
              <a:schemeClr val="tx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J’évite d’acheter des produits sur-emballés / je privilégie le vrac</c:v>
                </c:pt>
                <c:pt idx="1">
                  <c:v>Je privilégie les achats de produits locaux, les circuits courts</c:v>
                </c:pt>
                <c:pt idx="2">
                  <c:v>Je suis fidèle aux traditions alimentaires de ma région ou de ma famille</c:v>
                </c:pt>
                <c:pt idx="3">
                  <c:v>Je veille à la provenance et la qualité des produits que j’achète </c:v>
                </c:pt>
              </c:strCache>
            </c:strRef>
          </c:cat>
          <c:val>
            <c:numRef>
              <c:f>Sheet1!$B$2:$B$5</c:f>
              <c:numCache>
                <c:formatCode>0%</c:formatCode>
                <c:ptCount val="4"/>
                <c:pt idx="0">
                  <c:v>0.14000000000000001</c:v>
                </c:pt>
                <c:pt idx="1">
                  <c:v>0.2</c:v>
                </c:pt>
                <c:pt idx="2" formatCode="###0%">
                  <c:v>0.22</c:v>
                </c:pt>
                <c:pt idx="3">
                  <c:v>0.24</c:v>
                </c:pt>
              </c:numCache>
            </c:numRef>
          </c:val>
          <c:extLst xmlns:c15="http://schemas.microsoft.com/office/drawing/2012/chart">
            <c:ext xmlns:c16="http://schemas.microsoft.com/office/drawing/2014/chart" uri="{C3380CC4-5D6E-409C-BE32-E72D297353CC}">
              <c16:uniqueId val="{00000000-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J’évite d’acheter des produits sur-emballés / je privilégie le vrac</c:v>
                </c:pt>
                <c:pt idx="1">
                  <c:v>Je privilégie les achats de produits locaux, les circuits courts</c:v>
                </c:pt>
                <c:pt idx="2">
                  <c:v>Je suis fidèle aux traditions alimentaires de ma région ou de ma famille</c:v>
                </c:pt>
                <c:pt idx="3">
                  <c:v>Je veille à la provenance et la qualité des produits que j’achète </c:v>
                </c:pt>
              </c:strCache>
            </c:strRef>
          </c:cat>
          <c:val>
            <c:numRef>
              <c:f>Sheet1!$D$2:$D$5</c:f>
              <c:numCache>
                <c:formatCode>###0%</c:formatCode>
                <c:ptCount val="4"/>
                <c:pt idx="0">
                  <c:v>-0.36</c:v>
                </c:pt>
                <c:pt idx="1">
                  <c:v>-0.24</c:v>
                </c:pt>
                <c:pt idx="2">
                  <c:v>-0.2</c:v>
                </c:pt>
                <c:pt idx="3">
                  <c:v>-0.17</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J’évite d’acheter des produits sur-emballés / je privilégie le vrac</c:v>
                </c:pt>
                <c:pt idx="1">
                  <c:v>Je privilégie les achats de produits locaux, les circuits courts</c:v>
                </c:pt>
                <c:pt idx="2">
                  <c:v>Je suis fidèle aux traditions alimentaires de ma région ou de ma famille</c:v>
                </c:pt>
                <c:pt idx="3">
                  <c:v>Je veille à la provenance et la qualité des produits que j’achète </c:v>
                </c:pt>
              </c:strCache>
            </c:strRef>
          </c:cat>
          <c:val>
            <c:numRef>
              <c:f>Sheet1!$E$2:$E$5</c:f>
              <c:numCache>
                <c:formatCode>###0%</c:formatCode>
                <c:ptCount val="4"/>
                <c:pt idx="0">
                  <c:v>-0.11</c:v>
                </c:pt>
                <c:pt idx="1">
                  <c:v>-0.06</c:v>
                </c:pt>
                <c:pt idx="2">
                  <c:v>-7.0000000000000007E-2</c:v>
                </c:pt>
                <c:pt idx="3">
                  <c:v>-0.04</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3B8B-4264-9186-C2BE96D0F0BA}"/>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J’évite d’acheter des produits sur-emballés / je privilégie le vrac</c:v>
                </c:pt>
                <c:pt idx="1">
                  <c:v>Je privilégie les achats de produits locaux, les circuits courts</c:v>
                </c:pt>
                <c:pt idx="2">
                  <c:v>Je suis fidèle aux traditions alimentaires de ma région ou de ma famille</c:v>
                </c:pt>
                <c:pt idx="3">
                  <c:v>Je veille à la provenance et la qualité des produits que j’achète </c:v>
                </c:pt>
              </c:strCache>
            </c:strRef>
          </c:cat>
          <c:val>
            <c:numRef>
              <c:f>Sheet1!$F$2:$F$5</c:f>
              <c:numCache>
                <c:formatCode>###0%</c:formatCode>
                <c:ptCount val="4"/>
                <c:pt idx="0">
                  <c:v>0.53</c:v>
                </c:pt>
                <c:pt idx="1">
                  <c:v>0.69</c:v>
                </c:pt>
                <c:pt idx="2">
                  <c:v>0.73</c:v>
                </c:pt>
                <c:pt idx="3">
                  <c:v>0.79</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7.8088850004860502E-3"/>
                  <c:y val="-9.2617680211184942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7-C960-4C65-A03D-AE7703D68C78}"/>
                </c:ext>
              </c:extLst>
            </c:dLbl>
            <c:dLbl>
              <c:idx val="1"/>
              <c:layout>
                <c:manualLayout>
                  <c:x val="-3.6820137066200055E-2"/>
                  <c:y val="-9.2621326863685585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8-C960-4C65-A03D-AE7703D68C78}"/>
                </c:ext>
              </c:extLst>
            </c:dLbl>
            <c:dLbl>
              <c:idx val="2"/>
              <c:layout>
                <c:manualLayout>
                  <c:x val="-3.9287328667249925E-2"/>
                  <c:y val="-1.389265203167772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9-C960-4C65-A03D-AE7703D68C78}"/>
                </c:ext>
              </c:extLst>
            </c:dLbl>
            <c:dLbl>
              <c:idx val="3"/>
              <c:layout>
                <c:manualLayout>
                  <c:x val="-2.1604877515310587E-2"/>
                  <c:y val="7.293305001380636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2499999999999991E-2"/>
                      <c:h val="0.10698184441119507"/>
                    </c:manualLayout>
                  </c15:layout>
                </c:ext>
                <c:ext xmlns:c16="http://schemas.microsoft.com/office/drawing/2014/chart" uri="{C3380CC4-5D6E-409C-BE32-E72D297353CC}">
                  <c16:uniqueId val="{00000002-D242-48C0-96CD-56B6634CD211}"/>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J’évite d’acheter des produits sur-emballés / je privilégie le vrac</c:v>
                </c:pt>
                <c:pt idx="1">
                  <c:v>Je privilégie les achats de produits locaux, les circuits courts</c:v>
                </c:pt>
                <c:pt idx="2">
                  <c:v>Je suis fidèle aux traditions alimentaires de ma région ou de ma famille</c:v>
                </c:pt>
                <c:pt idx="3">
                  <c:v>Je veille à la provenance et la qualité des produits que j’achète </c:v>
                </c:pt>
              </c:strCache>
            </c:strRef>
          </c:cat>
          <c:val>
            <c:numRef>
              <c:f>Sheet1!$G$2:$G$5</c:f>
              <c:numCache>
                <c:formatCode>0%;0%</c:formatCode>
                <c:ptCount val="4"/>
                <c:pt idx="0">
                  <c:v>-0.47</c:v>
                </c:pt>
                <c:pt idx="1">
                  <c:v>-0.3</c:v>
                </c:pt>
                <c:pt idx="2">
                  <c:v>-0.27</c:v>
                </c:pt>
                <c:pt idx="3">
                  <c:v>-0.21000000000000002</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j-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22763247815126"/>
          <c:y val="0.10143798572642174"/>
          <c:w val="0.22525737496926038"/>
          <c:h val="0.71853630893345632"/>
        </c:manualLayout>
      </c:layout>
      <c:barChart>
        <c:barDir val="bar"/>
        <c:grouping val="stacked"/>
        <c:varyColors val="0"/>
        <c:ser>
          <c:idx val="5"/>
          <c:order val="0"/>
          <c:tx>
            <c:strRef>
              <c:f>Feuil1!$G$1</c:f>
              <c:strCache>
                <c:ptCount val="1"/>
                <c:pt idx="0">
                  <c:v>Jamais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Les applications anti-gaspillage (Too good to go, Zéro gachis…)</c:v>
                </c:pt>
                <c:pt idx="1">
                  <c:v>Les applications qui évaluent les produits alimentaires (Yuka, Open Food Facts, Scan Up, Mylabel, Consommateur et Citoyen, ConsoMieux…)</c:v>
                </c:pt>
              </c:strCache>
            </c:strRef>
          </c:cat>
          <c:val>
            <c:numRef>
              <c:f>Feuil1!$G$2:$G$3</c:f>
              <c:numCache>
                <c:formatCode>###0%</c:formatCode>
                <c:ptCount val="2"/>
                <c:pt idx="0">
                  <c:v>0.55000000000000004</c:v>
                </c:pt>
                <c:pt idx="1">
                  <c:v>0.6</c:v>
                </c:pt>
              </c:numCache>
            </c:numRef>
          </c:val>
          <c:extLst>
            <c:ext xmlns:c16="http://schemas.microsoft.com/office/drawing/2014/chart" uri="{C3380CC4-5D6E-409C-BE32-E72D297353CC}">
              <c16:uniqueId val="{00000015-04B5-4A92-AA18-685283A86F11}"/>
            </c:ext>
          </c:extLst>
        </c:ser>
        <c:ser>
          <c:idx val="0"/>
          <c:order val="1"/>
          <c:tx>
            <c:strRef>
              <c:f>Feuil1!$F$1</c:f>
              <c:strCache>
                <c:ptCount val="1"/>
                <c:pt idx="0">
                  <c:v>Moins souvent</c:v>
                </c:pt>
              </c:strCache>
            </c:strRef>
          </c:tx>
          <c:spPr>
            <a:solidFill>
              <a:schemeClr val="accent4">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Les applications anti-gaspillage (Too good to go, Zéro gachis…)</c:v>
                </c:pt>
                <c:pt idx="1">
                  <c:v>Les applications qui évaluent les produits alimentaires (Yuka, Open Food Facts, Scan Up, Mylabel, Consommateur et Citoyen, ConsoMieux…)</c:v>
                </c:pt>
              </c:strCache>
            </c:strRef>
          </c:cat>
          <c:val>
            <c:numRef>
              <c:f>Feuil1!$F$2:$F$3</c:f>
              <c:numCache>
                <c:formatCode>###0%</c:formatCode>
                <c:ptCount val="2"/>
                <c:pt idx="0">
                  <c:v>0.24</c:v>
                </c:pt>
                <c:pt idx="1">
                  <c:v>0.21</c:v>
                </c:pt>
              </c:numCache>
            </c:numRef>
          </c:val>
          <c:extLst>
            <c:ext xmlns:c16="http://schemas.microsoft.com/office/drawing/2014/chart" uri="{C3380CC4-5D6E-409C-BE32-E72D297353CC}">
              <c16:uniqueId val="{00000014-04B5-4A92-AA18-685283A86F11}"/>
            </c:ext>
          </c:extLst>
        </c:ser>
        <c:ser>
          <c:idx val="1"/>
          <c:order val="2"/>
          <c:tx>
            <c:strRef>
              <c:f>Feuil1!$C$1</c:f>
              <c:strCache>
                <c:ptCount val="1"/>
                <c:pt idx="0">
                  <c:v>Une fois par jour</c:v>
                </c:pt>
              </c:strCache>
            </c:strRef>
          </c:tx>
          <c:spPr>
            <a:solidFill>
              <a:schemeClr val="bg2">
                <a:lumMod val="40000"/>
                <a:lumOff val="60000"/>
              </a:schemeClr>
            </a:solidFill>
            <a:ln w="12700">
              <a:noFill/>
            </a:ln>
            <a:effectLst/>
          </c:spPr>
          <c:invertIfNegative val="0"/>
          <c:dPt>
            <c:idx val="1"/>
            <c:invertIfNegative val="0"/>
            <c:bubble3D val="0"/>
            <c:spPr>
              <a:solidFill>
                <a:schemeClr val="bg2">
                  <a:lumMod val="40000"/>
                  <a:lumOff val="60000"/>
                </a:schemeClr>
              </a:solidFill>
              <a:ln w="12700">
                <a:noFill/>
              </a:ln>
              <a:effectLst/>
            </c:spPr>
            <c:extLst>
              <c:ext xmlns:c16="http://schemas.microsoft.com/office/drawing/2014/chart" uri="{C3380CC4-5D6E-409C-BE32-E72D297353CC}">
                <c16:uniqueId val="{00000001-7E43-4676-BD63-1B01A68128C9}"/>
              </c:ext>
            </c:extLst>
          </c:dPt>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65000"/>
                        <a:lumOff val="35000"/>
                      </a:schemeClr>
                    </a:solidFill>
                    <a:latin typeface="+mj-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Les applications anti-gaspillage (Too good to go, Zéro gachis…)</c:v>
                </c:pt>
                <c:pt idx="1">
                  <c:v>Les applications qui évaluent les produits alimentaires (Yuka, Open Food Facts, Scan Up, Mylabel, Consommateur et Citoyen, ConsoMieux…)</c:v>
                </c:pt>
              </c:strCache>
            </c:strRef>
          </c:cat>
          <c:val>
            <c:numRef>
              <c:f>Feuil1!$C$2:$C$3</c:f>
              <c:numCache>
                <c:formatCode>###0%</c:formatCode>
                <c:ptCount val="2"/>
                <c:pt idx="0">
                  <c:v>0.03</c:v>
                </c:pt>
                <c:pt idx="1">
                  <c:v>0.03</c:v>
                </c:pt>
              </c:numCache>
            </c:numRef>
          </c:val>
          <c:extLst>
            <c:ext xmlns:c16="http://schemas.microsoft.com/office/drawing/2014/chart" uri="{C3380CC4-5D6E-409C-BE32-E72D297353CC}">
              <c16:uniqueId val="{00000003-04B5-4A92-AA18-685283A86F11}"/>
            </c:ext>
          </c:extLst>
        </c:ser>
        <c:ser>
          <c:idx val="3"/>
          <c:order val="3"/>
          <c:tx>
            <c:strRef>
              <c:f>Feuil1!$E$1</c:f>
              <c:strCache>
                <c:ptCount val="1"/>
                <c:pt idx="0">
                  <c:v>Une fois par semaine</c:v>
                </c:pt>
              </c:strCache>
            </c:strRef>
          </c:tx>
          <c:spPr>
            <a:solidFill>
              <a:schemeClr val="bg2">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65000"/>
                        <a:lumOff val="35000"/>
                      </a:schemeClr>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Les applications anti-gaspillage (Too good to go, Zéro gachis…)</c:v>
                </c:pt>
                <c:pt idx="1">
                  <c:v>Les applications qui évaluent les produits alimentaires (Yuka, Open Food Facts, Scan Up, Mylabel, Consommateur et Citoyen, ConsoMieux…)</c:v>
                </c:pt>
              </c:strCache>
            </c:strRef>
          </c:cat>
          <c:val>
            <c:numRef>
              <c:f>Feuil1!$E$2:$E$3</c:f>
              <c:numCache>
                <c:formatCode>###0%</c:formatCode>
                <c:ptCount val="2"/>
                <c:pt idx="0">
                  <c:v>0.09</c:v>
                </c:pt>
                <c:pt idx="1">
                  <c:v>7.0000000000000007E-2</c:v>
                </c:pt>
              </c:numCache>
            </c:numRef>
          </c:val>
          <c:extLst>
            <c:ext xmlns:c16="http://schemas.microsoft.com/office/drawing/2014/chart" uri="{C3380CC4-5D6E-409C-BE32-E72D297353CC}">
              <c16:uniqueId val="{00000013-04B5-4A92-AA18-685283A86F11}"/>
            </c:ext>
          </c:extLst>
        </c:ser>
        <c:ser>
          <c:idx val="2"/>
          <c:order val="4"/>
          <c:tx>
            <c:strRef>
              <c:f>Feuil1!$D$1</c:f>
              <c:strCache>
                <c:ptCount val="1"/>
                <c:pt idx="0">
                  <c:v>Plusieurs fois par semaine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Les applications anti-gaspillage (Too good to go, Zéro gachis…)</c:v>
                </c:pt>
                <c:pt idx="1">
                  <c:v>Les applications qui évaluent les produits alimentaires (Yuka, Open Food Facts, Scan Up, Mylabel, Consommateur et Citoyen, ConsoMieux…)</c:v>
                </c:pt>
              </c:strCache>
            </c:strRef>
          </c:cat>
          <c:val>
            <c:numRef>
              <c:f>Feuil1!$D$2:$D$3</c:f>
              <c:numCache>
                <c:formatCode>###0%</c:formatCode>
                <c:ptCount val="2"/>
                <c:pt idx="0">
                  <c:v>7.0000000000000007E-2</c:v>
                </c:pt>
                <c:pt idx="1">
                  <c:v>7.0000000000000007E-2</c:v>
                </c:pt>
              </c:numCache>
            </c:numRef>
          </c:val>
          <c:extLst>
            <c:ext xmlns:c16="http://schemas.microsoft.com/office/drawing/2014/chart" uri="{C3380CC4-5D6E-409C-BE32-E72D297353CC}">
              <c16:uniqueId val="{00000012-04B5-4A92-AA18-685283A86F11}"/>
            </c:ext>
          </c:extLst>
        </c:ser>
        <c:ser>
          <c:idx val="4"/>
          <c:order val="5"/>
          <c:tx>
            <c:strRef>
              <c:f>Feuil1!$B$1</c:f>
              <c:strCache>
                <c:ptCount val="1"/>
                <c:pt idx="0">
                  <c:v>Plusieurs fois par jour</c:v>
                </c:pt>
              </c:strCache>
            </c:strRef>
          </c:tx>
          <c:spPr>
            <a:solidFill>
              <a:schemeClr val="tx2"/>
            </a:solidFill>
            <a:ln w="12700">
              <a:noFill/>
            </a:ln>
            <a:effectLst/>
          </c:spPr>
          <c:invertIfNegative val="0"/>
          <c:dLbls>
            <c:dLbl>
              <c:idx val="0"/>
              <c:layout>
                <c:manualLayout>
                  <c:x val="2.2319576415111869E-2"/>
                  <c:y val="1.4010871112121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58-4508-A948-15BB2134EDB3}"/>
                </c:ext>
              </c:extLst>
            </c:dLbl>
            <c:dLbl>
              <c:idx val="1"/>
              <c:layout>
                <c:manualLayout>
                  <c:x val="1.9131065498667298E-2"/>
                  <c:y val="-4.281050051425957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58-4508-A948-15BB2134ED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Les applications anti-gaspillage (Too good to go, Zéro gachis…)</c:v>
                </c:pt>
                <c:pt idx="1">
                  <c:v>Les applications qui évaluent les produits alimentaires (Yuka, Open Food Facts, Scan Up, Mylabel, Consommateur et Citoyen, ConsoMieux…)</c:v>
                </c:pt>
              </c:strCache>
            </c:strRef>
          </c:cat>
          <c:val>
            <c:numRef>
              <c:f>Feuil1!$B$2:$B$3</c:f>
              <c:numCache>
                <c:formatCode>###0%</c:formatCode>
                <c:ptCount val="2"/>
                <c:pt idx="0">
                  <c:v>0.02</c:v>
                </c:pt>
                <c:pt idx="1">
                  <c:v>0.02</c:v>
                </c:pt>
              </c:numCache>
            </c:numRef>
          </c:val>
          <c:extLst>
            <c:ext xmlns:c16="http://schemas.microsoft.com/office/drawing/2014/chart" uri="{C3380CC4-5D6E-409C-BE32-E72D297353CC}">
              <c16:uniqueId val="{00000000-04B5-4A92-AA18-685283A86F11}"/>
            </c:ext>
          </c:extLst>
        </c:ser>
        <c:dLbls>
          <c:showLegendKey val="0"/>
          <c:showVal val="0"/>
          <c:showCatName val="0"/>
          <c:showSerName val="0"/>
          <c:showPercent val="0"/>
          <c:showBubbleSize val="0"/>
        </c:dLbls>
        <c:gapWidth val="50"/>
        <c:overlap val="10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1"/>
          <c:min val="-0.5"/>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Anti-gaspillage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Feuil1!$B$2:$B$7</c:f>
              <c:numCache>
                <c:formatCode>###0%</c:formatCode>
                <c:ptCount val="6"/>
                <c:pt idx="0">
                  <c:v>0.32691484077183897</c:v>
                </c:pt>
                <c:pt idx="1">
                  <c:v>0.28168699229896005</c:v>
                </c:pt>
                <c:pt idx="2">
                  <c:v>0.24457009408941166</c:v>
                </c:pt>
                <c:pt idx="3">
                  <c:v>0.19101536462881438</c:v>
                </c:pt>
                <c:pt idx="4">
                  <c:v>0.16029007370950879</c:v>
                </c:pt>
                <c:pt idx="5">
                  <c:v>9.7786865483624211E-2</c:v>
                </c:pt>
              </c:numCache>
            </c:numRef>
          </c:val>
          <c:extLst>
            <c:ext xmlns:c16="http://schemas.microsoft.com/office/drawing/2014/chart" uri="{C3380CC4-5D6E-409C-BE32-E72D297353CC}">
              <c16:uniqueId val="{00000000-215E-43FC-956E-BDF19CB72A9A}"/>
            </c:ext>
          </c:extLst>
        </c:ser>
        <c:ser>
          <c:idx val="1"/>
          <c:order val="1"/>
          <c:tx>
            <c:strRef>
              <c:f>Feuil1!$C$1</c:f>
              <c:strCache>
                <c:ptCount val="1"/>
                <c:pt idx="0">
                  <c:v>Evaluation des produits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Feuil1!$C$2:$C$7</c:f>
              <c:numCache>
                <c:formatCode>###0%</c:formatCode>
                <c:ptCount val="6"/>
                <c:pt idx="0">
                  <c:v>0.28837054747360447</c:v>
                </c:pt>
                <c:pt idx="1">
                  <c:v>0.31332260396501777</c:v>
                </c:pt>
                <c:pt idx="2">
                  <c:v>0.18362989439139521</c:v>
                </c:pt>
                <c:pt idx="3">
                  <c:v>0.14584122971567684</c:v>
                </c:pt>
                <c:pt idx="4">
                  <c:v>0.12912339592850958</c:v>
                </c:pt>
                <c:pt idx="5">
                  <c:v>0.11636172709327744</c:v>
                </c:pt>
              </c:numCache>
            </c:numRef>
          </c:val>
          <c:extLst>
            <c:ext xmlns:c16="http://schemas.microsoft.com/office/drawing/2014/chart" uri="{C3380CC4-5D6E-409C-BE32-E72D297353CC}">
              <c16:uniqueId val="{00000000-5EBE-40FB-BFCE-3BFFE1833E5D}"/>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Anti-gaspillage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Seul(e), sans enfant</c:v>
                </c:pt>
                <c:pt idx="1">
                  <c:v>Seul(e), avec enfant(s)</c:v>
                </c:pt>
                <c:pt idx="2">
                  <c:v>En couple, sans enfant</c:v>
                </c:pt>
                <c:pt idx="3">
                  <c:v>En couple, avec enfant(s)</c:v>
                </c:pt>
                <c:pt idx="4">
                  <c:v>Autres</c:v>
                </c:pt>
              </c:strCache>
            </c:strRef>
          </c:cat>
          <c:val>
            <c:numRef>
              <c:f>Feuil1!$B$2:$B$6</c:f>
              <c:numCache>
                <c:formatCode>###0%</c:formatCode>
                <c:ptCount val="5"/>
                <c:pt idx="0">
                  <c:v>0.19228616408629987</c:v>
                </c:pt>
                <c:pt idx="1">
                  <c:v>0.24888034877176765</c:v>
                </c:pt>
                <c:pt idx="2">
                  <c:v>0.16032441416395582</c:v>
                </c:pt>
                <c:pt idx="3">
                  <c:v>0.25948153220369979</c:v>
                </c:pt>
                <c:pt idx="4">
                  <c:v>0.23594763383139467</c:v>
                </c:pt>
              </c:numCache>
            </c:numRef>
          </c:val>
          <c:extLst>
            <c:ext xmlns:c16="http://schemas.microsoft.com/office/drawing/2014/chart" uri="{C3380CC4-5D6E-409C-BE32-E72D297353CC}">
              <c16:uniqueId val="{00000000-215E-43FC-956E-BDF19CB72A9A}"/>
            </c:ext>
          </c:extLst>
        </c:ser>
        <c:ser>
          <c:idx val="1"/>
          <c:order val="1"/>
          <c:tx>
            <c:strRef>
              <c:f>Feuil1!$C$1</c:f>
              <c:strCache>
                <c:ptCount val="1"/>
                <c:pt idx="0">
                  <c:v>Evaluation des produits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Seul(e), sans enfant</c:v>
                </c:pt>
                <c:pt idx="1">
                  <c:v>Seul(e), avec enfant(s)</c:v>
                </c:pt>
                <c:pt idx="2">
                  <c:v>En couple, sans enfant</c:v>
                </c:pt>
                <c:pt idx="3">
                  <c:v>En couple, avec enfant(s)</c:v>
                </c:pt>
                <c:pt idx="4">
                  <c:v>Autres</c:v>
                </c:pt>
              </c:strCache>
            </c:strRef>
          </c:cat>
          <c:val>
            <c:numRef>
              <c:f>Feuil1!$C$2:$C$6</c:f>
              <c:numCache>
                <c:formatCode>###0%</c:formatCode>
                <c:ptCount val="5"/>
                <c:pt idx="0">
                  <c:v>0.16745482903221695</c:v>
                </c:pt>
                <c:pt idx="1">
                  <c:v>0.19291205792982757</c:v>
                </c:pt>
                <c:pt idx="2">
                  <c:v>0.16460148359553983</c:v>
                </c:pt>
                <c:pt idx="3">
                  <c:v>0.2293531900561592</c:v>
                </c:pt>
                <c:pt idx="4">
                  <c:v>0.19105545927148548</c:v>
                </c:pt>
              </c:numCache>
            </c:numRef>
          </c:val>
          <c:extLst>
            <c:ext xmlns:c16="http://schemas.microsoft.com/office/drawing/2014/chart" uri="{C3380CC4-5D6E-409C-BE32-E72D297353CC}">
              <c16:uniqueId val="{00000000-5EBE-40FB-BFCE-3BFFE1833E5D}"/>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81676652051531029"/>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Feuil1!$B$2:$B$7</c:f>
              <c:numCache>
                <c:formatCode>###0%</c:formatCode>
                <c:ptCount val="6"/>
                <c:pt idx="0">
                  <c:v>8.7674799470018994E-2</c:v>
                </c:pt>
                <c:pt idx="1">
                  <c:v>9.4212505671977503E-2</c:v>
                </c:pt>
                <c:pt idx="2">
                  <c:v>8.9181141096446648E-2</c:v>
                </c:pt>
                <c:pt idx="3">
                  <c:v>8.2620799038505333E-2</c:v>
                </c:pt>
                <c:pt idx="4">
                  <c:v>7.5471130695016528E-2</c:v>
                </c:pt>
                <c:pt idx="5">
                  <c:v>6.8073939086395405E-2</c:v>
                </c:pt>
              </c:numCache>
            </c:numRef>
          </c:val>
          <c:extLst>
            <c:ext xmlns:c16="http://schemas.microsoft.com/office/drawing/2014/chart" uri="{C3380CC4-5D6E-409C-BE32-E72D297353CC}">
              <c16:uniqueId val="{00000000-F14E-474B-B37C-182B0B5FD20B}"/>
            </c:ext>
          </c:extLst>
        </c:ser>
        <c:ser>
          <c:idx val="1"/>
          <c:order val="1"/>
          <c:tx>
            <c:strRef>
              <c:f>Feuil1!$C$1</c:f>
              <c:strCache>
                <c:ptCount val="1"/>
                <c:pt idx="0">
                  <c:v>Au moins une fois par semaine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Feuil1!$C$2:$C$7</c:f>
              <c:numCache>
                <c:formatCode>###0%</c:formatCode>
                <c:ptCount val="6"/>
                <c:pt idx="0">
                  <c:v>0.27381461254021128</c:v>
                </c:pt>
                <c:pt idx="1">
                  <c:v>0.32365143202719254</c:v>
                </c:pt>
                <c:pt idx="2">
                  <c:v>0.30792071275782829</c:v>
                </c:pt>
                <c:pt idx="3">
                  <c:v>0.20482386957547083</c:v>
                </c:pt>
                <c:pt idx="4">
                  <c:v>0.23598453243166237</c:v>
                </c:pt>
                <c:pt idx="5">
                  <c:v>0.22003975386456073</c:v>
                </c:pt>
              </c:numCache>
            </c:numRef>
          </c:val>
          <c:extLst>
            <c:ext xmlns:c16="http://schemas.microsoft.com/office/drawing/2014/chart" uri="{C3380CC4-5D6E-409C-BE32-E72D297353CC}">
              <c16:uniqueId val="{00000001-F14E-474B-B37C-182B0B5FD20B}"/>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Feuil1!$D$2:$D$7</c:f>
              <c:numCache>
                <c:formatCode>0%</c:formatCode>
                <c:ptCount val="6"/>
                <c:pt idx="0">
                  <c:v>0.36148941201023027</c:v>
                </c:pt>
                <c:pt idx="1">
                  <c:v>0.41786393769917007</c:v>
                </c:pt>
                <c:pt idx="2">
                  <c:v>0.39710185385427493</c:v>
                </c:pt>
                <c:pt idx="3">
                  <c:v>0.28744466861397616</c:v>
                </c:pt>
                <c:pt idx="4">
                  <c:v>0.31145566312667888</c:v>
                </c:pt>
                <c:pt idx="5">
                  <c:v>0.28811369295095612</c:v>
                </c:pt>
              </c:numCache>
            </c:numRef>
          </c:val>
          <c:extLst>
            <c:ext xmlns:c16="http://schemas.microsoft.com/office/drawing/2014/chart" uri="{C3380CC4-5D6E-409C-BE32-E72D297353CC}">
              <c16:uniqueId val="{00000003-F14E-474B-B37C-182B0B5FD20B}"/>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valAx>
        <c:axId val="857247696"/>
        <c:scaling>
          <c:orientation val="minMax"/>
          <c:max val="0.60000000000000009"/>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7.4263378854826659E-2"/>
          <c:y val="0.83304810990746136"/>
          <c:w val="0.87611597168538968"/>
          <c:h val="0.145078433877155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Anti-gaspillage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Feuil1!$B$2:$B$6</c:f>
              <c:numCache>
                <c:formatCode>###0%</c:formatCode>
                <c:ptCount val="5"/>
                <c:pt idx="0">
                  <c:v>0.27337586933302471</c:v>
                </c:pt>
                <c:pt idx="1">
                  <c:v>0.20653694510857934</c:v>
                </c:pt>
                <c:pt idx="2">
                  <c:v>0.18309358904915943</c:v>
                </c:pt>
                <c:pt idx="3">
                  <c:v>0.19180246367724119</c:v>
                </c:pt>
                <c:pt idx="4">
                  <c:v>0.2041644304193293</c:v>
                </c:pt>
              </c:numCache>
            </c:numRef>
          </c:val>
          <c:extLst>
            <c:ext xmlns:c16="http://schemas.microsoft.com/office/drawing/2014/chart" uri="{C3380CC4-5D6E-409C-BE32-E72D297353CC}">
              <c16:uniqueId val="{00000000-215E-43FC-956E-BDF19CB72A9A}"/>
            </c:ext>
          </c:extLst>
        </c:ser>
        <c:ser>
          <c:idx val="1"/>
          <c:order val="1"/>
          <c:tx>
            <c:strRef>
              <c:f>Feuil1!$C$1</c:f>
              <c:strCache>
                <c:ptCount val="1"/>
                <c:pt idx="0">
                  <c:v>Evaluation des produits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Feuil1!$C$2:$C$6</c:f>
              <c:numCache>
                <c:formatCode>###0%</c:formatCode>
                <c:ptCount val="5"/>
                <c:pt idx="0">
                  <c:v>0.20253937263259458</c:v>
                </c:pt>
                <c:pt idx="1">
                  <c:v>0.18094505143237258</c:v>
                </c:pt>
                <c:pt idx="2">
                  <c:v>0.16306471245824877</c:v>
                </c:pt>
                <c:pt idx="3">
                  <c:v>0.21265635838933603</c:v>
                </c:pt>
                <c:pt idx="4">
                  <c:v>0.21976293021800961</c:v>
                </c:pt>
              </c:numCache>
            </c:numRef>
          </c:val>
          <c:extLst>
            <c:ext xmlns:c16="http://schemas.microsoft.com/office/drawing/2014/chart" uri="{C3380CC4-5D6E-409C-BE32-E72D297353CC}">
              <c16:uniqueId val="{00000000-5EBE-40FB-BFCE-3BFFE1833E5D}"/>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Anti-gaspillage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Oui, tous les jours</c:v>
                </c:pt>
                <c:pt idx="1">
                  <c:v>Oui, régulièrement  </c:v>
                </c:pt>
                <c:pt idx="2">
                  <c:v>Oui, de temps en temps </c:v>
                </c:pt>
                <c:pt idx="3">
                  <c:v>Oui, rarement </c:v>
                </c:pt>
                <c:pt idx="4">
                  <c:v>Non, jamais</c:v>
                </c:pt>
              </c:strCache>
            </c:strRef>
          </c:cat>
          <c:val>
            <c:numRef>
              <c:f>Feuil1!$B$2:$B$6</c:f>
              <c:numCache>
                <c:formatCode>###0%</c:formatCode>
                <c:ptCount val="5"/>
                <c:pt idx="0">
                  <c:v>0.33538777972267136</c:v>
                </c:pt>
                <c:pt idx="1">
                  <c:v>0.27659738659838873</c:v>
                </c:pt>
                <c:pt idx="2">
                  <c:v>0.19921548585169063</c:v>
                </c:pt>
                <c:pt idx="3">
                  <c:v>0.16713846350109954</c:v>
                </c:pt>
                <c:pt idx="4">
                  <c:v>0.12471712108017384</c:v>
                </c:pt>
              </c:numCache>
            </c:numRef>
          </c:val>
          <c:extLst>
            <c:ext xmlns:c16="http://schemas.microsoft.com/office/drawing/2014/chart" uri="{C3380CC4-5D6E-409C-BE32-E72D297353CC}">
              <c16:uniqueId val="{00000000-215E-43FC-956E-BDF19CB72A9A}"/>
            </c:ext>
          </c:extLst>
        </c:ser>
        <c:ser>
          <c:idx val="1"/>
          <c:order val="1"/>
          <c:tx>
            <c:strRef>
              <c:f>Feuil1!$C$1</c:f>
              <c:strCache>
                <c:ptCount val="1"/>
                <c:pt idx="0">
                  <c:v>Evaluation des produits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Oui, tous les jours</c:v>
                </c:pt>
                <c:pt idx="1">
                  <c:v>Oui, régulièrement  </c:v>
                </c:pt>
                <c:pt idx="2">
                  <c:v>Oui, de temps en temps </c:v>
                </c:pt>
                <c:pt idx="3">
                  <c:v>Oui, rarement </c:v>
                </c:pt>
                <c:pt idx="4">
                  <c:v>Non, jamais</c:v>
                </c:pt>
              </c:strCache>
            </c:strRef>
          </c:cat>
          <c:val>
            <c:numRef>
              <c:f>Feuil1!$C$2:$C$6</c:f>
              <c:numCache>
                <c:formatCode>###0%</c:formatCode>
                <c:ptCount val="5"/>
                <c:pt idx="0">
                  <c:v>0.36463966532426134</c:v>
                </c:pt>
                <c:pt idx="1">
                  <c:v>0.31112588616984926</c:v>
                </c:pt>
                <c:pt idx="2">
                  <c:v>0.18100946623398667</c:v>
                </c:pt>
                <c:pt idx="3">
                  <c:v>8.9665277532714235E-2</c:v>
                </c:pt>
                <c:pt idx="4">
                  <c:v>6.4352617523254607E-2</c:v>
                </c:pt>
              </c:numCache>
            </c:numRef>
          </c:val>
          <c:extLst>
            <c:ext xmlns:c16="http://schemas.microsoft.com/office/drawing/2014/chart" uri="{C3380CC4-5D6E-409C-BE32-E72D297353CC}">
              <c16:uniqueId val="{00000000-5EBE-40FB-BFCE-3BFFE1833E5D}"/>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833508840843479"/>
          <c:y val="8.7367364878663839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7158-4AA2-B2A8-EE1C20A49C48}"/>
              </c:ext>
            </c:extLst>
          </c:dPt>
          <c:dPt>
            <c:idx val="1"/>
            <c:bubble3D val="0"/>
            <c:spPr>
              <a:solidFill>
                <a:srgbClr val="99C221"/>
              </a:solidFill>
              <a:ln w="19050">
                <a:solidFill>
                  <a:schemeClr val="lt1"/>
                </a:solidFill>
              </a:ln>
              <a:effectLst/>
            </c:spPr>
            <c:extLst>
              <c:ext xmlns:c16="http://schemas.microsoft.com/office/drawing/2014/chart" uri="{C3380CC4-5D6E-409C-BE32-E72D297353CC}">
                <c16:uniqueId val="{00000003-7158-4AA2-B2A8-EE1C20A49C48}"/>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7158-4AA2-B2A8-EE1C20A49C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158-4AA2-B2A8-EE1C20A49C48}"/>
              </c:ext>
            </c:extLst>
          </c:dPt>
          <c:dLbls>
            <c:dLbl>
              <c:idx val="0"/>
              <c:layout>
                <c:manualLayout>
                  <c:x val="0.15434328638421085"/>
                  <c:y val="-8.1179217720097216E-2"/>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tx2"/>
                        </a:solidFill>
                        <a:latin typeface="+mn-lt"/>
                        <a:ea typeface="+mn-ea"/>
                        <a:cs typeface="+mn-cs"/>
                      </a:defRPr>
                    </a:pPr>
                    <a:fld id="{D814BA6C-F85F-4BCF-AECA-3015E2885C07}" type="CATEGORYNAME">
                      <a:rPr lang="fr-FR" sz="900">
                        <a:solidFill>
                          <a:schemeClr val="tx2"/>
                        </a:solidFill>
                        <a:latin typeface="+mn-lt"/>
                      </a:rPr>
                      <a:pPr algn="ctr">
                        <a:defRPr sz="900" b="1">
                          <a:solidFill>
                            <a:schemeClr val="tx2"/>
                          </a:solidFill>
                          <a:latin typeface="+mn-lt"/>
                          <a:ea typeface="+mn-ea"/>
                        </a:defRPr>
                      </a:pPr>
                      <a:t>[NOM DE CATÉGORIE]</a:t>
                    </a:fld>
                    <a:r>
                      <a:rPr lang="fr-FR" sz="900" baseline="0" dirty="0">
                        <a:solidFill>
                          <a:schemeClr val="tx2"/>
                        </a:solidFill>
                        <a:latin typeface="+mn-lt"/>
                      </a:rPr>
                      <a:t>
</a:t>
                    </a:r>
                    <a:fld id="{70E2816B-085A-44CE-8C6A-6856B8B88F2B}" type="PERCENTAGE">
                      <a:rPr lang="fr-FR" sz="900" b="1" baseline="0">
                        <a:solidFill>
                          <a:schemeClr val="tx2"/>
                        </a:solidFill>
                        <a:latin typeface="+mn-lt"/>
                      </a:rPr>
                      <a:pPr algn="ctr">
                        <a:defRPr sz="900" b="1">
                          <a:solidFill>
                            <a:schemeClr val="tx2"/>
                          </a:solidFill>
                          <a:latin typeface="+mn-lt"/>
                          <a:ea typeface="+mn-ea"/>
                        </a:defRPr>
                      </a:pPr>
                      <a:t>[POURCENTAGE]</a:t>
                    </a:fld>
                    <a:endParaRPr lang="fr-FR" sz="900" baseline="0" dirty="0">
                      <a:solidFill>
                        <a:schemeClr val="tx2"/>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tx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1377782699686634"/>
                      <c:h val="0.23641618478334658"/>
                    </c:manualLayout>
                  </c15:layout>
                  <c15:dlblFieldTable/>
                  <c15:showDataLabelsRange val="0"/>
                </c:ext>
                <c:ext xmlns:c16="http://schemas.microsoft.com/office/drawing/2014/chart" uri="{C3380CC4-5D6E-409C-BE32-E72D297353CC}">
                  <c16:uniqueId val="{00000001-7158-4AA2-B2A8-EE1C20A49C48}"/>
                </c:ext>
              </c:extLst>
            </c:dLbl>
            <c:dLbl>
              <c:idx val="1"/>
              <c:layout>
                <c:manualLayout>
                  <c:x val="0.1656472200688871"/>
                  <c:y val="5.1721836257222563E-2"/>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bg2"/>
                        </a:solidFill>
                        <a:latin typeface="+mn-lt"/>
                        <a:ea typeface="+mn-ea"/>
                        <a:cs typeface="+mn-cs"/>
                      </a:defRPr>
                    </a:pPr>
                    <a:fld id="{D814BA6C-F85F-4BCF-AECA-3015E2885C07}" type="CATEGORYNAME">
                      <a:rPr lang="fr-FR" sz="900">
                        <a:solidFill>
                          <a:schemeClr val="bg2"/>
                        </a:solidFill>
                        <a:latin typeface="+mn-lt"/>
                      </a:rPr>
                      <a:pPr algn="ctr">
                        <a:defRPr sz="900" b="1">
                          <a:solidFill>
                            <a:schemeClr val="bg2"/>
                          </a:solidFill>
                          <a:latin typeface="+mn-lt"/>
                          <a:ea typeface="+mn-ea"/>
                        </a:defRPr>
                      </a:pPr>
                      <a:t>[NOM DE CATÉGORIE]</a:t>
                    </a:fld>
                    <a:r>
                      <a:rPr lang="fr-FR" sz="900" baseline="0" dirty="0">
                        <a:solidFill>
                          <a:schemeClr val="bg2"/>
                        </a:solidFill>
                        <a:latin typeface="+mn-lt"/>
                      </a:rPr>
                      <a:t>
</a:t>
                    </a:r>
                    <a:fld id="{70E2816B-085A-44CE-8C6A-6856B8B88F2B}" type="PERCENTAGE">
                      <a:rPr lang="fr-FR" sz="900" b="1" baseline="0">
                        <a:solidFill>
                          <a:schemeClr val="bg2"/>
                        </a:solidFill>
                        <a:latin typeface="+mn-lt"/>
                      </a:rPr>
                      <a:pPr algn="ctr">
                        <a:defRPr sz="900" b="1">
                          <a:solidFill>
                            <a:schemeClr val="bg2"/>
                          </a:solidFill>
                          <a:latin typeface="+mn-lt"/>
                          <a:ea typeface="+mn-ea"/>
                        </a:defRPr>
                      </a:pPr>
                      <a:t>[POURCENTAGE]</a:t>
                    </a:fld>
                    <a:endParaRPr lang="fr-FR" sz="900" baseline="0" dirty="0">
                      <a:solidFill>
                        <a:schemeClr val="bg2"/>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bg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8607736923669571"/>
                      <c:h val="0.15685062521132978"/>
                    </c:manualLayout>
                  </c15:layout>
                  <c15:dlblFieldTable/>
                  <c15:showDataLabelsRange val="0"/>
                </c:ext>
                <c:ext xmlns:c16="http://schemas.microsoft.com/office/drawing/2014/chart" uri="{C3380CC4-5D6E-409C-BE32-E72D297353CC}">
                  <c16:uniqueId val="{00000003-7158-4AA2-B2A8-EE1C20A49C48}"/>
                </c:ext>
              </c:extLst>
            </c:dLbl>
            <c:dLbl>
              <c:idx val="2"/>
              <c:layout>
                <c:manualLayout>
                  <c:x val="-0.15936408635594779"/>
                  <c:y val="2.1628475999271125E-2"/>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lumMod val="60000"/>
                            <a:lumOff val="40000"/>
                          </a:schemeClr>
                        </a:solidFill>
                        <a:latin typeface="+mn-lt"/>
                        <a:ea typeface="+mn-ea"/>
                        <a:cs typeface="+mn-cs"/>
                      </a:defRPr>
                    </a:pPr>
                    <a:fld id="{D814BA6C-F85F-4BCF-AECA-3015E2885C07}" type="CATEGORYNAME">
                      <a:rPr lang="fr-FR" sz="900">
                        <a:solidFill>
                          <a:schemeClr val="accent4">
                            <a:lumMod val="60000"/>
                            <a:lumOff val="40000"/>
                          </a:schemeClr>
                        </a:solidFill>
                        <a:latin typeface="+mn-lt"/>
                      </a:rPr>
                      <a:pPr algn="ctr">
                        <a:defRPr sz="900" b="1">
                          <a:solidFill>
                            <a:schemeClr val="accent4">
                              <a:lumMod val="60000"/>
                              <a:lumOff val="40000"/>
                            </a:schemeClr>
                          </a:solidFill>
                          <a:latin typeface="+mn-lt"/>
                          <a:ea typeface="+mn-ea"/>
                        </a:defRPr>
                      </a:pPr>
                      <a:t>[NOM DE CATÉGORIE]</a:t>
                    </a:fld>
                    <a:r>
                      <a:rPr lang="fr-FR" sz="900" baseline="0" dirty="0">
                        <a:solidFill>
                          <a:schemeClr val="accent4">
                            <a:lumMod val="60000"/>
                            <a:lumOff val="40000"/>
                          </a:schemeClr>
                        </a:solidFill>
                        <a:latin typeface="+mn-lt"/>
                      </a:rPr>
                      <a:t>
</a:t>
                    </a:r>
                    <a:fld id="{70E2816B-085A-44CE-8C6A-6856B8B88F2B}" type="PERCENTAGE">
                      <a:rPr lang="fr-FR" sz="900" b="1" baseline="0">
                        <a:solidFill>
                          <a:schemeClr val="accent4">
                            <a:lumMod val="60000"/>
                            <a:lumOff val="40000"/>
                          </a:schemeClr>
                        </a:solidFill>
                        <a:latin typeface="+mn-lt"/>
                      </a:rPr>
                      <a:pPr algn="ctr">
                        <a:defRPr sz="900" b="1">
                          <a:solidFill>
                            <a:schemeClr val="accent4">
                              <a:lumMod val="60000"/>
                              <a:lumOff val="40000"/>
                            </a:schemeClr>
                          </a:solidFill>
                          <a:latin typeface="+mn-lt"/>
                          <a:ea typeface="+mn-ea"/>
                        </a:defRPr>
                      </a:pPr>
                      <a:t>[POURCENTAGE]</a:t>
                    </a:fld>
                    <a:endParaRPr lang="fr-FR" sz="900" baseline="0" dirty="0">
                      <a:solidFill>
                        <a:schemeClr val="accent4">
                          <a:lumMod val="60000"/>
                          <a:lumOff val="40000"/>
                        </a:schemeClr>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lumMod val="60000"/>
                          <a:lumOff val="40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dlblFieldTable/>
                  <c15:showDataLabelsRange val="0"/>
                </c:ext>
                <c:ext xmlns:c16="http://schemas.microsoft.com/office/drawing/2014/chart" uri="{C3380CC4-5D6E-409C-BE32-E72D297353CC}">
                  <c16:uniqueId val="{00000005-7158-4AA2-B2A8-EE1C20A49C48}"/>
                </c:ext>
              </c:extLst>
            </c:dLbl>
            <c:dLbl>
              <c:idx val="3"/>
              <c:layout>
                <c:manualLayout>
                  <c:x val="-8.3039547462186045E-2"/>
                  <c:y val="-0.14442045539069984"/>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solidFill>
                        <a:latin typeface="+mn-lt"/>
                        <a:ea typeface="+mn-ea"/>
                        <a:cs typeface="+mn-cs"/>
                      </a:defRPr>
                    </a:pPr>
                    <a:fld id="{D814BA6C-F85F-4BCF-AECA-3015E2885C07}" type="CATEGORYNAME">
                      <a:rPr lang="fr-FR" sz="900">
                        <a:solidFill>
                          <a:schemeClr val="accent4"/>
                        </a:solidFill>
                        <a:latin typeface="+mn-lt"/>
                      </a:rPr>
                      <a:pPr algn="ctr">
                        <a:defRPr sz="900" b="1">
                          <a:solidFill>
                            <a:schemeClr val="accent4"/>
                          </a:solidFill>
                          <a:latin typeface="+mn-lt"/>
                          <a:ea typeface="+mn-ea"/>
                        </a:defRPr>
                      </a:pPr>
                      <a:t>[NOM DE CATÉGORIE]</a:t>
                    </a:fld>
                    <a:r>
                      <a:rPr lang="fr-FR" sz="900" baseline="0" dirty="0">
                        <a:solidFill>
                          <a:schemeClr val="accent4"/>
                        </a:solidFill>
                        <a:latin typeface="+mn-lt"/>
                      </a:rPr>
                      <a:t>
</a:t>
                    </a:r>
                    <a:fld id="{70E2816B-085A-44CE-8C6A-6856B8B88F2B}" type="PERCENTAGE">
                      <a:rPr lang="fr-FR" sz="900" b="1" baseline="0">
                        <a:solidFill>
                          <a:schemeClr val="accent4"/>
                        </a:solidFill>
                        <a:latin typeface="+mn-lt"/>
                      </a:rPr>
                      <a:pPr algn="ctr">
                        <a:defRPr sz="900" b="1">
                          <a:solidFill>
                            <a:schemeClr val="accent4"/>
                          </a:solidFill>
                          <a:latin typeface="+mn-lt"/>
                          <a:ea typeface="+mn-ea"/>
                        </a:defRPr>
                      </a:pPr>
                      <a:t>[POURCENTAGE]</a:t>
                    </a:fld>
                    <a:endParaRPr lang="fr-FR" sz="900" baseline="0" dirty="0">
                      <a:solidFill>
                        <a:schemeClr val="accent4"/>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dlblFieldTable/>
                  <c15:showDataLabelsRange val="0"/>
                </c:ext>
                <c:ext xmlns:c16="http://schemas.microsoft.com/office/drawing/2014/chart" uri="{C3380CC4-5D6E-409C-BE32-E72D297353CC}">
                  <c16:uniqueId val="{00000007-7158-4AA2-B2A8-EE1C20A49C48}"/>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1">
                        <a:lumMod val="7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Feuil1!$A$2:$A$5</c:f>
              <c:strCache>
                <c:ptCount val="4"/>
                <c:pt idx="0">
                  <c:v>Un pur plaisir [9-10]</c:v>
                </c:pt>
                <c:pt idx="1">
                  <c:v>Plutôt un plaisir [7-8]</c:v>
                </c:pt>
                <c:pt idx="2">
                  <c:v>Plutôt une nécessité [5-6]</c:v>
                </c:pt>
                <c:pt idx="3">
                  <c:v>Une pure nécessité [0-4]</c:v>
                </c:pt>
              </c:strCache>
            </c:strRef>
          </c:cat>
          <c:val>
            <c:numRef>
              <c:f>Feuil1!$B$2:$B$5</c:f>
              <c:numCache>
                <c:formatCode>###0%</c:formatCode>
                <c:ptCount val="4"/>
                <c:pt idx="0">
                  <c:v>0.22</c:v>
                </c:pt>
                <c:pt idx="1">
                  <c:v>0.39</c:v>
                </c:pt>
                <c:pt idx="2">
                  <c:v>0.26</c:v>
                </c:pt>
                <c:pt idx="3">
                  <c:v>0.13</c:v>
                </c:pt>
              </c:numCache>
            </c:numRef>
          </c:val>
          <c:extLst>
            <c:ext xmlns:c16="http://schemas.microsoft.com/office/drawing/2014/chart" uri="{C3380CC4-5D6E-409C-BE32-E72D297353CC}">
              <c16:uniqueId val="{0000000A-7158-4AA2-B2A8-EE1C20A49C48}"/>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021439298530683"/>
          <c:y val="1.0227148877607617E-3"/>
          <c:w val="0.41480519858727932"/>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w="28575">
              <a:noFill/>
            </a:ln>
            <a:effectLst/>
          </c:spPr>
          <c:invertIfNegative val="0"/>
          <c:dLbls>
            <c:spPr>
              <a:noFill/>
              <a:ln>
                <a:noFill/>
              </a:ln>
              <a:effectLst/>
            </c:spPr>
            <c:txPr>
              <a:bodyPr rot="0" vert="horz"/>
              <a:lstStyle/>
              <a:p>
                <a:pPr algn="ct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Faire la cuisine est une corvée</c:v>
                </c:pt>
                <c:pt idx="1">
                  <c:v>Je n'ai pas d'heures fixes pour manger</c:v>
                </c:pt>
                <c:pt idx="2">
                  <c:v>On dit de moi que je suis un/e bon/ne cuisinier/e</c:v>
                </c:pt>
                <c:pt idx="3">
                  <c:v>J'aime prendre le temps de préparer les repas, même en semaine</c:v>
                </c:pt>
                <c:pt idx="4">
                  <c:v>J'aime prendre le temps de préparer les repas et je privilégie le « fait maison »</c:v>
                </c:pt>
              </c:strCache>
            </c:strRef>
          </c:cat>
          <c:val>
            <c:numRef>
              <c:f>Sheet1!$C$2:$C$6</c:f>
              <c:numCache>
                <c:formatCode>0%</c:formatCode>
                <c:ptCount val="5"/>
                <c:pt idx="0" formatCode="###0%">
                  <c:v>0.21</c:v>
                </c:pt>
                <c:pt idx="1">
                  <c:v>0.27</c:v>
                </c:pt>
                <c:pt idx="2" formatCode="###0%">
                  <c:v>0.52</c:v>
                </c:pt>
                <c:pt idx="3" formatCode="###0%">
                  <c:v>0.44</c:v>
                </c:pt>
                <c:pt idx="4" formatCode="###0%">
                  <c:v>0.42</c:v>
                </c:pt>
              </c:numCache>
            </c:numRef>
          </c:val>
          <c:extLst>
            <c:ext xmlns:c16="http://schemas.microsoft.com/office/drawing/2014/chart" uri="{C3380CC4-5D6E-409C-BE32-E72D297353CC}">
              <c16:uniqueId val="{00000001-C960-4C65-A03D-AE7703D68C78}"/>
            </c:ext>
          </c:extLst>
        </c:ser>
        <c:ser>
          <c:idx val="6"/>
          <c:order val="1"/>
          <c:tx>
            <c:strRef>
              <c:f>Sheet1!$B$1</c:f>
              <c:strCache>
                <c:ptCount val="1"/>
                <c:pt idx="0">
                  <c:v>Tout à fait d’accord</c:v>
                </c:pt>
              </c:strCache>
            </c:strRef>
          </c:tx>
          <c:spPr>
            <a:solidFill>
              <a:schemeClr val="tx2"/>
            </a:solidFill>
            <a:ln>
              <a:noFill/>
            </a:ln>
            <a:effectLst/>
          </c:spPr>
          <c:invertIfNegative val="0"/>
          <c:dLbls>
            <c:spPr>
              <a:noFill/>
              <a:ln>
                <a:noFill/>
              </a:ln>
              <a:effectLst/>
            </c:spPr>
            <c:txPr>
              <a:bodyPr/>
              <a:lstStyle/>
              <a:p>
                <a:pPr algn="ct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Faire la cuisine est une corvée</c:v>
                </c:pt>
                <c:pt idx="1">
                  <c:v>Je n'ai pas d'heures fixes pour manger</c:v>
                </c:pt>
                <c:pt idx="2">
                  <c:v>On dit de moi que je suis un/e bon/ne cuisinier/e</c:v>
                </c:pt>
                <c:pt idx="3">
                  <c:v>J'aime prendre le temps de préparer les repas, même en semaine</c:v>
                </c:pt>
                <c:pt idx="4">
                  <c:v>J'aime prendre le temps de préparer les repas et je privilégie le « fait maison »</c:v>
                </c:pt>
              </c:strCache>
            </c:strRef>
          </c:cat>
          <c:val>
            <c:numRef>
              <c:f>Sheet1!$B$2:$B$6</c:f>
              <c:numCache>
                <c:formatCode>0%</c:formatCode>
                <c:ptCount val="5"/>
                <c:pt idx="0" formatCode="###0%">
                  <c:v>0.09</c:v>
                </c:pt>
                <c:pt idx="1">
                  <c:v>0.13</c:v>
                </c:pt>
                <c:pt idx="2">
                  <c:v>0.21</c:v>
                </c:pt>
                <c:pt idx="3" formatCode="###0%">
                  <c:v>0.33</c:v>
                </c:pt>
                <c:pt idx="4" formatCode="###0%">
                  <c:v>0.42</c:v>
                </c:pt>
              </c:numCache>
            </c:numRef>
          </c:val>
          <c:extLst xmlns:c15="http://schemas.microsoft.com/office/drawing/2012/chart">
            <c:ext xmlns:c16="http://schemas.microsoft.com/office/drawing/2014/chart" uri="{C3380CC4-5D6E-409C-BE32-E72D297353CC}">
              <c16:uniqueId val="{00000000-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vert="horz"/>
              <a:lstStyle/>
              <a:p>
                <a:pPr algn="ct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Faire la cuisine est une corvée</c:v>
                </c:pt>
                <c:pt idx="1">
                  <c:v>Je n'ai pas d'heures fixes pour manger</c:v>
                </c:pt>
                <c:pt idx="2">
                  <c:v>On dit de moi que je suis un/e bon/ne cuisinier/e</c:v>
                </c:pt>
                <c:pt idx="3">
                  <c:v>J'aime prendre le temps de préparer les repas, même en semaine</c:v>
                </c:pt>
                <c:pt idx="4">
                  <c:v>J'aime prendre le temps de préparer les repas et je privilégie le « fait maison »</c:v>
                </c:pt>
              </c:strCache>
            </c:strRef>
          </c:cat>
          <c:val>
            <c:numRef>
              <c:f>Sheet1!$D$2:$D$6</c:f>
              <c:numCache>
                <c:formatCode>###0%</c:formatCode>
                <c:ptCount val="5"/>
                <c:pt idx="0">
                  <c:v>-0.39</c:v>
                </c:pt>
                <c:pt idx="1">
                  <c:v>-0.36</c:v>
                </c:pt>
                <c:pt idx="2">
                  <c:v>-0.19</c:v>
                </c:pt>
                <c:pt idx="3">
                  <c:v>-0.18</c:v>
                </c:pt>
                <c:pt idx="4">
                  <c:v>-0.12</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 sourceLinked="0"/>
            <c:spPr>
              <a:noFill/>
              <a:ln>
                <a:noFill/>
              </a:ln>
              <a:effectLst/>
            </c:spPr>
            <c:txPr>
              <a:bodyPr rot="0" vert="horz"/>
              <a:lstStyle/>
              <a:p>
                <a:pPr algn="ct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Faire la cuisine est une corvée</c:v>
                </c:pt>
                <c:pt idx="1">
                  <c:v>Je n'ai pas d'heures fixes pour manger</c:v>
                </c:pt>
                <c:pt idx="2">
                  <c:v>On dit de moi que je suis un/e bon/ne cuisinier/e</c:v>
                </c:pt>
                <c:pt idx="3">
                  <c:v>J'aime prendre le temps de préparer les repas, même en semaine</c:v>
                </c:pt>
                <c:pt idx="4">
                  <c:v>J'aime prendre le temps de préparer les repas et je privilégie le « fait maison »</c:v>
                </c:pt>
              </c:strCache>
            </c:strRef>
          </c:cat>
          <c:val>
            <c:numRef>
              <c:f>Sheet1!$E$2:$E$6</c:f>
              <c:numCache>
                <c:formatCode>###0%</c:formatCode>
                <c:ptCount val="5"/>
                <c:pt idx="0">
                  <c:v>-0.31</c:v>
                </c:pt>
                <c:pt idx="1">
                  <c:v>-0.23</c:v>
                </c:pt>
                <c:pt idx="2">
                  <c:v>-0.08</c:v>
                </c:pt>
                <c:pt idx="3">
                  <c:v>-0.05</c:v>
                </c:pt>
                <c:pt idx="4">
                  <c:v>-0.04</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A083-4A6E-BE9C-6EE2A34FEEAD}"/>
              </c:ext>
            </c:extLst>
          </c:dPt>
          <c:dLbls>
            <c:dLbl>
              <c:idx val="4"/>
              <c:layout>
                <c:manualLayout>
                  <c:x val="-4.1878898636855476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vert="horz" anchorCtr="0"/>
              <a:lstStyle/>
              <a:p>
                <a:pPr algn="ctr">
                  <a:defRPr lang="en-US" sz="1400" b="1" i="0" u="none" strike="noStrike" kern="1200" baseline="0">
                    <a:solidFill>
                      <a:schemeClr val="tx2"/>
                    </a:solidFill>
                    <a:latin typeface="+mj-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Faire la cuisine est une corvée</c:v>
                </c:pt>
                <c:pt idx="1">
                  <c:v>Je n'ai pas d'heures fixes pour manger</c:v>
                </c:pt>
                <c:pt idx="2">
                  <c:v>On dit de moi que je suis un/e bon/ne cuisinier/e</c:v>
                </c:pt>
                <c:pt idx="3">
                  <c:v>J'aime prendre le temps de préparer les repas, même en semaine</c:v>
                </c:pt>
                <c:pt idx="4">
                  <c:v>J'aime prendre le temps de préparer les repas et je privilégie le « fait maison »</c:v>
                </c:pt>
              </c:strCache>
            </c:strRef>
          </c:cat>
          <c:val>
            <c:numRef>
              <c:f>Sheet1!$F$2:$F$6</c:f>
              <c:numCache>
                <c:formatCode>###0%</c:formatCode>
                <c:ptCount val="5"/>
                <c:pt idx="0">
                  <c:v>0.3</c:v>
                </c:pt>
                <c:pt idx="1">
                  <c:v>0.4</c:v>
                </c:pt>
                <c:pt idx="2">
                  <c:v>0.73</c:v>
                </c:pt>
                <c:pt idx="3">
                  <c:v>0.77</c:v>
                </c:pt>
                <c:pt idx="4">
                  <c:v>0.84</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3.3362016631377181E-2"/>
                  <c:y val="-2.010843271197397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378301758918E-2"/>
                      <c:h val="6.478454417601473E-2"/>
                    </c:manualLayout>
                  </c15:layout>
                </c:ext>
                <c:ext xmlns:c16="http://schemas.microsoft.com/office/drawing/2014/chart" uri="{C3380CC4-5D6E-409C-BE32-E72D297353CC}">
                  <c16:uniqueId val="{00000007-C960-4C65-A03D-AE7703D68C78}"/>
                </c:ext>
              </c:extLst>
            </c:dLbl>
            <c:dLbl>
              <c:idx val="1"/>
              <c:layout>
                <c:manualLayout>
                  <c:x val="2.3059378413378906E-2"/>
                  <c:y val="-2.010843271197397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378301758918E-2"/>
                      <c:h val="6.478454417601473E-2"/>
                    </c:manualLayout>
                  </c15:layout>
                </c:ext>
                <c:ext xmlns:c16="http://schemas.microsoft.com/office/drawing/2014/chart" uri="{C3380CC4-5D6E-409C-BE32-E72D297353CC}">
                  <c16:uniqueId val="{00000008-C960-4C65-A03D-AE7703D68C78}"/>
                </c:ext>
              </c:extLst>
            </c:dLbl>
            <c:dLbl>
              <c:idx val="2"/>
              <c:layout>
                <c:manualLayout>
                  <c:x val="-6.911839577028611E-3"/>
                  <c:y val="-2.010843271197397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378301758918E-2"/>
                      <c:h val="6.478454417601473E-2"/>
                    </c:manualLayout>
                  </c15:layout>
                </c:ext>
                <c:ext xmlns:c16="http://schemas.microsoft.com/office/drawing/2014/chart" uri="{C3380CC4-5D6E-409C-BE32-E72D297353CC}">
                  <c16:uniqueId val="{00000009-C960-4C65-A03D-AE7703D68C78}"/>
                </c:ext>
              </c:extLst>
            </c:dLbl>
            <c:dLbl>
              <c:idx val="3"/>
              <c:layout>
                <c:manualLayout>
                  <c:x val="-1.065828453755728E-2"/>
                  <c:y val="-2.010843271197397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378301758918E-2"/>
                      <c:h val="6.478454417601473E-2"/>
                    </c:manualLayout>
                  </c15:layout>
                </c:ext>
                <c:ext xmlns:c16="http://schemas.microsoft.com/office/drawing/2014/chart" uri="{C3380CC4-5D6E-409C-BE32-E72D297353CC}">
                  <c16:uniqueId val="{0000000A-C960-4C65-A03D-AE7703D68C78}"/>
                </c:ext>
              </c:extLst>
            </c:dLbl>
            <c:dLbl>
              <c:idx val="4"/>
              <c:layout>
                <c:manualLayout>
                  <c:x val="-1.7214477795026991E-2"/>
                  <c:y val="-2.010843271197397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378301758918E-2"/>
                      <c:h val="6.478454417601473E-2"/>
                    </c:manualLayout>
                  </c15:layout>
                </c:ext>
                <c:ext xmlns:c16="http://schemas.microsoft.com/office/drawing/2014/chart" uri="{C3380CC4-5D6E-409C-BE32-E72D297353CC}">
                  <c16:uniqueId val="{00000006-C960-4C65-A03D-AE7703D68C78}"/>
                </c:ext>
              </c:extLst>
            </c:dLbl>
            <c:spPr>
              <a:noFill/>
              <a:ln>
                <a:noFill/>
              </a:ln>
              <a:effectLst/>
            </c:spPr>
            <c:txPr>
              <a:bodyPr anchorCtr="0"/>
              <a:lstStyle/>
              <a:p>
                <a:pPr algn="ctr">
                  <a:defRPr lang="en-US" sz="1400" b="1" i="0" u="none" strike="noStrike" kern="1200" baseline="0">
                    <a:solidFill>
                      <a:schemeClr val="accent4">
                        <a:lumMod val="75000"/>
                      </a:schemeClr>
                    </a:solidFill>
                    <a:latin typeface="+mj-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Faire la cuisine est une corvée</c:v>
                </c:pt>
                <c:pt idx="1">
                  <c:v>Je n'ai pas d'heures fixes pour manger</c:v>
                </c:pt>
                <c:pt idx="2">
                  <c:v>On dit de moi que je suis un/e bon/ne cuisinier/e</c:v>
                </c:pt>
                <c:pt idx="3">
                  <c:v>J'aime prendre le temps de préparer les repas, même en semaine</c:v>
                </c:pt>
                <c:pt idx="4">
                  <c:v>J'aime prendre le temps de préparer les repas et je privilégie le « fait maison »</c:v>
                </c:pt>
              </c:strCache>
            </c:strRef>
          </c:cat>
          <c:val>
            <c:numRef>
              <c:f>Sheet1!$G$2:$G$6</c:f>
              <c:numCache>
                <c:formatCode>0%;0%</c:formatCode>
                <c:ptCount val="5"/>
                <c:pt idx="0">
                  <c:v>-0.7</c:v>
                </c:pt>
                <c:pt idx="1">
                  <c:v>-0.59</c:v>
                </c:pt>
                <c:pt idx="2">
                  <c:v>-0.27</c:v>
                </c:pt>
                <c:pt idx="3">
                  <c:v>-0.22999999999999998</c:v>
                </c:pt>
                <c:pt idx="4">
                  <c:v>-0.16</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vert="horz"/>
          <a:lstStyle/>
          <a:p>
            <a:pPr algn="ctr">
              <a:defRPr/>
            </a:pPr>
            <a:endParaRPr lang="fr-FR"/>
          </a:p>
        </c:txPr>
        <c:crossAx val="1789764640"/>
        <c:crosses val="autoZero"/>
        <c:auto val="1"/>
        <c:lblAlgn val="ctr"/>
        <c:lblOffset val="100"/>
        <c:noMultiLvlLbl val="0"/>
      </c:catAx>
      <c:valAx>
        <c:axId val="1789764640"/>
        <c:scaling>
          <c:orientation val="minMax"/>
          <c:max val="1"/>
          <c:min val="-1.5"/>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r-F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8184276574803147"/>
          <c:y val="4.8713583605314886E-2"/>
          <c:w val="0.69518971456692913"/>
          <c:h val="0.92070052459244689"/>
        </c:manualLayout>
      </c:layout>
      <c:barChart>
        <c:barDir val="bar"/>
        <c:grouping val="stacked"/>
        <c:varyColors val="0"/>
        <c:ser>
          <c:idx val="0"/>
          <c:order val="0"/>
          <c:tx>
            <c:strRef>
              <c:f>Feuil1!$B$1</c:f>
              <c:strCache>
                <c:ptCount val="1"/>
                <c:pt idx="0">
                  <c:v>En premier</c:v>
                </c:pt>
              </c:strCache>
            </c:strRef>
          </c:tx>
          <c:spPr>
            <a:solidFill>
              <a:schemeClr val="tx2"/>
            </a:solidFill>
            <a:ln>
              <a:noFill/>
            </a:ln>
            <a:effectLst/>
          </c:spPr>
          <c:invertIfNegative val="0"/>
          <c:dLbls>
            <c:dLbl>
              <c:idx val="0"/>
              <c:layout>
                <c:manualLayout>
                  <c:x val="8.1718986550727204E-3"/>
                  <c:y val="-1.520292341254635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8A-4A60-8009-C45D7458E6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 </c:v>
                </c:pt>
                <c:pt idx="1">
                  <c:v>Une alimentation qui respecte la tradition et la culture locale </c:v>
                </c:pt>
                <c:pt idx="2">
                  <c:v>Une alimentation qui respecte les producteurs </c:v>
                </c:pt>
                <c:pt idx="3">
                  <c:v>Une alimentation qui renforce le corps et aide à être en forme </c:v>
                </c:pt>
                <c:pt idx="4">
                  <c:v>Un moment de convivialité partagé</c:v>
                </c:pt>
                <c:pt idx="5">
                  <c:v>Une alimentation produite dans des conditions qui respectent la nature </c:v>
                </c:pt>
                <c:pt idx="6">
                  <c:v>Le plaisir des sens </c:v>
                </c:pt>
                <c:pt idx="7">
                  <c:v>Une alimentation qui ne porte pas atteinte à la santé </c:v>
                </c:pt>
                <c:pt idx="8">
                  <c:v>Une alimentation équilibrée</c:v>
                </c:pt>
              </c:strCache>
            </c:strRef>
          </c:cat>
          <c:val>
            <c:numRef>
              <c:f>Feuil1!$B$2:$B$10</c:f>
              <c:numCache>
                <c:formatCode>0%</c:formatCode>
                <c:ptCount val="9"/>
                <c:pt idx="0">
                  <c:v>0.01</c:v>
                </c:pt>
                <c:pt idx="1">
                  <c:v>0.05</c:v>
                </c:pt>
                <c:pt idx="2">
                  <c:v>0.05</c:v>
                </c:pt>
                <c:pt idx="3">
                  <c:v>0.09</c:v>
                </c:pt>
                <c:pt idx="4">
                  <c:v>0.09</c:v>
                </c:pt>
                <c:pt idx="5">
                  <c:v>0.1</c:v>
                </c:pt>
                <c:pt idx="6">
                  <c:v>0.15</c:v>
                </c:pt>
                <c:pt idx="7">
                  <c:v>0.2</c:v>
                </c:pt>
                <c:pt idx="8">
                  <c:v>0.26</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En deuxième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 </c:v>
                </c:pt>
                <c:pt idx="1">
                  <c:v>Une alimentation qui respecte la tradition et la culture locale </c:v>
                </c:pt>
                <c:pt idx="2">
                  <c:v>Une alimentation qui respecte les producteurs </c:v>
                </c:pt>
                <c:pt idx="3">
                  <c:v>Une alimentation qui renforce le corps et aide à être en forme </c:v>
                </c:pt>
                <c:pt idx="4">
                  <c:v>Un moment de convivialité partagé</c:v>
                </c:pt>
                <c:pt idx="5">
                  <c:v>Une alimentation produite dans des conditions qui respectent la nature </c:v>
                </c:pt>
                <c:pt idx="6">
                  <c:v>Le plaisir des sens </c:v>
                </c:pt>
                <c:pt idx="7">
                  <c:v>Une alimentation qui ne porte pas atteinte à la santé </c:v>
                </c:pt>
                <c:pt idx="8">
                  <c:v>Une alimentation équilibrée</c:v>
                </c:pt>
              </c:strCache>
            </c:strRef>
          </c:cat>
          <c:val>
            <c:numRef>
              <c:f>Feuil1!$C$2:$C$10</c:f>
              <c:numCache>
                <c:formatCode>0%</c:formatCode>
                <c:ptCount val="9"/>
                <c:pt idx="0">
                  <c:v>0.06</c:v>
                </c:pt>
                <c:pt idx="1">
                  <c:v>7.0000000000000007E-2</c:v>
                </c:pt>
                <c:pt idx="2">
                  <c:v>0.09</c:v>
                </c:pt>
                <c:pt idx="3">
                  <c:v>0.09</c:v>
                </c:pt>
                <c:pt idx="4">
                  <c:v>0.13</c:v>
                </c:pt>
                <c:pt idx="5">
                  <c:v>0.12</c:v>
                </c:pt>
                <c:pt idx="6">
                  <c:v>0.12</c:v>
                </c:pt>
                <c:pt idx="7">
                  <c:v>0.14000000000000001</c:v>
                </c:pt>
                <c:pt idx="8">
                  <c:v>0.15</c:v>
                </c:pt>
              </c:numCache>
            </c:numRef>
          </c:val>
          <c:extLst>
            <c:ext xmlns:c16="http://schemas.microsoft.com/office/drawing/2014/chart" uri="{C3380CC4-5D6E-409C-BE32-E72D297353CC}">
              <c16:uniqueId val="{00000010-6085-4A09-A8B2-B11E7508FDBD}"/>
            </c:ext>
          </c:extLst>
        </c:ser>
        <c:ser>
          <c:idx val="3"/>
          <c:order val="2"/>
          <c:tx>
            <c:strRef>
              <c:f>Feuil1!$D$1</c:f>
              <c:strCache>
                <c:ptCount val="1"/>
                <c:pt idx="0">
                  <c:v>ST 1er + 2eme  </c:v>
                </c:pt>
              </c:strCache>
            </c:strRef>
          </c:tx>
          <c:spPr>
            <a:solidFill>
              <a:schemeClr val="bg1"/>
            </a:solidFill>
            <a:ln>
              <a:noFill/>
            </a:ln>
            <a:effectLst/>
          </c:spPr>
          <c:invertIfNegative val="0"/>
          <c:dLbls>
            <c:spPr>
              <a:solidFill>
                <a:schemeClr val="tx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 </c:v>
                </c:pt>
                <c:pt idx="1">
                  <c:v>Une alimentation qui respecte la tradition et la culture locale </c:v>
                </c:pt>
                <c:pt idx="2">
                  <c:v>Une alimentation qui respecte les producteurs </c:v>
                </c:pt>
                <c:pt idx="3">
                  <c:v>Une alimentation qui renforce le corps et aide à être en forme </c:v>
                </c:pt>
                <c:pt idx="4">
                  <c:v>Un moment de convivialité partagé</c:v>
                </c:pt>
                <c:pt idx="5">
                  <c:v>Une alimentation produite dans des conditions qui respectent la nature </c:v>
                </c:pt>
                <c:pt idx="6">
                  <c:v>Le plaisir des sens </c:v>
                </c:pt>
                <c:pt idx="7">
                  <c:v>Une alimentation qui ne porte pas atteinte à la santé </c:v>
                </c:pt>
                <c:pt idx="8">
                  <c:v>Une alimentation équilibrée</c:v>
                </c:pt>
              </c:strCache>
            </c:strRef>
          </c:cat>
          <c:val>
            <c:numRef>
              <c:f>Feuil1!$D$2:$D$10</c:f>
              <c:numCache>
                <c:formatCode>0%</c:formatCode>
                <c:ptCount val="9"/>
                <c:pt idx="0">
                  <c:v>6.9999999999999993E-2</c:v>
                </c:pt>
                <c:pt idx="1">
                  <c:v>0.12000000000000001</c:v>
                </c:pt>
                <c:pt idx="2">
                  <c:v>0.14000000000000001</c:v>
                </c:pt>
                <c:pt idx="3">
                  <c:v>0.18</c:v>
                </c:pt>
                <c:pt idx="4">
                  <c:v>0.22</c:v>
                </c:pt>
                <c:pt idx="5">
                  <c:v>0.22</c:v>
                </c:pt>
                <c:pt idx="6">
                  <c:v>0.27</c:v>
                </c:pt>
                <c:pt idx="7">
                  <c:v>0.34</c:v>
                </c:pt>
                <c:pt idx="8">
                  <c:v>0.41000000000000003</c:v>
                </c:pt>
              </c:numCache>
            </c:numRef>
          </c:val>
          <c:extLst>
            <c:ext xmlns:c16="http://schemas.microsoft.com/office/drawing/2014/chart" uri="{C3380CC4-5D6E-409C-BE32-E72D297353CC}">
              <c16:uniqueId val="{00000013-6085-4A09-A8B2-B11E7508FDBD}"/>
            </c:ext>
          </c:extLst>
        </c:ser>
        <c:dLbls>
          <c:dLblPos val="ctr"/>
          <c:showLegendKey val="0"/>
          <c:showVal val="1"/>
          <c:showCatName val="0"/>
          <c:showSerName val="0"/>
          <c:showPercent val="0"/>
          <c:showBubbleSize val="0"/>
        </c:dLbls>
        <c:gapWidth val="50"/>
        <c:overlap val="10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5"/>
        </c:scaling>
        <c:delete val="1"/>
        <c:axPos val="b"/>
        <c:numFmt formatCode="0%" sourceLinked="1"/>
        <c:majorTickMark val="out"/>
        <c:minorTickMark val="none"/>
        <c:tickLblPos val="nextTo"/>
        <c:crossAx val="502976656"/>
        <c:crosses val="autoZero"/>
        <c:crossBetween val="between"/>
      </c:valAx>
      <c:spPr>
        <a:noFill/>
        <a:ln>
          <a:noFill/>
        </a:ln>
        <a:effectLst/>
      </c:spPr>
    </c:plotArea>
    <c:legend>
      <c:legendPos val="r"/>
      <c:legendEntry>
        <c:idx val="2"/>
        <c:delete val="1"/>
      </c:legendEntry>
      <c:layout>
        <c:manualLayout>
          <c:xMode val="edge"/>
          <c:yMode val="edge"/>
          <c:x val="0.63691353436289821"/>
          <c:y val="0.76501939945908748"/>
          <c:w val="0.3401034832621499"/>
          <c:h val="0.18451262368705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740267146883982E-2"/>
          <c:y val="6.3830345474290215E-2"/>
          <c:w val="0.91854695133685549"/>
          <c:h val="0.74442857671351159"/>
        </c:manualLayout>
      </c:layout>
      <c:barChart>
        <c:barDir val="col"/>
        <c:grouping val="clustered"/>
        <c:varyColors val="0"/>
        <c:ser>
          <c:idx val="0"/>
          <c:order val="0"/>
          <c:tx>
            <c:strRef>
              <c:f>Feuil1!$B$1</c:f>
              <c:strCache>
                <c:ptCount val="1"/>
                <c:pt idx="0">
                  <c:v>N</c:v>
                </c:pt>
              </c:strCache>
            </c:strRef>
          </c:tx>
          <c:spPr>
            <a:solidFill>
              <a:schemeClr val="accent4">
                <a:lumMod val="25000"/>
              </a:schemeClr>
            </a:solidFill>
            <a:ln w="19050">
              <a:noFill/>
            </a:ln>
            <a:effectLst/>
          </c:spPr>
          <c:invertIfNegative val="0"/>
          <c:dPt>
            <c:idx val="0"/>
            <c:invertIfNegative val="0"/>
            <c:bubble3D val="0"/>
            <c:spPr>
              <a:solidFill>
                <a:schemeClr val="accent4"/>
              </a:solidFill>
              <a:ln w="19050">
                <a:noFill/>
              </a:ln>
              <a:effectLst/>
            </c:spPr>
            <c:extLst>
              <c:ext xmlns:c16="http://schemas.microsoft.com/office/drawing/2014/chart" uri="{C3380CC4-5D6E-409C-BE32-E72D297353CC}">
                <c16:uniqueId val="{00000001-831B-488A-8B22-4FB90181B76B}"/>
              </c:ext>
            </c:extLst>
          </c:dPt>
          <c:dPt>
            <c:idx val="1"/>
            <c:invertIfNegative val="0"/>
            <c:bubble3D val="0"/>
            <c:spPr>
              <a:solidFill>
                <a:schemeClr val="accent4">
                  <a:lumMod val="60000"/>
                  <a:lumOff val="40000"/>
                </a:schemeClr>
              </a:solidFill>
              <a:ln w="19050">
                <a:noFill/>
              </a:ln>
              <a:effectLst/>
            </c:spPr>
            <c:extLst>
              <c:ext xmlns:c16="http://schemas.microsoft.com/office/drawing/2014/chart" uri="{C3380CC4-5D6E-409C-BE32-E72D297353CC}">
                <c16:uniqueId val="{00000003-831B-488A-8B22-4FB90181B76B}"/>
              </c:ext>
            </c:extLst>
          </c:dPt>
          <c:dPt>
            <c:idx val="2"/>
            <c:invertIfNegative val="0"/>
            <c:bubble3D val="0"/>
            <c:spPr>
              <a:solidFill>
                <a:schemeClr val="bg1">
                  <a:lumMod val="85000"/>
                </a:schemeClr>
              </a:solidFill>
              <a:ln w="19050">
                <a:noFill/>
              </a:ln>
              <a:effectLst/>
            </c:spPr>
            <c:extLst>
              <c:ext xmlns:c16="http://schemas.microsoft.com/office/drawing/2014/chart" uri="{C3380CC4-5D6E-409C-BE32-E72D297353CC}">
                <c16:uniqueId val="{00000005-831B-488A-8B22-4FB90181B76B}"/>
              </c:ext>
            </c:extLst>
          </c:dPt>
          <c:dPt>
            <c:idx val="3"/>
            <c:invertIfNegative val="0"/>
            <c:bubble3D val="0"/>
            <c:spPr>
              <a:solidFill>
                <a:schemeClr val="bg1">
                  <a:lumMod val="85000"/>
                </a:schemeClr>
              </a:solidFill>
              <a:ln w="19050">
                <a:noFill/>
              </a:ln>
              <a:effectLst/>
            </c:spPr>
            <c:extLst>
              <c:ext xmlns:c16="http://schemas.microsoft.com/office/drawing/2014/chart" uri="{C3380CC4-5D6E-409C-BE32-E72D297353CC}">
                <c16:uniqueId val="{00000007-831B-488A-8B22-4FB90181B76B}"/>
              </c:ext>
            </c:extLst>
          </c:dPt>
          <c:dPt>
            <c:idx val="4"/>
            <c:invertIfNegative val="0"/>
            <c:bubble3D val="0"/>
            <c:spPr>
              <a:solidFill>
                <a:schemeClr val="bg1">
                  <a:lumMod val="85000"/>
                </a:schemeClr>
              </a:solidFill>
              <a:ln w="19050">
                <a:noFill/>
              </a:ln>
              <a:effectLst/>
            </c:spPr>
            <c:extLst>
              <c:ext xmlns:c16="http://schemas.microsoft.com/office/drawing/2014/chart" uri="{C3380CC4-5D6E-409C-BE32-E72D297353CC}">
                <c16:uniqueId val="{00000009-831B-488A-8B22-4FB90181B76B}"/>
              </c:ext>
            </c:extLst>
          </c:dPt>
          <c:dPt>
            <c:idx val="5"/>
            <c:invertIfNegative val="0"/>
            <c:bubble3D val="0"/>
            <c:spPr>
              <a:solidFill>
                <a:schemeClr val="bg2"/>
              </a:solidFill>
              <a:ln w="19050">
                <a:noFill/>
              </a:ln>
              <a:effectLst/>
            </c:spPr>
            <c:extLst>
              <c:ext xmlns:c16="http://schemas.microsoft.com/office/drawing/2014/chart" uri="{C3380CC4-5D6E-409C-BE32-E72D297353CC}">
                <c16:uniqueId val="{0000000B-831B-488A-8B22-4FB90181B76B}"/>
              </c:ext>
            </c:extLst>
          </c:dPt>
          <c:dPt>
            <c:idx val="6"/>
            <c:invertIfNegative val="0"/>
            <c:bubble3D val="0"/>
            <c:spPr>
              <a:solidFill>
                <a:schemeClr val="tx2"/>
              </a:solidFill>
              <a:ln w="19050">
                <a:noFill/>
              </a:ln>
              <a:effectLst/>
            </c:spPr>
            <c:extLst>
              <c:ext xmlns:c16="http://schemas.microsoft.com/office/drawing/2014/chart" uri="{C3380CC4-5D6E-409C-BE32-E72D297353CC}">
                <c16:uniqueId val="{0000000D-831B-488A-8B22-4FB90181B76B}"/>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1400" b="1" i="0" u="none" strike="noStrike" kern="1200" baseline="0">
                      <a:solidFill>
                        <a:schemeClr val="accent4"/>
                      </a:solidFill>
                      <a:latin typeface="Arial (Corps)"/>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1B-488A-8B22-4FB90181B76B}"/>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lang="en-US" sz="1400" b="1" i="0" u="none" strike="noStrike" kern="1200" baseline="0">
                      <a:solidFill>
                        <a:schemeClr val="accent4">
                          <a:lumMod val="40000"/>
                          <a:lumOff val="60000"/>
                        </a:schemeClr>
                      </a:solidFill>
                      <a:latin typeface="Arial (Corps)"/>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1B-488A-8B22-4FB90181B76B}"/>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lang="en-US" sz="1400" b="1" i="0" u="none" strike="noStrike" kern="1200" baseline="0">
                      <a:solidFill>
                        <a:schemeClr val="bg1">
                          <a:lumMod val="85000"/>
                        </a:schemeClr>
                      </a:solidFill>
                      <a:latin typeface="Arial (Corps)"/>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1B-488A-8B22-4FB90181B76B}"/>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chemeClr val="bg1">
                          <a:lumMod val="50000"/>
                        </a:schemeClr>
                      </a:solidFill>
                      <a:latin typeface="Arial (Corps)"/>
                      <a:ea typeface="Segoe UI Black" panose="020B0A02040204020203"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1B-488A-8B22-4FB90181B76B}"/>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chemeClr val="bg1">
                          <a:lumMod val="50000"/>
                        </a:schemeClr>
                      </a:solidFill>
                      <a:latin typeface="Arial (Corps)"/>
                      <a:ea typeface="Segoe UI Black" panose="020B0A02040204020203"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1B-488A-8B22-4FB90181B76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en-US" sz="1400" b="1" i="0" u="none" strike="noStrike" kern="1200" baseline="0">
                    <a:solidFill>
                      <a:schemeClr val="bg1"/>
                    </a:solidFill>
                    <a:latin typeface="Arial (Corps)"/>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pt idx="0">
                  <c:v>1</c:v>
                </c:pt>
                <c:pt idx="1">
                  <c:v>2</c:v>
                </c:pt>
                <c:pt idx="2">
                  <c:v>3</c:v>
                </c:pt>
                <c:pt idx="3">
                  <c:v>4</c:v>
                </c:pt>
                <c:pt idx="4">
                  <c:v>5</c:v>
                </c:pt>
                <c:pt idx="5">
                  <c:v>6</c:v>
                </c:pt>
                <c:pt idx="6">
                  <c:v>7</c:v>
                </c:pt>
              </c:numCache>
            </c:numRef>
          </c:cat>
          <c:val>
            <c:numRef>
              <c:f>Feuil1!$B$2:$B$8</c:f>
              <c:numCache>
                <c:formatCode>0%</c:formatCode>
                <c:ptCount val="7"/>
                <c:pt idx="0">
                  <c:v>0.03</c:v>
                </c:pt>
                <c:pt idx="1">
                  <c:v>0.02</c:v>
                </c:pt>
                <c:pt idx="2">
                  <c:v>7.0000000000000007E-2</c:v>
                </c:pt>
                <c:pt idx="3">
                  <c:v>0.28999999999999998</c:v>
                </c:pt>
                <c:pt idx="4">
                  <c:v>0.24</c:v>
                </c:pt>
                <c:pt idx="5">
                  <c:v>0.21</c:v>
                </c:pt>
                <c:pt idx="6">
                  <c:v>0.15</c:v>
                </c:pt>
              </c:numCache>
            </c:numRef>
          </c:val>
          <c:extLst>
            <c:ext xmlns:c16="http://schemas.microsoft.com/office/drawing/2014/chart" uri="{C3380CC4-5D6E-409C-BE32-E72D297353CC}">
              <c16:uniqueId val="{0000000C-831B-488A-8B22-4FB90181B76B}"/>
            </c:ext>
          </c:extLst>
        </c:ser>
        <c:dLbls>
          <c:showLegendKey val="0"/>
          <c:showVal val="0"/>
          <c:showCatName val="0"/>
          <c:showSerName val="0"/>
          <c:showPercent val="0"/>
          <c:showBubbleSize val="0"/>
        </c:dLbls>
        <c:gapWidth val="0"/>
        <c:axId val="547175032"/>
        <c:axId val="519732560"/>
      </c:barChart>
      <c:catAx>
        <c:axId val="547175032"/>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prstClr val="black">
                    <a:lumMod val="85000"/>
                    <a:lumOff val="15000"/>
                  </a:prstClr>
                </a:solidFill>
                <a:latin typeface="Futura PT Light" panose="020B0402020204020303" pitchFamily="34" charset="0"/>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1"/>
        <c:axPos val="l"/>
        <c:numFmt formatCode="0%" sourceLinked="1"/>
        <c:majorTickMark val="out"/>
        <c:minorTickMark val="none"/>
        <c:tickLblPos val="nextTo"/>
        <c:crossAx val="5471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93858450461513"/>
          <c:y val="0.28980908376493675"/>
          <c:w val="0.39546894418527606"/>
          <c:h val="0.56165424103453288"/>
        </c:manualLayout>
      </c:layout>
      <c:doughnutChart>
        <c:varyColors val="1"/>
        <c:ser>
          <c:idx val="0"/>
          <c:order val="0"/>
          <c:tx>
            <c:strRef>
              <c:f>Sheet1!$A$2</c:f>
              <c:strCache>
                <c:ptCount val="1"/>
                <c:pt idx="0">
                  <c:v>%</c:v>
                </c:pt>
              </c:strCache>
            </c:strRef>
          </c:tx>
          <c:spPr>
            <a:ln w="38100">
              <a:solidFill>
                <a:schemeClr val="bg1"/>
              </a:solidFill>
            </a:ln>
          </c:spPr>
          <c:dPt>
            <c:idx val="0"/>
            <c:bubble3D val="0"/>
            <c:spPr>
              <a:solidFill>
                <a:schemeClr val="tx2"/>
              </a:solidFill>
              <a:ln w="38100">
                <a:solidFill>
                  <a:schemeClr val="bg1"/>
                </a:solidFill>
              </a:ln>
              <a:effectLst/>
            </c:spPr>
            <c:extLst>
              <c:ext xmlns:c16="http://schemas.microsoft.com/office/drawing/2014/chart" uri="{C3380CC4-5D6E-409C-BE32-E72D297353CC}">
                <c16:uniqueId val="{00000001-59E2-4D2E-8812-B8D83A7480FB}"/>
              </c:ext>
            </c:extLst>
          </c:dPt>
          <c:dPt>
            <c:idx val="1"/>
            <c:bubble3D val="0"/>
            <c:spPr>
              <a:solidFill>
                <a:schemeClr val="bg2"/>
              </a:solidFill>
              <a:ln w="38100">
                <a:solidFill>
                  <a:schemeClr val="bg1"/>
                </a:solidFill>
              </a:ln>
              <a:effectLst/>
            </c:spPr>
            <c:extLst>
              <c:ext xmlns:c16="http://schemas.microsoft.com/office/drawing/2014/chart" uri="{C3380CC4-5D6E-409C-BE32-E72D297353CC}">
                <c16:uniqueId val="{00000003-59E2-4D2E-8812-B8D83A7480FB}"/>
              </c:ext>
            </c:extLst>
          </c:dPt>
          <c:dPt>
            <c:idx val="2"/>
            <c:bubble3D val="0"/>
            <c:spPr>
              <a:solidFill>
                <a:srgbClr val="F7CDD8"/>
              </a:solidFill>
              <a:ln w="38100">
                <a:solidFill>
                  <a:schemeClr val="bg1"/>
                </a:solidFill>
              </a:ln>
              <a:effectLst/>
            </c:spPr>
            <c:extLst>
              <c:ext xmlns:c16="http://schemas.microsoft.com/office/drawing/2014/chart" uri="{C3380CC4-5D6E-409C-BE32-E72D297353CC}">
                <c16:uniqueId val="{00000005-59E2-4D2E-8812-B8D83A7480FB}"/>
              </c:ext>
            </c:extLst>
          </c:dPt>
          <c:dPt>
            <c:idx val="3"/>
            <c:bubble3D val="0"/>
            <c:spPr>
              <a:solidFill>
                <a:srgbClr val="CF2030"/>
              </a:solidFill>
              <a:ln w="38100">
                <a:solidFill>
                  <a:schemeClr val="bg1"/>
                </a:solidFill>
              </a:ln>
              <a:effectLst/>
            </c:spPr>
            <c:extLst>
              <c:ext xmlns:c16="http://schemas.microsoft.com/office/drawing/2014/chart" uri="{C3380CC4-5D6E-409C-BE32-E72D297353CC}">
                <c16:uniqueId val="{00000007-59E2-4D2E-8812-B8D83A7480FB}"/>
              </c:ext>
            </c:extLst>
          </c:dPt>
          <c:dLbls>
            <c:dLbl>
              <c:idx val="0"/>
              <c:layout>
                <c:manualLayout>
                  <c:x val="6.5239339592578216E-2"/>
                  <c:y val="-0.18586664121348065"/>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fld id="{6E208D40-B843-E54E-BD9B-4428FA7C27AD}" type="CATEGORYNAME">
                      <a:rPr lang="fr-FR" sz="900" b="0" i="0">
                        <a:latin typeface="+mn-lt"/>
                      </a:rPr>
                      <a:pPr>
                        <a:defRPr sz="900">
                          <a:solidFill>
                            <a:schemeClr val="tx1">
                              <a:lumMod val="85000"/>
                              <a:lumOff val="15000"/>
                            </a:schemeClr>
                          </a:solidFill>
                        </a:defRPr>
                      </a:pPr>
                      <a:t>[NOM DE CATÉGORIE]</a:t>
                    </a:fld>
                    <a:r>
                      <a:rPr lang="fr-FR" sz="900" b="0" i="0" baseline="0" dirty="0">
                        <a:latin typeface="+mn-lt"/>
                      </a:rPr>
                      <a:t>
</a:t>
                    </a:r>
                    <a:fld id="{C9586AB4-7EF9-974B-864E-6A09BD198026}" type="VALUE">
                      <a:rPr lang="fr-FR" sz="1050" b="1" i="0" baseline="0">
                        <a:solidFill>
                          <a:schemeClr val="tx2"/>
                        </a:solidFill>
                        <a:latin typeface="+mn-lt"/>
                      </a:rPr>
                      <a:pPr>
                        <a:defRPr sz="900">
                          <a:solidFill>
                            <a:schemeClr val="tx1">
                              <a:lumMod val="85000"/>
                              <a:lumOff val="15000"/>
                            </a:schemeClr>
                          </a:solidFill>
                        </a:defRPr>
                      </a:pPr>
                      <a:t>[VALEUR]</a:t>
                    </a:fld>
                    <a:endParaRPr lang="fr-FR" sz="900" b="0" i="0" baseline="0" dirty="0">
                      <a:latin typeface="+mn-lt"/>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40946170501256923"/>
                      <c:h val="0.28268009663326166"/>
                    </c:manualLayout>
                  </c15:layout>
                  <c15:dlblFieldTable/>
                  <c15:showDataLabelsRange val="0"/>
                </c:ext>
                <c:ext xmlns:c16="http://schemas.microsoft.com/office/drawing/2014/chart" uri="{C3380CC4-5D6E-409C-BE32-E72D297353CC}">
                  <c16:uniqueId val="{00000001-59E2-4D2E-8812-B8D83A7480FB}"/>
                </c:ext>
              </c:extLst>
            </c:dLbl>
            <c:dLbl>
              <c:idx val="1"/>
              <c:layout>
                <c:manualLayout>
                  <c:x val="0.16361249355150342"/>
                  <c:y val="-4.505309375521988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fld id="{1204F0DB-4F87-E045-8B23-25CF150F94E2}" type="CATEGORYNAME">
                      <a:rPr lang="fr-FR" sz="900" b="0" i="0">
                        <a:latin typeface="+mn-lt"/>
                      </a:rPr>
                      <a:pPr>
                        <a:defRPr sz="900">
                          <a:solidFill>
                            <a:schemeClr val="tx1">
                              <a:lumMod val="85000"/>
                              <a:lumOff val="15000"/>
                            </a:schemeClr>
                          </a:solidFill>
                        </a:defRPr>
                      </a:pPr>
                      <a:t>[NOM DE CATÉGORIE]</a:t>
                    </a:fld>
                    <a:r>
                      <a:rPr lang="fr-FR" sz="900" b="0" i="0" baseline="0" dirty="0">
                        <a:latin typeface="+mn-lt"/>
                      </a:rPr>
                      <a:t>
</a:t>
                    </a:r>
                    <a:fld id="{3AB1D98C-A978-144E-B7FA-48280EAC3DD9}" type="VALUE">
                      <a:rPr lang="fr-FR" sz="1050" b="1" i="0" baseline="0">
                        <a:solidFill>
                          <a:schemeClr val="bg2"/>
                        </a:solidFill>
                        <a:latin typeface="+mn-lt"/>
                      </a:rPr>
                      <a:pPr>
                        <a:defRPr sz="900">
                          <a:solidFill>
                            <a:schemeClr val="tx1">
                              <a:lumMod val="85000"/>
                              <a:lumOff val="15000"/>
                            </a:schemeClr>
                          </a:solidFill>
                        </a:defRPr>
                      </a:pPr>
                      <a:t>[VALEUR]</a:t>
                    </a:fld>
                    <a:endParaRPr lang="fr-FR" sz="900" b="0" i="0" baseline="0" dirty="0">
                      <a:latin typeface="+mn-lt"/>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2785370608194627"/>
                      <c:h val="0.45828854893283294"/>
                    </c:manualLayout>
                  </c15:layout>
                  <c15:dlblFieldTable/>
                  <c15:showDataLabelsRange val="0"/>
                </c:ext>
                <c:ext xmlns:c16="http://schemas.microsoft.com/office/drawing/2014/chart" uri="{C3380CC4-5D6E-409C-BE32-E72D297353CC}">
                  <c16:uniqueId val="{00000003-59E2-4D2E-8812-B8D83A7480FB}"/>
                </c:ext>
              </c:extLst>
            </c:dLbl>
            <c:dLbl>
              <c:idx val="2"/>
              <c:layout>
                <c:manualLayout>
                  <c:x val="-0.19918773175546656"/>
                  <c:y val="0.10417225443641079"/>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fld id="{8409231B-7E3A-594D-934E-E6A03EA3E6BA}" type="CATEGORYNAME">
                      <a:rPr lang="fr-FR" sz="900" b="0" i="0" dirty="0">
                        <a:latin typeface="+mn-lt"/>
                      </a:rPr>
                      <a:pPr>
                        <a:defRPr sz="900">
                          <a:solidFill>
                            <a:schemeClr val="tx1">
                              <a:lumMod val="85000"/>
                              <a:lumOff val="15000"/>
                            </a:schemeClr>
                          </a:solidFill>
                        </a:defRPr>
                      </a:pPr>
                      <a:t>[NOM DE CATÉGORIE]</a:t>
                    </a:fld>
                    <a:r>
                      <a:rPr lang="fr-FR" sz="900" b="0" i="0" baseline="0" dirty="0">
                        <a:latin typeface="+mn-lt"/>
                      </a:rPr>
                      <a:t>
</a:t>
                    </a:r>
                    <a:fld id="{494007D6-50C2-EA43-8969-D5DCF1AAA4E2}" type="VALUE">
                      <a:rPr lang="fr-FR" sz="1050" b="1" i="0" baseline="0" dirty="0">
                        <a:solidFill>
                          <a:schemeClr val="accent4">
                            <a:lumMod val="60000"/>
                            <a:lumOff val="40000"/>
                          </a:schemeClr>
                        </a:solidFill>
                        <a:latin typeface="+mn-lt"/>
                      </a:rPr>
                      <a:pPr>
                        <a:defRPr sz="900">
                          <a:solidFill>
                            <a:schemeClr val="tx1">
                              <a:lumMod val="85000"/>
                              <a:lumOff val="15000"/>
                            </a:schemeClr>
                          </a:solidFill>
                        </a:defRPr>
                      </a:pPr>
                      <a:t>[VALEUR]</a:t>
                    </a:fld>
                    <a:endParaRPr lang="fr-FR" sz="900" b="0" i="0" baseline="0" dirty="0">
                      <a:latin typeface="+mn-lt"/>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1394674063852318"/>
                      <c:h val="0.45985991987344887"/>
                    </c:manualLayout>
                  </c15:layout>
                  <c15:dlblFieldTable/>
                  <c15:showDataLabelsRange val="0"/>
                </c:ext>
                <c:ext xmlns:c16="http://schemas.microsoft.com/office/drawing/2014/chart" uri="{C3380CC4-5D6E-409C-BE32-E72D297353CC}">
                  <c16:uniqueId val="{00000005-59E2-4D2E-8812-B8D83A7480FB}"/>
                </c:ext>
              </c:extLst>
            </c:dLbl>
            <c:dLbl>
              <c:idx val="3"/>
              <c:layout>
                <c:manualLayout>
                  <c:x val="-0.23065801051360726"/>
                  <c:y val="-9.413685859959752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fld id="{A98CA1D0-1610-5B4A-BB55-6F0240934DD9}" type="CATEGORYNAME">
                      <a:rPr lang="fr-FR" sz="900" b="0" i="0">
                        <a:latin typeface="+mn-lt"/>
                      </a:rPr>
                      <a:pPr>
                        <a:defRPr sz="900">
                          <a:solidFill>
                            <a:schemeClr val="tx1">
                              <a:lumMod val="85000"/>
                              <a:lumOff val="15000"/>
                            </a:schemeClr>
                          </a:solidFill>
                        </a:defRPr>
                      </a:pPr>
                      <a:t>[NOM DE CATÉGORIE]</a:t>
                    </a:fld>
                    <a:r>
                      <a:rPr lang="fr-FR" sz="900" b="0" i="0" baseline="0" dirty="0">
                        <a:latin typeface="+mn-lt"/>
                      </a:rPr>
                      <a:t>
</a:t>
                    </a:r>
                    <a:fld id="{8DE79DD6-7128-F14C-A9D1-E388959F2A88}" type="VALUE">
                      <a:rPr lang="fr-FR" sz="1050" b="1" i="0" baseline="0">
                        <a:solidFill>
                          <a:schemeClr val="accent4"/>
                        </a:solidFill>
                        <a:latin typeface="+mn-lt"/>
                      </a:rPr>
                      <a:pPr>
                        <a:defRPr sz="900">
                          <a:solidFill>
                            <a:schemeClr val="tx1">
                              <a:lumMod val="85000"/>
                              <a:lumOff val="15000"/>
                            </a:schemeClr>
                          </a:solidFill>
                        </a:defRPr>
                      </a:pPr>
                      <a:t>[VALEUR]</a:t>
                    </a:fld>
                    <a:endParaRPr lang="fr-FR" sz="900" b="0" i="0" baseline="0" dirty="0">
                      <a:latin typeface="+mn-lt"/>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85000"/>
                          <a:lumOff val="1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965679969146344"/>
                      <c:h val="0.35032867623156755"/>
                    </c:manualLayout>
                  </c15:layout>
                  <c15:dlblFieldTable/>
                  <c15:showDataLabelsRange val="0"/>
                </c:ext>
                <c:ext xmlns:c16="http://schemas.microsoft.com/office/drawing/2014/chart" uri="{C3380CC4-5D6E-409C-BE32-E72D297353CC}">
                  <c16:uniqueId val="{00000007-59E2-4D2E-8812-B8D83A7480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85000"/>
                        <a:lumOff val="15000"/>
                      </a:schemeClr>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Sheet1!$B$1:$E$1</c:f>
              <c:strCache>
                <c:ptCount val="4"/>
                <c:pt idx="0">
                  <c:v>Vous êtes très attentif à l’effet de votre alimentation sur votre santé, vous veillez à ne manger que des choses saines</c:v>
                </c:pt>
                <c:pt idx="1">
                  <c:v>Vous êtes assez attentif à l’effet de votre alimentation sur votre santé, vous veillez à consommer une majorité d’aliments sains</c:v>
                </c:pt>
                <c:pt idx="2">
                  <c:v>Vous êtes peu attentif à l’effet de votre alimentation sur votre santé, vous vous contentez de ne pas consommer de manière trop excessive des choses qui pourraient nuire à votre santé</c:v>
                </c:pt>
                <c:pt idx="3">
                  <c:v>Vous n’êtes pas vraiment attentif à l’effet de votre alimentation sur votre santé, vous mangez à peu près de tout sans vous poser trop de questions</c:v>
                </c:pt>
              </c:strCache>
            </c:strRef>
          </c:cat>
          <c:val>
            <c:numRef>
              <c:f>Sheet1!$B$2:$E$2</c:f>
              <c:numCache>
                <c:formatCode>0%</c:formatCode>
                <c:ptCount val="4"/>
                <c:pt idx="0">
                  <c:v>0.14000000000000001</c:v>
                </c:pt>
                <c:pt idx="1">
                  <c:v>0.55000000000000004</c:v>
                </c:pt>
                <c:pt idx="2">
                  <c:v>0.24</c:v>
                </c:pt>
                <c:pt idx="3">
                  <c:v>7.0000000000000007E-2</c:v>
                </c:pt>
              </c:numCache>
            </c:numRef>
          </c:val>
          <c:extLst>
            <c:ext xmlns:c16="http://schemas.microsoft.com/office/drawing/2014/chart" uri="{C3380CC4-5D6E-409C-BE32-E72D297353CC}">
              <c16:uniqueId val="{00000008-59E2-4D2E-8812-B8D83A7480FB}"/>
            </c:ext>
          </c:extLst>
        </c:ser>
        <c:dLbls>
          <c:showLegendKey val="0"/>
          <c:showVal val="0"/>
          <c:showCatName val="0"/>
          <c:showSerName val="0"/>
          <c:showPercent val="0"/>
          <c:showBubbleSize val="0"/>
          <c:showLeaderLines val="0"/>
        </c:dLbls>
        <c:firstSliceAng val="335"/>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45652279576165"/>
          <c:y val="0"/>
          <c:w val="0.50203582191115004"/>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Je lis toujours les étiquettes pour connaître la composition nutritionnelle des produits alimentaires</c:v>
                </c:pt>
                <c:pt idx="1">
                  <c:v>Je souhaite faire attention aux perturbateurs endocriniens</c:v>
                </c:pt>
                <c:pt idx="2">
                  <c:v>Je veille à ce que mon foyer mange des produits sains et variés</c:v>
                </c:pt>
              </c:strCache>
            </c:strRef>
          </c:cat>
          <c:val>
            <c:numRef>
              <c:f>Sheet1!$C$2:$C$4</c:f>
              <c:numCache>
                <c:formatCode>###0%</c:formatCode>
                <c:ptCount val="3"/>
                <c:pt idx="0" formatCode="0%">
                  <c:v>0.41</c:v>
                </c:pt>
                <c:pt idx="1">
                  <c:v>0.48</c:v>
                </c:pt>
                <c:pt idx="2">
                  <c:v>0.57999999999999996</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Je lis toujours les étiquettes pour connaître la composition nutritionnelle des produits alimentaires</c:v>
                </c:pt>
                <c:pt idx="1">
                  <c:v>Je souhaite faire attention aux perturbateurs endocriniens</c:v>
                </c:pt>
                <c:pt idx="2">
                  <c:v>Je veille à ce que mon foyer mange des produits sains et variés</c:v>
                </c:pt>
              </c:strCache>
            </c:strRef>
          </c:cat>
          <c:val>
            <c:numRef>
              <c:f>Sheet1!$B$2:$B$4</c:f>
              <c:numCache>
                <c:formatCode>0%</c:formatCode>
                <c:ptCount val="3"/>
                <c:pt idx="0">
                  <c:v>0.17</c:v>
                </c:pt>
                <c:pt idx="1">
                  <c:v>0.21</c:v>
                </c:pt>
                <c:pt idx="2" formatCode="###0%">
                  <c:v>0.3</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Je lis toujours les étiquettes pour connaître la composition nutritionnelle des produits alimentaires</c:v>
                </c:pt>
                <c:pt idx="1">
                  <c:v>Je souhaite faire attention aux perturbateurs endocriniens</c:v>
                </c:pt>
                <c:pt idx="2">
                  <c:v>Je veille à ce que mon foyer mange des produits sains et variés</c:v>
                </c:pt>
              </c:strCache>
            </c:strRef>
          </c:cat>
          <c:val>
            <c:numRef>
              <c:f>Sheet1!$D$2:$D$4</c:f>
              <c:numCache>
                <c:formatCode>###0%</c:formatCode>
                <c:ptCount val="3"/>
                <c:pt idx="0">
                  <c:v>-0.31</c:v>
                </c:pt>
                <c:pt idx="1">
                  <c:v>-0.21</c:v>
                </c:pt>
                <c:pt idx="2">
                  <c:v>-0.09</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84BE-467D-9179-3C0498159232}"/>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Je lis toujours les étiquettes pour connaître la composition nutritionnelle des produits alimentaires</c:v>
                </c:pt>
                <c:pt idx="1">
                  <c:v>Je souhaite faire attention aux perturbateurs endocriniens</c:v>
                </c:pt>
                <c:pt idx="2">
                  <c:v>Je veille à ce que mon foyer mange des produits sains et variés</c:v>
                </c:pt>
              </c:strCache>
            </c:strRef>
          </c:cat>
          <c:val>
            <c:numRef>
              <c:f>Sheet1!$E$2:$E$4</c:f>
              <c:numCache>
                <c:formatCode>###0%</c:formatCode>
                <c:ptCount val="3"/>
                <c:pt idx="0">
                  <c:v>-0.11</c:v>
                </c:pt>
                <c:pt idx="1">
                  <c:v>-0.09</c:v>
                </c:pt>
                <c:pt idx="2">
                  <c:v>-0.02</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62D0-4603-BAA2-E26397ACD83B}"/>
              </c:ext>
            </c:extLst>
          </c:dPt>
          <c:dLbls>
            <c:dLbl>
              <c:idx val="0"/>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0-62D0-4603-BAA2-E26397ACD83B}"/>
                </c:ext>
              </c:extLst>
            </c:dLbl>
            <c:dLbl>
              <c:idx val="1"/>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2-D0D9-4DB7-AC67-91AD411D7989}"/>
                </c:ext>
              </c:extLst>
            </c:dLbl>
            <c:dLbl>
              <c:idx val="2"/>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3-D0D9-4DB7-AC67-91AD411D7989}"/>
                </c:ext>
              </c:extLst>
            </c:dLbl>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Je lis toujours les étiquettes pour connaître la composition nutritionnelle des produits alimentaires</c:v>
                </c:pt>
                <c:pt idx="1">
                  <c:v>Je souhaite faire attention aux perturbateurs endocriniens</c:v>
                </c:pt>
                <c:pt idx="2">
                  <c:v>Je veille à ce que mon foyer mange des produits sains et variés</c:v>
                </c:pt>
              </c:strCache>
            </c:strRef>
          </c:cat>
          <c:val>
            <c:numRef>
              <c:f>Sheet1!$F$2:$F$4</c:f>
              <c:numCache>
                <c:formatCode>###0%</c:formatCode>
                <c:ptCount val="3"/>
                <c:pt idx="0">
                  <c:v>0.57999999999999996</c:v>
                </c:pt>
                <c:pt idx="1">
                  <c:v>0.69</c:v>
                </c:pt>
                <c:pt idx="2">
                  <c:v>0.87999999999999989</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1.1032934565454903E-2"/>
                  <c:y val="6.9468730137139667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5555467653316948E-2"/>
                      <c:h val="7.8678351027499038E-2"/>
                    </c:manualLayout>
                  </c15:layout>
                </c:ext>
                <c:ext xmlns:c16="http://schemas.microsoft.com/office/drawing/2014/chart" uri="{C3380CC4-5D6E-409C-BE32-E72D297353CC}">
                  <c16:uniqueId val="{00000007-C960-4C65-A03D-AE7703D68C78}"/>
                </c:ext>
              </c:extLst>
            </c:dLbl>
            <c:dLbl>
              <c:idx val="1"/>
              <c:layout>
                <c:manualLayout>
                  <c:x val="1.6416547535694336E-3"/>
                  <c:y val="9.2624973516187096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8833518508791436E-2"/>
                      <c:h val="8.3309599703308354E-2"/>
                    </c:manualLayout>
                  </c15:layout>
                </c:ext>
                <c:ext xmlns:c16="http://schemas.microsoft.com/office/drawing/2014/chart" uri="{C3380CC4-5D6E-409C-BE32-E72D297353CC}">
                  <c16:uniqueId val="{00000008-C960-4C65-A03D-AE7703D68C78}"/>
                </c:ext>
              </c:extLst>
            </c:dLbl>
            <c:dLbl>
              <c:idx val="2"/>
              <c:layout>
                <c:manualLayout>
                  <c:x val="-2.2379094974239327E-2"/>
                  <c:y val="2.122631122263412E-1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9-C960-4C65-A03D-AE7703D68C7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Je lis toujours les étiquettes pour connaître la composition nutritionnelle des produits alimentaires</c:v>
                </c:pt>
                <c:pt idx="1">
                  <c:v>Je souhaite faire attention aux perturbateurs endocriniens</c:v>
                </c:pt>
                <c:pt idx="2">
                  <c:v>Je veille à ce que mon foyer mange des produits sains et variés</c:v>
                </c:pt>
              </c:strCache>
            </c:strRef>
          </c:cat>
          <c:val>
            <c:numRef>
              <c:f>Sheet1!$G$2:$G$4</c:f>
              <c:numCache>
                <c:formatCode>0%;0%</c:formatCode>
                <c:ptCount val="3"/>
                <c:pt idx="0">
                  <c:v>-0.42</c:v>
                </c:pt>
                <c:pt idx="1">
                  <c:v>-0.3</c:v>
                </c:pt>
                <c:pt idx="2">
                  <c:v>-0.11</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j-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253971643646511"/>
          <c:y val="4.3254414868196178E-3"/>
          <c:w val="0.43498406427507919"/>
          <c:h val="0.97540579691880958"/>
        </c:manualLayout>
      </c:layout>
      <c:barChart>
        <c:barDir val="bar"/>
        <c:grouping val="clustered"/>
        <c:varyColors val="0"/>
        <c:ser>
          <c:idx val="0"/>
          <c:order val="0"/>
          <c:tx>
            <c:strRef>
              <c:f>Sheet1!$B$1</c:f>
              <c:strCache>
                <c:ptCount val="1"/>
                <c:pt idx="0">
                  <c:v>%</c:v>
                </c:pt>
              </c:strCache>
            </c:strRef>
          </c:tx>
          <c:spPr>
            <a:solidFill>
              <a:srgbClr val="99C221"/>
            </a:solidFill>
            <a:ln>
              <a:noFill/>
            </a:ln>
            <a:effectLst/>
          </c:spPr>
          <c:invertIfNegative val="0"/>
          <c:dPt>
            <c:idx val="16"/>
            <c:invertIfNegative val="0"/>
            <c:bubble3D val="0"/>
            <c:spPr>
              <a:solidFill>
                <a:srgbClr val="CE6149"/>
              </a:solidFill>
              <a:ln>
                <a:noFill/>
              </a:ln>
              <a:effectLst/>
            </c:spPr>
            <c:extLst>
              <c:ext xmlns:c16="http://schemas.microsoft.com/office/drawing/2014/chart" uri="{C3380CC4-5D6E-409C-BE32-E72D297353CC}">
                <c16:uniqueId val="{00000001-7A43-47A0-87A2-97D5AB7E1424}"/>
              </c:ext>
            </c:extLst>
          </c:dPt>
          <c:dLbls>
            <c:dLbl>
              <c:idx val="16"/>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Arial (Corps)"/>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7A43-47A0-87A2-97D5AB7E142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Arial (Corps)"/>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Vous êtes “flexitarien” </c:v>
                </c:pt>
                <c:pt idx="1">
                  <c:v>Vous mangez » sans sucre »</c:v>
                </c:pt>
                <c:pt idx="2">
                  <c:v>Vous prenez des compléments alimentaires</c:v>
                </c:pt>
                <c:pt idx="3">
                  <c:v>Vous mangez « sans sel »</c:v>
                </c:pt>
                <c:pt idx="4">
                  <c:v>Vous mangez halal</c:v>
                </c:pt>
                <c:pt idx="5">
                  <c:v>Vous êtes végétarien</c:v>
                </c:pt>
                <c:pt idx="6">
                  <c:v>Vous ne mangez pas de viande rouge</c:v>
                </c:pt>
                <c:pt idx="7">
                  <c:v>Vous mangez « sans gluten »</c:v>
                </c:pt>
                <c:pt idx="8">
                  <c:v>Vous mangez « sans lactose » </c:v>
                </c:pt>
                <c:pt idx="9">
                  <c:v>Vous êtes locavore</c:v>
                </c:pt>
                <c:pt idx="10">
                  <c:v>Vous êtes végétalien</c:v>
                </c:pt>
                <c:pt idx="11">
                  <c:v>Vous êtes vegan </c:v>
                </c:pt>
                <c:pt idx="12">
                  <c:v>Vous mangez exclusivement bio </c:v>
                </c:pt>
                <c:pt idx="13">
                  <c:v>Vous ne mangez que du poisson </c:v>
                </c:pt>
                <c:pt idx="14">
                  <c:v>Vous mangez casher </c:v>
                </c:pt>
                <c:pt idx="15">
                  <c:v>Autres régimes (à préciser)</c:v>
                </c:pt>
                <c:pt idx="16">
                  <c:v>Aucun de ces régimes</c:v>
                </c:pt>
              </c:strCache>
            </c:strRef>
          </c:cat>
          <c:val>
            <c:numRef>
              <c:f>Sheet1!$B$2:$B$18</c:f>
              <c:numCache>
                <c:formatCode>###0%</c:formatCode>
                <c:ptCount val="17"/>
                <c:pt idx="0">
                  <c:v>0.17</c:v>
                </c:pt>
                <c:pt idx="1">
                  <c:v>0.05</c:v>
                </c:pt>
                <c:pt idx="2">
                  <c:v>0.05</c:v>
                </c:pt>
                <c:pt idx="3">
                  <c:v>0.04</c:v>
                </c:pt>
                <c:pt idx="4">
                  <c:v>0.04</c:v>
                </c:pt>
                <c:pt idx="5" formatCode="0%">
                  <c:v>0.03</c:v>
                </c:pt>
                <c:pt idx="6">
                  <c:v>0.03</c:v>
                </c:pt>
                <c:pt idx="7">
                  <c:v>0.02</c:v>
                </c:pt>
                <c:pt idx="8">
                  <c:v>0.02</c:v>
                </c:pt>
                <c:pt idx="9">
                  <c:v>0.02</c:v>
                </c:pt>
                <c:pt idx="10">
                  <c:v>0.01</c:v>
                </c:pt>
                <c:pt idx="11">
                  <c:v>0.01</c:v>
                </c:pt>
                <c:pt idx="12">
                  <c:v>0.01</c:v>
                </c:pt>
                <c:pt idx="13">
                  <c:v>0.01</c:v>
                </c:pt>
                <c:pt idx="14">
                  <c:v>0.01</c:v>
                </c:pt>
                <c:pt idx="15">
                  <c:v>0.01</c:v>
                </c:pt>
                <c:pt idx="16">
                  <c:v>0.65</c:v>
                </c:pt>
              </c:numCache>
            </c:numRef>
          </c:val>
          <c:extLst>
            <c:ext xmlns:c16="http://schemas.microsoft.com/office/drawing/2014/chart" uri="{C3380CC4-5D6E-409C-BE32-E72D297353CC}">
              <c16:uniqueId val="{00000000-7A43-47A0-87A2-97D5AB7E1424}"/>
            </c:ext>
          </c:extLst>
        </c:ser>
        <c:dLbls>
          <c:showLegendKey val="0"/>
          <c:showVal val="0"/>
          <c:showCatName val="0"/>
          <c:showSerName val="0"/>
          <c:showPercent val="0"/>
          <c:showBubbleSize val="0"/>
        </c:dLbls>
        <c:gapWidth val="100"/>
        <c:axId val="1789033776"/>
        <c:axId val="1789764640"/>
      </c:barChart>
      <c:catAx>
        <c:axId val="178903377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chemeClr val="tx1">
                    <a:lumMod val="75000"/>
                    <a:lumOff val="25000"/>
                  </a:schemeClr>
                </a:solidFill>
                <a:latin typeface="Arial (Corps)"/>
                <a:ea typeface="+mn-ea"/>
                <a:cs typeface="+mn-cs"/>
              </a:defRPr>
            </a:pPr>
            <a:endParaRPr lang="fr-FR"/>
          </a:p>
        </c:txPr>
        <c:crossAx val="1789764640"/>
        <c:crosses val="autoZero"/>
        <c:auto val="1"/>
        <c:lblAlgn val="ctr"/>
        <c:lblOffset val="100"/>
        <c:noMultiLvlLbl val="0"/>
      </c:catAx>
      <c:valAx>
        <c:axId val="1789764640"/>
        <c:scaling>
          <c:orientation val="minMax"/>
          <c:max val="0.8"/>
          <c:min val="0"/>
        </c:scaling>
        <c:delete val="1"/>
        <c:axPos val="t"/>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5890344291927071"/>
          <c:y val="9.5448093786219372E-3"/>
          <c:w val="0.40039067842493808"/>
          <c:h val="0.96596339537278642"/>
        </c:manualLayout>
      </c:layout>
      <c:barChart>
        <c:barDir val="bar"/>
        <c:grouping val="clustered"/>
        <c:varyColors val="0"/>
        <c:ser>
          <c:idx val="0"/>
          <c:order val="0"/>
          <c:tx>
            <c:strRef>
              <c:f>Sheet1!$B$1</c:f>
              <c:strCache>
                <c:ptCount val="1"/>
                <c:pt idx="0">
                  <c:v>%</c:v>
                </c:pt>
              </c:strCache>
            </c:strRef>
          </c:tx>
          <c:spPr>
            <a:solidFill>
              <a:srgbClr val="99C22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Corps)"/>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Aucun régime</c:v>
                </c:pt>
                <c:pt idx="1">
                  <c:v>Régime flexitarien</c:v>
                </c:pt>
                <c:pt idx="2">
                  <c:v>Régime « sans »</c:v>
                </c:pt>
                <c:pt idx="3">
                  <c:v>Autre type de régime</c:v>
                </c:pt>
                <c:pt idx="4">
                  <c:v>Régime sans viande rouge</c:v>
                </c:pt>
              </c:strCache>
            </c:strRef>
          </c:cat>
          <c:val>
            <c:numRef>
              <c:f>Sheet1!$B$2:$B$6</c:f>
              <c:numCache>
                <c:formatCode>###0%</c:formatCode>
                <c:ptCount val="5"/>
                <c:pt idx="0">
                  <c:v>0.65</c:v>
                </c:pt>
                <c:pt idx="1">
                  <c:v>0.17</c:v>
                </c:pt>
                <c:pt idx="2">
                  <c:v>0.1</c:v>
                </c:pt>
                <c:pt idx="3">
                  <c:v>0.12</c:v>
                </c:pt>
                <c:pt idx="4">
                  <c:v>7.0000000000000007E-2</c:v>
                </c:pt>
              </c:numCache>
            </c:numRef>
          </c:val>
          <c:extLst>
            <c:ext xmlns:c16="http://schemas.microsoft.com/office/drawing/2014/chart" uri="{C3380CC4-5D6E-409C-BE32-E72D297353CC}">
              <c16:uniqueId val="{00000000-EBF8-4F21-AB93-DF497E8C0FCF}"/>
            </c:ext>
          </c:extLst>
        </c:ser>
        <c:dLbls>
          <c:showLegendKey val="0"/>
          <c:showVal val="0"/>
          <c:showCatName val="0"/>
          <c:showSerName val="0"/>
          <c:showPercent val="0"/>
          <c:showBubbleSize val="0"/>
        </c:dLbls>
        <c:gapWidth val="100"/>
        <c:axId val="1789033776"/>
        <c:axId val="1789764640"/>
      </c:barChart>
      <c:catAx>
        <c:axId val="17890337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Arial (Corps)"/>
                <a:ea typeface="+mn-ea"/>
                <a:cs typeface="+mn-cs"/>
              </a:defRPr>
            </a:pPr>
            <a:endParaRPr lang="fr-FR"/>
          </a:p>
        </c:txPr>
        <c:crossAx val="1789764640"/>
        <c:crosses val="autoZero"/>
        <c:auto val="1"/>
        <c:lblAlgn val="ctr"/>
        <c:lblOffset val="100"/>
        <c:noMultiLvlLbl val="0"/>
      </c:catAx>
      <c:valAx>
        <c:axId val="1789764640"/>
        <c:scaling>
          <c:orientation val="minMax"/>
          <c:min val="0"/>
        </c:scaling>
        <c:delete val="1"/>
        <c:axPos val="t"/>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99C221">
        <a:lumMod val="20000"/>
        <a:lumOff val="80000"/>
      </a:srgbClr>
    </a:solidFill>
    <a:ln>
      <a:noFill/>
    </a:ln>
    <a:effectLst/>
  </c:spPr>
  <c:txPr>
    <a:bodyPr/>
    <a:lstStyle/>
    <a:p>
      <a:pPr>
        <a:defRPr sz="1000"/>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80545659089265187"/>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Actifs CSP+</c:v>
                </c:pt>
                <c:pt idx="1">
                  <c:v>Actifs CSP=</c:v>
                </c:pt>
                <c:pt idx="2">
                  <c:v>Actifs CSP-</c:v>
                </c:pt>
                <c:pt idx="3">
                  <c:v>Chômeurs</c:v>
                </c:pt>
                <c:pt idx="4">
                  <c:v>Retraités</c:v>
                </c:pt>
                <c:pt idx="5">
                  <c:v>Autres inactifs</c:v>
                </c:pt>
              </c:strCache>
            </c:strRef>
          </c:cat>
          <c:val>
            <c:numRef>
              <c:f>Feuil1!$B$2:$B$7</c:f>
              <c:numCache>
                <c:formatCode>###0%</c:formatCode>
                <c:ptCount val="6"/>
                <c:pt idx="0">
                  <c:v>0.12612242575417745</c:v>
                </c:pt>
                <c:pt idx="1">
                  <c:v>0.10002510496443087</c:v>
                </c:pt>
                <c:pt idx="2">
                  <c:v>6.9631473487309872E-2</c:v>
                </c:pt>
                <c:pt idx="3">
                  <c:v>8.8474694505357721E-2</c:v>
                </c:pt>
                <c:pt idx="4">
                  <c:v>6.7404878370967258E-2</c:v>
                </c:pt>
                <c:pt idx="5">
                  <c:v>6.4813878072619791E-2</c:v>
                </c:pt>
              </c:numCache>
            </c:numRef>
          </c:val>
          <c:extLst>
            <c:ext xmlns:c16="http://schemas.microsoft.com/office/drawing/2014/chart" uri="{C3380CC4-5D6E-409C-BE32-E72D297353CC}">
              <c16:uniqueId val="{00000000-A6A1-4358-8C5D-65D83A90BADA}"/>
            </c:ext>
          </c:extLst>
        </c:ser>
        <c:ser>
          <c:idx val="1"/>
          <c:order val="1"/>
          <c:tx>
            <c:strRef>
              <c:f>Feuil1!$C$1</c:f>
              <c:strCache>
                <c:ptCount val="1"/>
                <c:pt idx="0">
                  <c:v>Au moins une fois par semaine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Actifs CSP+</c:v>
                </c:pt>
                <c:pt idx="1">
                  <c:v>Actifs CSP=</c:v>
                </c:pt>
                <c:pt idx="2">
                  <c:v>Actifs CSP-</c:v>
                </c:pt>
                <c:pt idx="3">
                  <c:v>Chômeurs</c:v>
                </c:pt>
                <c:pt idx="4">
                  <c:v>Retraités</c:v>
                </c:pt>
                <c:pt idx="5">
                  <c:v>Autres inactifs</c:v>
                </c:pt>
              </c:strCache>
            </c:strRef>
          </c:cat>
          <c:val>
            <c:numRef>
              <c:f>Feuil1!$C$2:$C$7</c:f>
              <c:numCache>
                <c:formatCode>###0%</c:formatCode>
                <c:ptCount val="6"/>
                <c:pt idx="0">
                  <c:v>0.3699291590183183</c:v>
                </c:pt>
                <c:pt idx="1">
                  <c:v>0.34846319745115467</c:v>
                </c:pt>
                <c:pt idx="2">
                  <c:v>0.24891074644344136</c:v>
                </c:pt>
                <c:pt idx="3">
                  <c:v>0.17090424404497934</c:v>
                </c:pt>
                <c:pt idx="4">
                  <c:v>0.1943362913164805</c:v>
                </c:pt>
                <c:pt idx="5">
                  <c:v>0.22685473157779149</c:v>
                </c:pt>
              </c:numCache>
            </c:numRef>
          </c:val>
          <c:extLst>
            <c:ext xmlns:c16="http://schemas.microsoft.com/office/drawing/2014/chart" uri="{C3380CC4-5D6E-409C-BE32-E72D297353CC}">
              <c16:uniqueId val="{00000001-A6A1-4358-8C5D-65D83A90BADA}"/>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Actifs CSP+</c:v>
                </c:pt>
                <c:pt idx="1">
                  <c:v>Actifs CSP=</c:v>
                </c:pt>
                <c:pt idx="2">
                  <c:v>Actifs CSP-</c:v>
                </c:pt>
                <c:pt idx="3">
                  <c:v>Chômeurs</c:v>
                </c:pt>
                <c:pt idx="4">
                  <c:v>Retraités</c:v>
                </c:pt>
                <c:pt idx="5">
                  <c:v>Autres inactifs</c:v>
                </c:pt>
              </c:strCache>
            </c:strRef>
          </c:cat>
          <c:val>
            <c:numRef>
              <c:f>Feuil1!$D$2:$D$7</c:f>
              <c:numCache>
                <c:formatCode>0%</c:formatCode>
                <c:ptCount val="6"/>
                <c:pt idx="0">
                  <c:v>0.49605158477249578</c:v>
                </c:pt>
                <c:pt idx="1">
                  <c:v>0.44848830241558557</c:v>
                </c:pt>
                <c:pt idx="2">
                  <c:v>0.31854221993075121</c:v>
                </c:pt>
                <c:pt idx="3">
                  <c:v>0.25937893855033706</c:v>
                </c:pt>
                <c:pt idx="4">
                  <c:v>0.26174116968744776</c:v>
                </c:pt>
                <c:pt idx="5">
                  <c:v>0.2916686096504113</c:v>
                </c:pt>
              </c:numCache>
            </c:numRef>
          </c:val>
          <c:extLst>
            <c:ext xmlns:c16="http://schemas.microsoft.com/office/drawing/2014/chart" uri="{C3380CC4-5D6E-409C-BE32-E72D297353CC}">
              <c16:uniqueId val="{00000002-A6A1-4358-8C5D-65D83A90BADA}"/>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valAx>
        <c:axId val="857247696"/>
        <c:scaling>
          <c:orientation val="minMax"/>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45652279576165"/>
          <c:y val="0"/>
          <c:w val="0.50203582191115004"/>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Pour les produits alimentaires, j'hésite un peu à acheter des marques distributeurs</c:v>
                </c:pt>
                <c:pt idx="1">
                  <c:v>J’achète certains produits afin d’assurer une meilleure rémunération des producteurs / agriculteurs</c:v>
                </c:pt>
                <c:pt idx="2">
                  <c:v>Je suis vigilant(e) au processus de production qui respecte l’environnement et la condition animale</c:v>
                </c:pt>
                <c:pt idx="3">
                  <c:v>Les marques distributeurs de produits alimentaires sont de qualité équivalente aux grandes marques </c:v>
                </c:pt>
              </c:strCache>
            </c:strRef>
          </c:cat>
          <c:val>
            <c:numRef>
              <c:f>Sheet1!$C$2:$C$5</c:f>
              <c:numCache>
                <c:formatCode>###0%</c:formatCode>
                <c:ptCount val="4"/>
                <c:pt idx="0" formatCode="0%">
                  <c:v>0.32</c:v>
                </c:pt>
                <c:pt idx="1">
                  <c:v>0.51</c:v>
                </c:pt>
                <c:pt idx="2">
                  <c:v>0.5</c:v>
                </c:pt>
                <c:pt idx="3">
                  <c:v>0.54</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Pour les produits alimentaires, j'hésite un peu à acheter des marques distributeurs</c:v>
                </c:pt>
                <c:pt idx="1">
                  <c:v>J’achète certains produits afin d’assurer une meilleure rémunération des producteurs / agriculteurs</c:v>
                </c:pt>
                <c:pt idx="2">
                  <c:v>Je suis vigilant(e) au processus de production qui respecte l’environnement et la condition animale</c:v>
                </c:pt>
                <c:pt idx="3">
                  <c:v>Les marques distributeurs de produits alimentaires sont de qualité équivalente aux grandes marques </c:v>
                </c:pt>
              </c:strCache>
            </c:strRef>
          </c:cat>
          <c:val>
            <c:numRef>
              <c:f>Sheet1!$B$2:$B$5</c:f>
              <c:numCache>
                <c:formatCode>###0%</c:formatCode>
                <c:ptCount val="4"/>
                <c:pt idx="0" formatCode="0%">
                  <c:v>0.1</c:v>
                </c:pt>
                <c:pt idx="1">
                  <c:v>0.15</c:v>
                </c:pt>
                <c:pt idx="2" formatCode="0%">
                  <c:v>0.19</c:v>
                </c:pt>
                <c:pt idx="3">
                  <c:v>0.18</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Pour les produits alimentaires, j'hésite un peu à acheter des marques distributeurs</c:v>
                </c:pt>
                <c:pt idx="1">
                  <c:v>J’achète certains produits afin d’assurer une meilleure rémunération des producteurs / agriculteurs</c:v>
                </c:pt>
                <c:pt idx="2">
                  <c:v>Je suis vigilant(e) au processus de production qui respecte l’environnement et la condition animale</c:v>
                </c:pt>
                <c:pt idx="3">
                  <c:v>Les marques distributeurs de produits alimentaires sont de qualité équivalente aux grandes marques </c:v>
                </c:pt>
              </c:strCache>
            </c:strRef>
          </c:cat>
          <c:val>
            <c:numRef>
              <c:f>Sheet1!$D$2:$D$5</c:f>
              <c:numCache>
                <c:formatCode>###0%</c:formatCode>
                <c:ptCount val="4"/>
                <c:pt idx="0">
                  <c:v>-0.39</c:v>
                </c:pt>
                <c:pt idx="1">
                  <c:v>-0.27</c:v>
                </c:pt>
                <c:pt idx="2">
                  <c:v>-0.24</c:v>
                </c:pt>
                <c:pt idx="3">
                  <c:v>-0.24</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dLbl>
              <c:idx val="1"/>
              <c:layout>
                <c:manualLayout>
                  <c:x val="-1.0802469135802583E-2"/>
                  <c:y val="-4.6312486758093106E-3"/>
                </c:manualLayout>
              </c:layout>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74-4DD5-B5B5-FA4404B2B052}"/>
                </c:ext>
              </c:extLst>
            </c:dLbl>
            <c:dLbl>
              <c:idx val="2"/>
              <c:delete val="1"/>
              <c:extLst>
                <c:ext xmlns:c15="http://schemas.microsoft.com/office/drawing/2012/chart" uri="{CE6537A1-D6FC-4f65-9D91-7224C49458BB}"/>
                <c:ext xmlns:c16="http://schemas.microsoft.com/office/drawing/2014/chart" uri="{C3380CC4-5D6E-409C-BE32-E72D297353CC}">
                  <c16:uniqueId val="{00000002-6483-46B9-918D-7DD72EE97064}"/>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Pour les produits alimentaires, j'hésite un peu à acheter des marques distributeurs</c:v>
                </c:pt>
                <c:pt idx="1">
                  <c:v>J’achète certains produits afin d’assurer une meilleure rémunération des producteurs / agriculteurs</c:v>
                </c:pt>
                <c:pt idx="2">
                  <c:v>Je suis vigilant(e) au processus de production qui respecte l’environnement et la condition animale</c:v>
                </c:pt>
                <c:pt idx="3">
                  <c:v>Les marques distributeurs de produits alimentaires sont de qualité équivalente aux grandes marques </c:v>
                </c:pt>
              </c:strCache>
            </c:strRef>
          </c:cat>
          <c:val>
            <c:numRef>
              <c:f>Sheet1!$E$2:$E$5</c:f>
              <c:numCache>
                <c:formatCode>###0%</c:formatCode>
                <c:ptCount val="4"/>
                <c:pt idx="0">
                  <c:v>-0.19</c:v>
                </c:pt>
                <c:pt idx="1">
                  <c:v>-0.08</c:v>
                </c:pt>
                <c:pt idx="2">
                  <c:v>-0.06</c:v>
                </c:pt>
                <c:pt idx="3">
                  <c:v>-0.04</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A1F7-4BC4-A8D2-58E3465ED0A3}"/>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Pour les produits alimentaires, j'hésite un peu à acheter des marques distributeurs</c:v>
                </c:pt>
                <c:pt idx="1">
                  <c:v>J’achète certains produits afin d’assurer une meilleure rémunération des producteurs / agriculteurs</c:v>
                </c:pt>
                <c:pt idx="2">
                  <c:v>Je suis vigilant(e) au processus de production qui respecte l’environnement et la condition animale</c:v>
                </c:pt>
                <c:pt idx="3">
                  <c:v>Les marques distributeurs de produits alimentaires sont de qualité équivalente aux grandes marques </c:v>
                </c:pt>
              </c:strCache>
            </c:strRef>
          </c:cat>
          <c:val>
            <c:numRef>
              <c:f>Sheet1!$F$2:$F$5</c:f>
              <c:numCache>
                <c:formatCode>###0%</c:formatCode>
                <c:ptCount val="4"/>
                <c:pt idx="0">
                  <c:v>0.42000000000000004</c:v>
                </c:pt>
                <c:pt idx="1">
                  <c:v>0.66</c:v>
                </c:pt>
                <c:pt idx="2">
                  <c:v>0.69</c:v>
                </c:pt>
                <c:pt idx="3">
                  <c:v>0.72</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2.0272674249052207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7-C960-4C65-A03D-AE7703D68C78}"/>
                </c:ext>
              </c:extLst>
            </c:dLbl>
            <c:dLbl>
              <c:idx val="1"/>
              <c:layout>
                <c:manualLayout>
                  <c:x val="-8.3666277826382821E-3"/>
                  <c:y val="-4.630154680059119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8-C960-4C65-A03D-AE7703D68C78}"/>
                </c:ext>
              </c:extLst>
            </c:dLbl>
            <c:dLbl>
              <c:idx val="2"/>
              <c:layout>
                <c:manualLayout>
                  <c:x val="-7.0184456109654058E-3"/>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9-C960-4C65-A03D-AE7703D68C7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Pour les produits alimentaires, j'hésite un peu à acheter des marques distributeurs</c:v>
                </c:pt>
                <c:pt idx="1">
                  <c:v>J’achète certains produits afin d’assurer une meilleure rémunération des producteurs / agriculteurs</c:v>
                </c:pt>
                <c:pt idx="2">
                  <c:v>Je suis vigilant(e) au processus de production qui respecte l’environnement et la condition animale</c:v>
                </c:pt>
                <c:pt idx="3">
                  <c:v>Les marques distributeurs de produits alimentaires sont de qualité équivalente aux grandes marques </c:v>
                </c:pt>
              </c:strCache>
            </c:strRef>
          </c:cat>
          <c:val>
            <c:numRef>
              <c:f>Sheet1!$G$2:$G$5</c:f>
              <c:numCache>
                <c:formatCode>0%;0%</c:formatCode>
                <c:ptCount val="4"/>
                <c:pt idx="0">
                  <c:v>-0.58000000000000007</c:v>
                </c:pt>
                <c:pt idx="1">
                  <c:v>-0.35000000000000003</c:v>
                </c:pt>
                <c:pt idx="2">
                  <c:v>-0.3</c:v>
                </c:pt>
                <c:pt idx="3">
                  <c:v>-0.27999999999999997</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1.2"/>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833508840843479"/>
          <c:y val="8.7367364878663839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EC61-480F-8FBE-716C1D397FA9}"/>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EC61-480F-8FBE-716C1D397FA9}"/>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EC61-480F-8FBE-716C1D397F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61-480F-8FBE-716C1D397FA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EC61-480F-8FBE-716C1D397FA9}"/>
              </c:ext>
            </c:extLst>
          </c:dPt>
          <c:dLbls>
            <c:dLbl>
              <c:idx val="0"/>
              <c:layout>
                <c:manualLayout>
                  <c:x val="0.14946459929093298"/>
                  <c:y val="-0.22688007577177391"/>
                </c:manualLayout>
              </c:layout>
              <c:tx>
                <c:rich>
                  <a:bodyPr/>
                  <a:lstStyle/>
                  <a:p>
                    <a:fld id="{9F2825CE-A665-49DF-BA95-0E11B32515DF}" type="CATEGORYNAME">
                      <a:rPr lang="fr-FR">
                        <a:solidFill>
                          <a:schemeClr val="tx1"/>
                        </a:solidFill>
                      </a:rPr>
                      <a:pPr/>
                      <a:t>[NOM DE CATÉGORIE]</a:t>
                    </a:fld>
                    <a:r>
                      <a:rPr lang="fr-FR" baseline="0" dirty="0">
                        <a:solidFill>
                          <a:schemeClr val="tx1"/>
                        </a:solidFill>
                      </a:rPr>
                      <a:t>
</a:t>
                    </a:r>
                    <a:fld id="{6F601BD6-6010-4F42-9A05-5247488B4CDE}" type="PERCENTAGE">
                      <a:rPr lang="fr-FR" sz="1400" baseline="0">
                        <a:solidFill>
                          <a:schemeClr val="accent4"/>
                        </a:solidFill>
                      </a:rPr>
                      <a:pPr/>
                      <a:t>[POURCENTAGE]</a:t>
                    </a:fld>
                    <a:endParaRPr lang="fr-FR"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61-480F-8FBE-716C1D397FA9}"/>
                </c:ext>
              </c:extLst>
            </c:dLbl>
            <c:dLbl>
              <c:idx val="1"/>
              <c:layout>
                <c:manualLayout>
                  <c:x val="-0.1639403663803353"/>
                  <c:y val="0.19387933747769762"/>
                </c:manualLayout>
              </c:layout>
              <c:tx>
                <c:rich>
                  <a:bodyPr/>
                  <a:lstStyle/>
                  <a:p>
                    <a:fld id="{4DB45F05-67C5-450B-8A81-DDF20D44CA8E}" type="CATEGORYNAME">
                      <a:rPr lang="fr-FR">
                        <a:solidFill>
                          <a:schemeClr val="tx1"/>
                        </a:solidFill>
                      </a:rPr>
                      <a:pPr/>
                      <a:t>[NOM DE CATÉGORIE]</a:t>
                    </a:fld>
                    <a:r>
                      <a:rPr lang="fr-FR" baseline="0" dirty="0">
                        <a:solidFill>
                          <a:schemeClr val="tx1"/>
                        </a:solidFill>
                      </a:rPr>
                      <a:t>
</a:t>
                    </a:r>
                    <a:fld id="{7481F816-B9C1-4DC7-B970-AFC2080E634D}" type="PERCENTAGE">
                      <a:rPr lang="fr-FR" sz="1400" baseline="0">
                        <a:solidFill>
                          <a:schemeClr val="tx2"/>
                        </a:solidFill>
                      </a:rPr>
                      <a:pPr/>
                      <a:t>[POURCENTAGE]</a:t>
                    </a:fld>
                    <a:endParaRPr lang="fr-FR"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61-480F-8FBE-716C1D397FA9}"/>
                </c:ext>
              </c:extLst>
            </c:dLbl>
            <c:spPr>
              <a:solidFill>
                <a:srgbClr val="FFFFFF"/>
              </a:solidFill>
              <a:ln>
                <a:noFill/>
              </a:ln>
              <a:effectLst/>
            </c:spPr>
            <c:txPr>
              <a:bodyPr rot="0" spcFirstLastPara="1" vertOverflow="clip" horzOverflow="clip" vert="horz" wrap="square" lIns="38100" tIns="19050" rIns="38100" bIns="19050" anchor="ctr" anchorCtr="0">
                <a:spAutoFit/>
              </a:bodyPr>
              <a:lstStyle/>
              <a:p>
                <a:pPr algn="ctr" rtl="0">
                  <a:defRPr lang="en-US" sz="105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Feuil1!$A$2:$A$3</c:f>
              <c:strCache>
                <c:ptCount val="2"/>
                <c:pt idx="0">
                  <c:v>Minimiser le budget, tant pis s'il faut faire des sacrifices sur la qualité</c:v>
                </c:pt>
                <c:pt idx="1">
                  <c:v>Privilégier la qualité quitte à payer plus cher</c:v>
                </c:pt>
              </c:strCache>
            </c:strRef>
          </c:cat>
          <c:val>
            <c:numRef>
              <c:f>Feuil1!$B$2:$B$3</c:f>
              <c:numCache>
                <c:formatCode>###0%</c:formatCode>
                <c:ptCount val="2"/>
                <c:pt idx="0">
                  <c:v>0.49</c:v>
                </c:pt>
                <c:pt idx="1">
                  <c:v>0.51</c:v>
                </c:pt>
              </c:numCache>
            </c:numRef>
          </c:val>
          <c:extLst>
            <c:ext xmlns:c16="http://schemas.microsoft.com/office/drawing/2014/chart" uri="{C3380CC4-5D6E-409C-BE32-E72D297353CC}">
              <c16:uniqueId val="{00000008-EC61-480F-8FBE-716C1D397FA9}"/>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740267146883982E-2"/>
          <c:y val="0.31040841230539473"/>
          <c:w val="0.94605147431277548"/>
          <c:h val="0.46786128553808348"/>
        </c:manualLayout>
      </c:layout>
      <c:barChart>
        <c:barDir val="col"/>
        <c:grouping val="clustered"/>
        <c:varyColors val="0"/>
        <c:ser>
          <c:idx val="0"/>
          <c:order val="0"/>
          <c:tx>
            <c:strRef>
              <c:f>Feuil1!$B$1</c:f>
              <c:strCache>
                <c:ptCount val="1"/>
              </c:strCache>
            </c:strRef>
          </c:tx>
          <c:spPr>
            <a:solidFill>
              <a:schemeClr val="accent4">
                <a:lumMod val="25000"/>
              </a:schemeClr>
            </a:solidFill>
            <a:ln w="19050">
              <a:noFill/>
            </a:ln>
            <a:effectLst/>
          </c:spPr>
          <c:invertIfNegative val="0"/>
          <c:dPt>
            <c:idx val="0"/>
            <c:invertIfNegative val="0"/>
            <c:bubble3D val="0"/>
            <c:spPr>
              <a:solidFill>
                <a:schemeClr val="tx2"/>
              </a:solidFill>
              <a:ln w="19050">
                <a:noFill/>
              </a:ln>
              <a:effectLst/>
            </c:spPr>
            <c:extLst>
              <c:ext xmlns:c16="http://schemas.microsoft.com/office/drawing/2014/chart" uri="{C3380CC4-5D6E-409C-BE32-E72D297353CC}">
                <c16:uniqueId val="{00000001-CAFF-4335-BA73-F3167BE6AB17}"/>
              </c:ext>
            </c:extLst>
          </c:dPt>
          <c:dPt>
            <c:idx val="1"/>
            <c:invertIfNegative val="0"/>
            <c:bubble3D val="0"/>
            <c:spPr>
              <a:solidFill>
                <a:schemeClr val="tx2"/>
              </a:solidFill>
              <a:ln w="19050">
                <a:noFill/>
              </a:ln>
              <a:effectLst/>
            </c:spPr>
            <c:extLst>
              <c:ext xmlns:c16="http://schemas.microsoft.com/office/drawing/2014/chart" uri="{C3380CC4-5D6E-409C-BE32-E72D297353CC}">
                <c16:uniqueId val="{00000003-CAFF-4335-BA73-F3167BE6AB17}"/>
              </c:ext>
            </c:extLst>
          </c:dPt>
          <c:dPt>
            <c:idx val="2"/>
            <c:invertIfNegative val="0"/>
            <c:bubble3D val="0"/>
            <c:spPr>
              <a:solidFill>
                <a:schemeClr val="tx2"/>
              </a:solidFill>
              <a:ln w="19050">
                <a:noFill/>
              </a:ln>
              <a:effectLst/>
            </c:spPr>
            <c:extLst>
              <c:ext xmlns:c16="http://schemas.microsoft.com/office/drawing/2014/chart" uri="{C3380CC4-5D6E-409C-BE32-E72D297353CC}">
                <c16:uniqueId val="{00000005-CAFF-4335-BA73-F3167BE6AB17}"/>
              </c:ext>
            </c:extLst>
          </c:dPt>
          <c:dPt>
            <c:idx val="3"/>
            <c:invertIfNegative val="0"/>
            <c:bubble3D val="0"/>
            <c:spPr>
              <a:solidFill>
                <a:schemeClr val="tx2"/>
              </a:solidFill>
              <a:ln w="19050">
                <a:noFill/>
              </a:ln>
              <a:effectLst/>
            </c:spPr>
            <c:extLst>
              <c:ext xmlns:c16="http://schemas.microsoft.com/office/drawing/2014/chart" uri="{C3380CC4-5D6E-409C-BE32-E72D297353CC}">
                <c16:uniqueId val="{00000007-CAFF-4335-BA73-F3167BE6AB17}"/>
              </c:ext>
            </c:extLst>
          </c:dPt>
          <c:dPt>
            <c:idx val="4"/>
            <c:invertIfNegative val="0"/>
            <c:bubble3D val="0"/>
            <c:spPr>
              <a:solidFill>
                <a:schemeClr val="tx2"/>
              </a:solidFill>
              <a:ln w="19050">
                <a:noFill/>
              </a:ln>
              <a:effectLst/>
            </c:spPr>
            <c:extLst>
              <c:ext xmlns:c16="http://schemas.microsoft.com/office/drawing/2014/chart" uri="{C3380CC4-5D6E-409C-BE32-E72D297353CC}">
                <c16:uniqueId val="{00000009-CAFF-4335-BA73-F3167BE6AB17}"/>
              </c:ext>
            </c:extLst>
          </c:dPt>
          <c:dPt>
            <c:idx val="5"/>
            <c:invertIfNegative val="0"/>
            <c:bubble3D val="0"/>
            <c:spPr>
              <a:solidFill>
                <a:schemeClr val="bg2"/>
              </a:solidFill>
              <a:ln w="19050">
                <a:noFill/>
              </a:ln>
              <a:effectLst/>
            </c:spPr>
            <c:extLst>
              <c:ext xmlns:c16="http://schemas.microsoft.com/office/drawing/2014/chart" uri="{C3380CC4-5D6E-409C-BE32-E72D297353CC}">
                <c16:uniqueId val="{0000000B-CAFF-4335-BA73-F3167BE6AB17}"/>
              </c:ext>
            </c:extLst>
          </c:dPt>
          <c:dPt>
            <c:idx val="6"/>
            <c:invertIfNegative val="0"/>
            <c:bubble3D val="0"/>
            <c:spPr>
              <a:solidFill>
                <a:schemeClr val="bg2"/>
              </a:solidFill>
              <a:ln w="19050">
                <a:noFill/>
              </a:ln>
              <a:effectLst/>
            </c:spPr>
            <c:extLst>
              <c:ext xmlns:c16="http://schemas.microsoft.com/office/drawing/2014/chart" uri="{C3380CC4-5D6E-409C-BE32-E72D297353CC}">
                <c16:uniqueId val="{0000000D-CAFF-4335-BA73-F3167BE6AB17}"/>
              </c:ext>
            </c:extLst>
          </c:dPt>
          <c:dPt>
            <c:idx val="7"/>
            <c:invertIfNegative val="0"/>
            <c:bubble3D val="0"/>
            <c:spPr>
              <a:solidFill>
                <a:schemeClr val="accent3"/>
              </a:solidFill>
              <a:ln w="19050">
                <a:noFill/>
              </a:ln>
              <a:effectLst/>
            </c:spPr>
            <c:extLst>
              <c:ext xmlns:c16="http://schemas.microsoft.com/office/drawing/2014/chart" uri="{C3380CC4-5D6E-409C-BE32-E72D297353CC}">
                <c16:uniqueId val="{0000000F-CAFF-4335-BA73-F3167BE6AB17}"/>
              </c:ext>
            </c:extLst>
          </c:dPt>
          <c:dPt>
            <c:idx val="8"/>
            <c:invertIfNegative val="0"/>
            <c:bubble3D val="0"/>
            <c:spPr>
              <a:solidFill>
                <a:schemeClr val="accent3"/>
              </a:solidFill>
              <a:ln w="19050">
                <a:noFill/>
              </a:ln>
              <a:effectLst/>
            </c:spPr>
            <c:extLst>
              <c:ext xmlns:c16="http://schemas.microsoft.com/office/drawing/2014/chart" uri="{C3380CC4-5D6E-409C-BE32-E72D297353CC}">
                <c16:uniqueId val="{00000011-CAFF-4335-BA73-F3167BE6AB17}"/>
              </c:ext>
            </c:extLst>
          </c:dPt>
          <c:dPt>
            <c:idx val="9"/>
            <c:invertIfNegative val="0"/>
            <c:bubble3D val="0"/>
            <c:spPr>
              <a:solidFill>
                <a:schemeClr val="accent4"/>
              </a:solidFill>
              <a:ln w="19050">
                <a:noFill/>
              </a:ln>
              <a:effectLst/>
            </c:spPr>
            <c:extLst>
              <c:ext xmlns:c16="http://schemas.microsoft.com/office/drawing/2014/chart" uri="{C3380CC4-5D6E-409C-BE32-E72D297353CC}">
                <c16:uniqueId val="{00000013-CAFF-4335-BA73-F3167BE6AB17}"/>
              </c:ext>
            </c:extLst>
          </c:dPt>
          <c:dPt>
            <c:idx val="10"/>
            <c:invertIfNegative val="0"/>
            <c:bubble3D val="0"/>
            <c:spPr>
              <a:solidFill>
                <a:schemeClr val="accent4"/>
              </a:solidFill>
              <a:ln w="19050">
                <a:noFill/>
              </a:ln>
              <a:effectLst/>
            </c:spPr>
            <c:extLst>
              <c:ext xmlns:c16="http://schemas.microsoft.com/office/drawing/2014/chart" uri="{C3380CC4-5D6E-409C-BE32-E72D297353CC}">
                <c16:uniqueId val="{00000015-CAFF-4335-BA73-F3167BE6AB17}"/>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1-CAFF-4335-BA73-F3167BE6AB17}"/>
                </c:ext>
              </c:extLst>
            </c:dLbl>
            <c:dLbl>
              <c:idx val="1"/>
              <c:layout>
                <c:manualLayout>
                  <c:x val="3.0560692452351189E-3"/>
                  <c:y val="6.4925234489958503E-2"/>
                </c:manualLayout>
              </c:layout>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FF-4335-BA73-F3167BE6AB17}"/>
                </c:ext>
              </c:extLst>
            </c:dLbl>
            <c:dLbl>
              <c:idx val="2"/>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5-CAFF-4335-BA73-F3167BE6AB17}"/>
                </c:ext>
              </c:extLst>
            </c:dLbl>
            <c:dLbl>
              <c:idx val="3"/>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7-CAFF-4335-BA73-F3167BE6AB17}"/>
                </c:ext>
              </c:extLst>
            </c:dLbl>
            <c:dLbl>
              <c:idx val="4"/>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9-CAFF-4335-BA73-F3167BE6AB17}"/>
                </c:ext>
              </c:extLst>
            </c:dLbl>
            <c:dLbl>
              <c:idx val="5"/>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CAFF-4335-BA73-F3167BE6AB17}"/>
                </c:ext>
              </c:extLst>
            </c:dLbl>
            <c:dLbl>
              <c:idx val="6"/>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D-CAFF-4335-BA73-F3167BE6AB17}"/>
                </c:ext>
              </c:extLst>
            </c:dLbl>
            <c:dLbl>
              <c:idx val="7"/>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F-CAFF-4335-BA73-F3167BE6AB17}"/>
                </c:ext>
              </c:extLst>
            </c:dLbl>
            <c:dLbl>
              <c:idx val="8"/>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1-CAFF-4335-BA73-F3167BE6AB17}"/>
                </c:ext>
              </c:extLst>
            </c:dLbl>
            <c:dLbl>
              <c:idx val="9"/>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3-CAFF-4335-BA73-F3167BE6AB17}"/>
                </c:ext>
              </c:extLst>
            </c:dLbl>
            <c:dLbl>
              <c:idx val="1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5-CAFF-4335-BA73-F3167BE6AB17}"/>
                </c:ext>
              </c:extLst>
            </c:dLbl>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Feuil1!$B$2:$B$12</c:f>
              <c:numCache>
                <c:formatCode>###0%</c:formatCode>
                <c:ptCount val="11"/>
                <c:pt idx="0">
                  <c:v>5.0289782872998547E-2</c:v>
                </c:pt>
                <c:pt idx="1">
                  <c:v>1.8828337908638845E-2</c:v>
                </c:pt>
                <c:pt idx="2">
                  <c:v>3.2037355431834579E-2</c:v>
                </c:pt>
                <c:pt idx="3">
                  <c:v>5.1713038012567845E-2</c:v>
                </c:pt>
                <c:pt idx="4">
                  <c:v>5.6966220457563777E-2</c:v>
                </c:pt>
                <c:pt idx="5">
                  <c:v>0.1728175292131599</c:v>
                </c:pt>
                <c:pt idx="6">
                  <c:v>0.15216822687867107</c:v>
                </c:pt>
                <c:pt idx="7">
                  <c:v>0.1872034357036951</c:v>
                </c:pt>
                <c:pt idx="8">
                  <c:v>0.13656718038677887</c:v>
                </c:pt>
                <c:pt idx="9">
                  <c:v>5.4211188047268169E-2</c:v>
                </c:pt>
                <c:pt idx="10">
                  <c:v>8.7197705086823174E-2</c:v>
                </c:pt>
              </c:numCache>
            </c:numRef>
          </c:val>
          <c:extLst>
            <c:ext xmlns:c16="http://schemas.microsoft.com/office/drawing/2014/chart" uri="{C3380CC4-5D6E-409C-BE32-E72D297353CC}">
              <c16:uniqueId val="{00000016-CAFF-4335-BA73-F3167BE6AB17}"/>
            </c:ext>
          </c:extLst>
        </c:ser>
        <c:dLbls>
          <c:showLegendKey val="0"/>
          <c:showVal val="0"/>
          <c:showCatName val="0"/>
          <c:showSerName val="0"/>
          <c:showPercent val="0"/>
          <c:showBubbleSize val="0"/>
        </c:dLbls>
        <c:gapWidth val="50"/>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prstClr val="black">
                    <a:lumMod val="85000"/>
                    <a:lumOff val="15000"/>
                  </a:prstClr>
                </a:solidFill>
                <a:latin typeface="Futura PT Book" panose="020B0502020204020303" pitchFamily="34" charset="0"/>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1"/>
        <c:axPos val="l"/>
        <c:numFmt formatCode="###0%" sourceLinked="1"/>
        <c:majorTickMark val="out"/>
        <c:minorTickMark val="none"/>
        <c:tickLblPos val="nextTo"/>
        <c:crossAx val="5471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3959015846180134"/>
          <c:y val="0.21860967475203849"/>
          <c:w val="0.51960374930829267"/>
          <c:h val="0.66058090808744585"/>
        </c:manualLayout>
      </c:layout>
      <c:doughnutChart>
        <c:varyColors val="1"/>
        <c:ser>
          <c:idx val="0"/>
          <c:order val="0"/>
          <c:tx>
            <c:strRef>
              <c:f>Feuil1!$B$1</c:f>
              <c:strCache>
                <c:ptCount val="1"/>
                <c:pt idx="0">
                  <c:v>%</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87A-4B87-833D-CB019DA9F14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87A-4B87-833D-CB019DA9F14D}"/>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287A-4B87-833D-CB019DA9F14D}"/>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287A-4B87-833D-CB019DA9F14D}"/>
              </c:ext>
            </c:extLst>
          </c:dPt>
          <c:dLbls>
            <c:dLbl>
              <c:idx val="0"/>
              <c:layout>
                <c:manualLayout>
                  <c:x val="0.16347788177434669"/>
                  <c:y val="-0.16455250036775668"/>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solidFill>
                        <a:latin typeface="+mn-lt"/>
                        <a:ea typeface="+mn-ea"/>
                        <a:cs typeface="+mn-cs"/>
                      </a:defRPr>
                    </a:pPr>
                    <a:fld id="{B29CA144-DBAE-410C-B07C-BC0794F85A42}" type="CATEGORYNAME">
                      <a:rPr lang="en-US" b="0">
                        <a:solidFill>
                          <a:schemeClr val="tx1"/>
                        </a:solidFill>
                      </a:rPr>
                      <a:pPr algn="ctr">
                        <a:defRPr sz="900" b="1">
                          <a:solidFill>
                            <a:schemeClr val="accent4"/>
                          </a:solidFill>
                          <a:latin typeface="+mn-lt"/>
                          <a:ea typeface="+mn-ea"/>
                        </a:defRPr>
                      </a:pPr>
                      <a:t>[NOM DE CATÉGORIE]</a:t>
                    </a:fld>
                    <a:r>
                      <a:rPr lang="en-US" baseline="0" dirty="0"/>
                      <a:t>
</a:t>
                    </a:r>
                    <a:fld id="{6B8B50CA-0122-4773-8A73-84782C7D2CC5}" type="VALUE">
                      <a:rPr lang="en-US" baseline="0"/>
                      <a:pPr algn="ctr">
                        <a:defRPr sz="900" b="1">
                          <a:solidFill>
                            <a:schemeClr val="accent4"/>
                          </a:solidFill>
                          <a:latin typeface="+mn-lt"/>
                          <a:ea typeface="+mn-ea"/>
                        </a:defRPr>
                      </a:pPr>
                      <a:t>[VALEUR]</a:t>
                    </a:fld>
                    <a:endParaRPr lang="en-US" baseline="0" dirty="0"/>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711386322923489"/>
                      <c:h val="0.3650764592207299"/>
                    </c:manualLayout>
                  </c15:layout>
                  <c15:dlblFieldTable/>
                  <c15:showDataLabelsRange val="0"/>
                </c:ext>
                <c:ext xmlns:c16="http://schemas.microsoft.com/office/drawing/2014/chart" uri="{C3380CC4-5D6E-409C-BE32-E72D297353CC}">
                  <c16:uniqueId val="{00000001-287A-4B87-833D-CB019DA9F14D}"/>
                </c:ext>
              </c:extLst>
            </c:dLbl>
            <c:dLbl>
              <c:idx val="1"/>
              <c:layout>
                <c:manualLayout>
                  <c:x val="0.18323878585420336"/>
                  <c:y val="4.5677357446182544E-2"/>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rgbClr val="C08C65"/>
                        </a:solidFill>
                        <a:latin typeface="+mn-lt"/>
                        <a:ea typeface="+mn-ea"/>
                        <a:cs typeface="+mn-cs"/>
                      </a:defRPr>
                    </a:pPr>
                    <a:fld id="{8D8FC9A8-C856-4307-903E-A2E56BE7D054}" type="CATEGORYNAME">
                      <a:rPr lang="en-US" b="0">
                        <a:solidFill>
                          <a:schemeClr val="tx1"/>
                        </a:solidFill>
                      </a:rPr>
                      <a:pPr algn="ctr">
                        <a:defRPr sz="900" b="1">
                          <a:solidFill>
                            <a:srgbClr val="C08C65"/>
                          </a:solidFill>
                          <a:latin typeface="+mn-lt"/>
                          <a:ea typeface="+mn-ea"/>
                        </a:defRPr>
                      </a:pPr>
                      <a:t>[NOM DE CATÉGORIE]</a:t>
                    </a:fld>
                    <a:r>
                      <a:rPr lang="en-US" baseline="0" dirty="0"/>
                      <a:t>
</a:t>
                    </a:r>
                    <a:fld id="{F0B652A4-E829-42A1-879E-E5D44CD5ED03}" type="VALUE">
                      <a:rPr lang="en-US" baseline="0"/>
                      <a:pPr algn="ctr">
                        <a:defRPr sz="900" b="1">
                          <a:solidFill>
                            <a:srgbClr val="C08C65"/>
                          </a:solidFill>
                          <a:latin typeface="+mn-lt"/>
                          <a:ea typeface="+mn-ea"/>
                        </a:defRPr>
                      </a:pPr>
                      <a:t>[VALEUR]</a:t>
                    </a:fld>
                    <a:endParaRPr lang="en-US" baseline="0" dirty="0"/>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rgbClr val="C08C65"/>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52094585954461"/>
                      <c:h val="0.3650764592207299"/>
                    </c:manualLayout>
                  </c15:layout>
                  <c15:dlblFieldTable/>
                  <c15:showDataLabelsRange val="0"/>
                </c:ext>
                <c:ext xmlns:c16="http://schemas.microsoft.com/office/drawing/2014/chart" uri="{C3380CC4-5D6E-409C-BE32-E72D297353CC}">
                  <c16:uniqueId val="{00000003-287A-4B87-833D-CB019DA9F14D}"/>
                </c:ext>
              </c:extLst>
            </c:dLbl>
            <c:dLbl>
              <c:idx val="2"/>
              <c:layout>
                <c:manualLayout>
                  <c:x val="-0.21198212481172551"/>
                  <c:y val="6.8516036169273722E-2"/>
                </c:manualLayout>
              </c:layout>
              <c:tx>
                <c:rich>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bg2"/>
                        </a:solidFill>
                        <a:latin typeface="+mn-lt"/>
                        <a:ea typeface="+mn-ea"/>
                        <a:cs typeface="+mn-cs"/>
                      </a:defRPr>
                    </a:pPr>
                    <a:fld id="{0AFFB4AE-9C3B-41F6-ACBF-C8856221FE2C}" type="CATEGORYNAME">
                      <a:rPr lang="en-US" b="0">
                        <a:solidFill>
                          <a:schemeClr val="tx1"/>
                        </a:solidFill>
                      </a:rPr>
                      <a:pPr algn="ctr">
                        <a:defRPr sz="900" b="1">
                          <a:solidFill>
                            <a:schemeClr val="bg2"/>
                          </a:solidFill>
                          <a:latin typeface="+mn-lt"/>
                          <a:ea typeface="+mn-ea"/>
                        </a:defRPr>
                      </a:pPr>
                      <a:t>[NOM DE CATÉGORIE]</a:t>
                    </a:fld>
                    <a:r>
                      <a:rPr lang="en-US" baseline="0" dirty="0"/>
                      <a:t>
</a:t>
                    </a:r>
                    <a:fld id="{23E10D80-9C1C-4D85-AD54-BB9E06302CF7}" type="VALUE">
                      <a:rPr lang="en-US" baseline="0"/>
                      <a:pPr algn="ctr">
                        <a:defRPr sz="900" b="1">
                          <a:solidFill>
                            <a:schemeClr val="bg2"/>
                          </a:solidFill>
                          <a:latin typeface="+mn-lt"/>
                          <a:ea typeface="+mn-ea"/>
                        </a:defRPr>
                      </a:pPr>
                      <a:t>[VALEUR]</a:t>
                    </a:fld>
                    <a:endParaRPr lang="en-US" baseline="0" dirty="0"/>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bg2"/>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5-287A-4B87-833D-CB019DA9F14D}"/>
                </c:ext>
              </c:extLst>
            </c:dLbl>
            <c:dLbl>
              <c:idx val="3"/>
              <c:layout>
                <c:manualLayout>
                  <c:x val="-0.16527419900575208"/>
                  <c:y val="-0.16031997168723169"/>
                </c:manualLayout>
              </c:layout>
              <c:tx>
                <c:rich>
                  <a:bodyPr/>
                  <a:lstStyle/>
                  <a:p>
                    <a:fld id="{05D0B7FC-BE89-4698-B716-8C8AA2B635D4}" type="CATEGORYNAME">
                      <a:rPr lang="en-US" b="0">
                        <a:solidFill>
                          <a:schemeClr val="tx1"/>
                        </a:solidFill>
                      </a:rPr>
                      <a:pPr/>
                      <a:t>[NOM DE CATÉGORIE]</a:t>
                    </a:fld>
                    <a:r>
                      <a:rPr lang="en-US" baseline="0" dirty="0"/>
                      <a:t>
</a:t>
                    </a:r>
                    <a:fld id="{42503D54-81C8-48CC-A184-8EC80E7F0D8F}" type="VALUE">
                      <a:rPr lang="en-US" baseline="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87A-4B87-833D-CB019DA9F14D}"/>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tx2"/>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Feuil1!$A$2:$A$5</c:f>
              <c:strCache>
                <c:ptCount val="4"/>
                <c:pt idx="0">
                  <c:v>Restriction très importante</c:v>
                </c:pt>
                <c:pt idx="1">
                  <c:v>Restriction plutôt importante</c:v>
                </c:pt>
                <c:pt idx="2">
                  <c:v>Restriction assez faible</c:v>
                </c:pt>
                <c:pt idx="3">
                  <c:v>Restriction très faible</c:v>
                </c:pt>
              </c:strCache>
            </c:strRef>
          </c:cat>
          <c:val>
            <c:numRef>
              <c:f>Feuil1!$B$2:$B$5</c:f>
              <c:numCache>
                <c:formatCode>###0%</c:formatCode>
                <c:ptCount val="4"/>
                <c:pt idx="0">
                  <c:v>0.14140889313409202</c:v>
                </c:pt>
                <c:pt idx="1">
                  <c:v>0.32377061609047664</c:v>
                </c:pt>
                <c:pt idx="2">
                  <c:v>0.32498575609183256</c:v>
                </c:pt>
                <c:pt idx="3">
                  <c:v>0.20983473468360486</c:v>
                </c:pt>
              </c:numCache>
            </c:numRef>
          </c:val>
          <c:extLst>
            <c:ext xmlns:c16="http://schemas.microsoft.com/office/drawing/2014/chart" uri="{C3380CC4-5D6E-409C-BE32-E72D297353CC}">
              <c16:uniqueId val="{00000008-287A-4B87-833D-CB019DA9F14D}"/>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332115271517307"/>
          <c:y val="5.5571662763213587E-3"/>
          <c:w val="0.50667884728482693"/>
          <c:h val="0.94782126963357827"/>
        </c:manualLayout>
      </c:layout>
      <c:barChart>
        <c:barDir val="bar"/>
        <c:grouping val="clustered"/>
        <c:varyColors val="0"/>
        <c:ser>
          <c:idx val="0"/>
          <c:order val="0"/>
          <c:tx>
            <c:strRef>
              <c:f>Feuil1!$B$1</c:f>
              <c:strCache>
                <c:ptCount val="1"/>
                <c:pt idx="0">
                  <c:v>Série 1</c:v>
                </c:pt>
              </c:strCache>
            </c:strRef>
          </c:tx>
          <c:spPr>
            <a:noFill/>
            <a:ln>
              <a:noFill/>
            </a:ln>
            <a:effectLst/>
          </c:spPr>
          <c:invertIfNegative val="0"/>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 (riz, pâtes, œufs, viande blanche…)</c:v>
                </c:pt>
              </c:strCache>
            </c:strRef>
          </c:cat>
          <c:val>
            <c:numRef>
              <c:f>Feuil1!$B$2:$B$9</c:f>
              <c:numCache>
                <c:formatCode>General</c:formatCode>
                <c:ptCount val="8"/>
                <c:pt idx="0">
                  <c:v>4.3</c:v>
                </c:pt>
                <c:pt idx="1">
                  <c:v>2.5</c:v>
                </c:pt>
                <c:pt idx="2">
                  <c:v>3.5</c:v>
                </c:pt>
                <c:pt idx="3">
                  <c:v>4.5</c:v>
                </c:pt>
              </c:numCache>
            </c:numRef>
          </c:val>
          <c:extLst>
            <c:ext xmlns:c16="http://schemas.microsoft.com/office/drawing/2014/chart" uri="{C3380CC4-5D6E-409C-BE32-E72D297353CC}">
              <c16:uniqueId val="{00000000-67E4-47E4-91F9-04AA83331DA0}"/>
            </c:ext>
          </c:extLst>
        </c:ser>
        <c:ser>
          <c:idx val="1"/>
          <c:order val="1"/>
          <c:tx>
            <c:strRef>
              <c:f>Feuil1!$C$1</c:f>
              <c:strCache>
                <c:ptCount val="1"/>
                <c:pt idx="0">
                  <c:v>Série 2</c:v>
                </c:pt>
              </c:strCache>
            </c:strRef>
          </c:tx>
          <c:spPr>
            <a:noFill/>
            <a:ln>
              <a:noFill/>
            </a:ln>
            <a:effectLst/>
          </c:spPr>
          <c:invertIfNegative val="0"/>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 (riz, pâtes, œufs, viande blanche…)</c:v>
                </c:pt>
              </c:strCache>
            </c:strRef>
          </c:cat>
          <c:val>
            <c:numRef>
              <c:f>Feuil1!$C$2:$C$9</c:f>
              <c:numCache>
                <c:formatCode>General</c:formatCode>
                <c:ptCount val="8"/>
                <c:pt idx="0">
                  <c:v>2.4</c:v>
                </c:pt>
                <c:pt idx="1">
                  <c:v>4.4000000000000004</c:v>
                </c:pt>
                <c:pt idx="2">
                  <c:v>1.8</c:v>
                </c:pt>
                <c:pt idx="3">
                  <c:v>2.8</c:v>
                </c:pt>
              </c:numCache>
            </c:numRef>
          </c:val>
          <c:extLst>
            <c:ext xmlns:c16="http://schemas.microsoft.com/office/drawing/2014/chart" uri="{C3380CC4-5D6E-409C-BE32-E72D297353CC}">
              <c16:uniqueId val="{00000001-67E4-47E4-91F9-04AA83331DA0}"/>
            </c:ext>
          </c:extLst>
        </c:ser>
        <c:ser>
          <c:idx val="2"/>
          <c:order val="2"/>
          <c:tx>
            <c:strRef>
              <c:f>Feuil1!$D$1</c:f>
              <c:strCache>
                <c:ptCount val="1"/>
                <c:pt idx="0">
                  <c:v>Série 3</c:v>
                </c:pt>
              </c:strCache>
            </c:strRef>
          </c:tx>
          <c:spPr>
            <a:noFill/>
            <a:ln>
              <a:noFill/>
            </a:ln>
            <a:effectLst/>
          </c:spPr>
          <c:invertIfNegative val="0"/>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 (riz, pâtes, œufs, viande blanche…)</c:v>
                </c:pt>
              </c:strCache>
            </c:strRef>
          </c:cat>
          <c:val>
            <c:numRef>
              <c:f>Feuil1!$D$2:$D$9</c:f>
              <c:numCache>
                <c:formatCode>General</c:formatCode>
                <c:ptCount val="8"/>
                <c:pt idx="0">
                  <c:v>2</c:v>
                </c:pt>
                <c:pt idx="1">
                  <c:v>2</c:v>
                </c:pt>
                <c:pt idx="2">
                  <c:v>3</c:v>
                </c:pt>
                <c:pt idx="3">
                  <c:v>5</c:v>
                </c:pt>
              </c:numCache>
            </c:numRef>
          </c:val>
          <c:extLst>
            <c:ext xmlns:c16="http://schemas.microsoft.com/office/drawing/2014/chart" uri="{C3380CC4-5D6E-409C-BE32-E72D297353CC}">
              <c16:uniqueId val="{00000002-67E4-47E4-91F9-04AA83331DA0}"/>
            </c:ext>
          </c:extLst>
        </c:ser>
        <c:dLbls>
          <c:showLegendKey val="0"/>
          <c:showVal val="0"/>
          <c:showCatName val="0"/>
          <c:showSerName val="0"/>
          <c:showPercent val="0"/>
          <c:showBubbleSize val="0"/>
        </c:dLbls>
        <c:gapWidth val="43"/>
        <c:axId val="41379263"/>
        <c:axId val="41378015"/>
      </c:barChart>
      <c:catAx>
        <c:axId val="4137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378015"/>
        <c:crosses val="autoZero"/>
        <c:auto val="1"/>
        <c:lblAlgn val="ctr"/>
        <c:lblOffset val="100"/>
        <c:noMultiLvlLbl val="0"/>
      </c:catAx>
      <c:valAx>
        <c:axId val="41378015"/>
        <c:scaling>
          <c:orientation val="minMax"/>
        </c:scaling>
        <c:delete val="1"/>
        <c:axPos val="b"/>
        <c:numFmt formatCode="General" sourceLinked="1"/>
        <c:majorTickMark val="none"/>
        <c:minorTickMark val="none"/>
        <c:tickLblPos val="nextTo"/>
        <c:crossAx val="4137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7775354008650253"/>
          <c:y val="6.0334724333166084E-2"/>
          <c:w val="0.59212045181355055"/>
          <c:h val="0.89876483746351499"/>
        </c:manualLayout>
      </c:layout>
      <c:barChart>
        <c:barDir val="bar"/>
        <c:grouping val="stacked"/>
        <c:varyColors val="0"/>
        <c:ser>
          <c:idx val="1"/>
          <c:order val="0"/>
          <c:tx>
            <c:strRef>
              <c:f>Feuil1!$C$1</c:f>
              <c:strCache>
                <c:ptCount val="1"/>
                <c:pt idx="0">
                  <c:v>Oui, parfois</c:v>
                </c:pt>
              </c:strCache>
            </c:strRef>
          </c:tx>
          <c:spPr>
            <a:solidFill>
              <a:schemeClr val="bg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bg1"/>
                    </a:solidFill>
                    <a:latin typeface="+mj-lt"/>
                    <a:ea typeface="Segoe UI Black" panose="020B0A02040204020203"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c:v>
                </c:pt>
              </c:strCache>
            </c:strRef>
          </c:cat>
          <c:val>
            <c:numRef>
              <c:f>Feuil1!$C$2:$C$9</c:f>
              <c:numCache>
                <c:formatCode>###0%</c:formatCode>
                <c:ptCount val="8"/>
                <c:pt idx="0">
                  <c:v>0.37116207358091324</c:v>
                </c:pt>
                <c:pt idx="1">
                  <c:v>0.34539341402897283</c:v>
                </c:pt>
                <c:pt idx="2">
                  <c:v>0.41253626859526593</c:v>
                </c:pt>
                <c:pt idx="3">
                  <c:v>0.41783762624762633</c:v>
                </c:pt>
                <c:pt idx="4">
                  <c:v>0.45384867647950772</c:v>
                </c:pt>
                <c:pt idx="5">
                  <c:v>0.42516846843609685</c:v>
                </c:pt>
                <c:pt idx="6">
                  <c:v>0.40023292544537192</c:v>
                </c:pt>
                <c:pt idx="7">
                  <c:v>0.34800190016360383</c:v>
                </c:pt>
              </c:numCache>
            </c:numRef>
          </c:val>
          <c:extLst>
            <c:ext xmlns:c16="http://schemas.microsoft.com/office/drawing/2014/chart" uri="{C3380CC4-5D6E-409C-BE32-E72D297353CC}">
              <c16:uniqueId val="{00000000-66F4-4541-BC69-A75858086376}"/>
            </c:ext>
          </c:extLst>
        </c:ser>
        <c:ser>
          <c:idx val="0"/>
          <c:order val="1"/>
          <c:tx>
            <c:strRef>
              <c:f>Feuil1!$B$1</c:f>
              <c:strCache>
                <c:ptCount val="1"/>
                <c:pt idx="0">
                  <c:v>Oui, souvent</c:v>
                </c:pt>
              </c:strCache>
            </c:strRef>
          </c:tx>
          <c:spPr>
            <a:solidFill>
              <a:schemeClr val="tx2"/>
            </a:solidFill>
            <a:ln w="19050">
              <a:solidFill>
                <a:schemeClr val="lt1"/>
              </a:solidFill>
            </a:ln>
            <a:effectLst/>
          </c:spPr>
          <c:invertIfNegative val="0"/>
          <c:dPt>
            <c:idx val="7"/>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1-BB49-43C0-A909-720C3D598CCF}"/>
              </c:ext>
            </c:extLst>
          </c:dPt>
          <c:dLbls>
            <c:spPr>
              <a:noFill/>
              <a:ln>
                <a:noFill/>
              </a:ln>
              <a:effectLst/>
            </c:spPr>
            <c:txPr>
              <a:bodyPr rot="0" spcFirstLastPara="1" vertOverflow="ellipsis" vert="horz" wrap="square" lIns="38100" tIns="19050" rIns="38100" bIns="19050" anchor="ctr" anchorCtr="0">
                <a:spAutoFit/>
              </a:bodyPr>
              <a:lstStyle/>
              <a:p>
                <a:pPr algn="ctr" rtl="0">
                  <a:defRPr lang="en-US" sz="900" b="1" i="0" u="none" strike="noStrike" kern="1200" baseline="0">
                    <a:solidFill>
                      <a:schemeClr val="bg1"/>
                    </a:solidFill>
                    <a:latin typeface="+mj-lt"/>
                    <a:ea typeface="Segoe UI Black" panose="020B0A02040204020203"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c:v>
                </c:pt>
              </c:strCache>
            </c:strRef>
          </c:cat>
          <c:val>
            <c:numRef>
              <c:f>Feuil1!$B$2:$B$9</c:f>
              <c:numCache>
                <c:formatCode>###0%</c:formatCode>
                <c:ptCount val="8"/>
                <c:pt idx="0">
                  <c:v>0.12098583448946851</c:v>
                </c:pt>
                <c:pt idx="1">
                  <c:v>0.19798742227157995</c:v>
                </c:pt>
                <c:pt idx="2">
                  <c:v>0.28364676044414411</c:v>
                </c:pt>
                <c:pt idx="3">
                  <c:v>0.32767862980381784</c:v>
                </c:pt>
                <c:pt idx="4">
                  <c:v>0.31190065082166413</c:v>
                </c:pt>
                <c:pt idx="5">
                  <c:v>0.3894096673814173</c:v>
                </c:pt>
                <c:pt idx="6">
                  <c:v>0.43237941741724711</c:v>
                </c:pt>
                <c:pt idx="7">
                  <c:v>0.53359238583939061</c:v>
                </c:pt>
              </c:numCache>
            </c:numRef>
          </c:val>
          <c:extLst>
            <c:ext xmlns:c16="http://schemas.microsoft.com/office/drawing/2014/chart" uri="{C3380CC4-5D6E-409C-BE32-E72D297353CC}">
              <c16:uniqueId val="{0000000C-6074-4A81-A247-45D35355AEB8}"/>
            </c:ext>
          </c:extLst>
        </c:ser>
        <c:ser>
          <c:idx val="2"/>
          <c:order val="2"/>
          <c:tx>
            <c:strRef>
              <c:f>Feuil1!$D$1</c:f>
              <c:strCache>
                <c:ptCount val="1"/>
                <c:pt idx="0">
                  <c:v>Non</c:v>
                </c:pt>
              </c:strCache>
            </c:strRef>
          </c:tx>
          <c:spPr>
            <a:solidFill>
              <a:schemeClr val="accent4"/>
            </a:solidFill>
            <a:ln w="19050">
              <a:solidFill>
                <a:schemeClr val="lt1"/>
              </a:solidFill>
            </a:ln>
            <a:effectLst/>
          </c:spPr>
          <c:invertIfNegative val="0"/>
          <c:dLbls>
            <c:dLbl>
              <c:idx val="0"/>
              <c:tx>
                <c:rich>
                  <a:bodyPr/>
                  <a:lstStyle/>
                  <a:p>
                    <a:r>
                      <a:rPr lang="en-US"/>
                      <a:t>51%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293-4836-A6AE-62BBCE654486}"/>
                </c:ext>
              </c:extLst>
            </c:dLbl>
            <c:dLbl>
              <c:idx val="1"/>
              <c:tx>
                <c:rich>
                  <a:bodyPr/>
                  <a:lstStyle/>
                  <a:p>
                    <a:r>
                      <a:rPr lang="en-US"/>
                      <a:t>46%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293-4836-A6AE-62BBCE654486}"/>
                </c:ext>
              </c:extLst>
            </c:dLbl>
            <c:dLbl>
              <c:idx val="2"/>
              <c:tx>
                <c:rich>
                  <a:bodyPr/>
                  <a:lstStyle/>
                  <a:p>
                    <a:r>
                      <a:rPr lang="en-US"/>
                      <a:t>30%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293-4836-A6AE-62BBCE654486}"/>
                </c:ext>
              </c:extLst>
            </c:dLbl>
            <c:dLbl>
              <c:idx val="3"/>
              <c:tx>
                <c:rich>
                  <a:bodyPr/>
                  <a:lstStyle/>
                  <a:p>
                    <a:r>
                      <a:rPr lang="en-US"/>
                      <a:t>25%</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293-4836-A6AE-62BBCE654486}"/>
                </c:ext>
              </c:extLst>
            </c:dLbl>
            <c:dLbl>
              <c:idx val="4"/>
              <c:tx>
                <c:rich>
                  <a:bodyPr/>
                  <a:lstStyle/>
                  <a:p>
                    <a:r>
                      <a:rPr lang="en-US"/>
                      <a:t>23%</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293-4836-A6AE-62BBCE654486}"/>
                </c:ext>
              </c:extLst>
            </c:dLbl>
            <c:dLbl>
              <c:idx val="5"/>
              <c:tx>
                <c:rich>
                  <a:bodyPr/>
                  <a:lstStyle/>
                  <a:p>
                    <a:r>
                      <a:rPr lang="en-US"/>
                      <a:t>19%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293-4836-A6AE-62BBCE654486}"/>
                </c:ext>
              </c:extLst>
            </c:dLbl>
            <c:dLbl>
              <c:idx val="6"/>
              <c:tx>
                <c:rich>
                  <a:bodyPr/>
                  <a:lstStyle/>
                  <a:p>
                    <a:r>
                      <a:rPr lang="en-US"/>
                      <a:t>17%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293-4836-A6AE-62BBCE654486}"/>
                </c:ext>
              </c:extLst>
            </c:dLbl>
            <c:dLbl>
              <c:idx val="7"/>
              <c:tx>
                <c:rich>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r>
                      <a:rPr lang="en-US"/>
                      <a:t>12%</a:t>
                    </a:r>
                    <a:endParaRPr lang="en-US" dirty="0"/>
                  </a:p>
                </c:rich>
              </c:tx>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293-4836-A6AE-62BBCE654486}"/>
                </c:ext>
              </c:extLst>
            </c:dLbl>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bg1"/>
                    </a:solidFill>
                    <a:latin typeface="+mj-lt"/>
                    <a:ea typeface="Segoe UI Black" panose="020B0A02040204020203"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c:v>
                </c:pt>
              </c:strCache>
            </c:strRef>
          </c:cat>
          <c:val>
            <c:numRef>
              <c:f>Feuil1!$D$2:$D$9</c:f>
              <c:numCache>
                <c:formatCode>0%</c:formatCode>
                <c:ptCount val="8"/>
                <c:pt idx="0">
                  <c:v>-0.50785209192962077</c:v>
                </c:pt>
                <c:pt idx="1">
                  <c:v>-0.45661916369944905</c:v>
                </c:pt>
                <c:pt idx="2">
                  <c:v>-0.30381697096059196</c:v>
                </c:pt>
                <c:pt idx="3">
                  <c:v>-0.25448374394855705</c:v>
                </c:pt>
                <c:pt idx="4">
                  <c:v>-0.23425067269882954</c:v>
                </c:pt>
                <c:pt idx="5">
                  <c:v>-0.18542186418248771</c:v>
                </c:pt>
                <c:pt idx="6">
                  <c:v>-0.16738765713738282</c:v>
                </c:pt>
                <c:pt idx="7">
                  <c:v>-0.11840571399700779</c:v>
                </c:pt>
              </c:numCache>
            </c:numRef>
          </c:val>
          <c:extLst>
            <c:ext xmlns:c16="http://schemas.microsoft.com/office/drawing/2014/chart" uri="{C3380CC4-5D6E-409C-BE32-E72D297353CC}">
              <c16:uniqueId val="{00000001-66F4-4541-BC69-A75858086376}"/>
            </c:ext>
          </c:extLst>
        </c:ser>
        <c:ser>
          <c:idx val="3"/>
          <c:order val="3"/>
          <c:tx>
            <c:strRef>
              <c:f>Feuil1!$E$1</c:f>
              <c:strCache>
                <c:ptCount val="1"/>
              </c:strCache>
            </c:strRef>
          </c:tx>
          <c:spPr>
            <a:solidFill>
              <a:schemeClr val="accent6">
                <a:tint val="77000"/>
              </a:schemeClr>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c:v>
                </c:pt>
              </c:strCache>
            </c:strRef>
          </c:cat>
          <c:val>
            <c:numRef>
              <c:f>Feuil1!$E$2:$E$9</c:f>
            </c:numRef>
          </c:val>
          <c:extLst>
            <c:ext xmlns:c16="http://schemas.microsoft.com/office/drawing/2014/chart" uri="{C3380CC4-5D6E-409C-BE32-E72D297353CC}">
              <c16:uniqueId val="{00000002-66F4-4541-BC69-A75858086376}"/>
            </c:ext>
          </c:extLst>
        </c:ser>
        <c:ser>
          <c:idx val="4"/>
          <c:order val="4"/>
          <c:tx>
            <c:strRef>
              <c:f>Feuil1!$F$1</c:f>
              <c:strCache>
                <c:ptCount val="1"/>
                <c:pt idx="0">
                  <c:v>Colonne "Oui"</c:v>
                </c:pt>
              </c:strCache>
            </c:strRef>
          </c:tx>
          <c:spPr>
            <a:noFill/>
            <a:ln w="19050">
              <a:noFill/>
            </a:ln>
            <a:effectLst/>
          </c:spPr>
          <c:invertIfNegative val="0"/>
          <c:dLbls>
            <c:spPr>
              <a:solidFill>
                <a:schemeClr val="tx2"/>
              </a:solid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bg1"/>
                    </a:solidFill>
                    <a:latin typeface="+mn-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ne vous imposez pas de restrictions particulières sur les achats alimentaires, quitte à payer plus cher</c:v>
                </c:pt>
                <c:pt idx="1">
                  <c:v>Vous mangez moins que vous le souhaiteriez</c:v>
                </c:pt>
                <c:pt idx="2">
                  <c:v>Vous achetez des produits « premiers prix » quitte à ce qu’ils soient de moins bonne qualité</c:v>
                </c:pt>
                <c:pt idx="3">
                  <c:v>Vous fréquentez des magasins dans lesquels les prix sont bas même si ce ne sont pas vos magasins préférés</c:v>
                </c:pt>
                <c:pt idx="4">
                  <c:v>Vous rognez sur la qualité par rapport aux produits que vous aimeriez pouvoir acheter</c:v>
                </c:pt>
                <c:pt idx="5">
                  <c:v>Vous évitez d’acheter des produits alimentaires de grandes marques</c:v>
                </c:pt>
                <c:pt idx="6">
                  <c:v>Vous évitez les produits issus de l’agriculture biologique car vous pensez qu’ils sont trop chers</c:v>
                </c:pt>
                <c:pt idx="7">
                  <c:v>Vous privilégiez la consommation d’aliments peu chers</c:v>
                </c:pt>
              </c:strCache>
            </c:strRef>
          </c:cat>
          <c:val>
            <c:numRef>
              <c:f>Feuil1!$F$2:$F$9</c:f>
              <c:numCache>
                <c:formatCode>###0%</c:formatCode>
                <c:ptCount val="8"/>
                <c:pt idx="0">
                  <c:v>0.49214790807038178</c:v>
                </c:pt>
                <c:pt idx="1">
                  <c:v>0.54338083630055278</c:v>
                </c:pt>
                <c:pt idx="2">
                  <c:v>0.69618302903940998</c:v>
                </c:pt>
                <c:pt idx="3">
                  <c:v>0.74551625605144412</c:v>
                </c:pt>
                <c:pt idx="4">
                  <c:v>0.76574932730117184</c:v>
                </c:pt>
                <c:pt idx="5">
                  <c:v>0.81457813581751415</c:v>
                </c:pt>
                <c:pt idx="6">
                  <c:v>0.83261234286261909</c:v>
                </c:pt>
                <c:pt idx="7">
                  <c:v>0.88159428600299439</c:v>
                </c:pt>
              </c:numCache>
            </c:numRef>
          </c:val>
          <c:extLst>
            <c:ext xmlns:c16="http://schemas.microsoft.com/office/drawing/2014/chart" uri="{C3380CC4-5D6E-409C-BE32-E72D297353CC}">
              <c16:uniqueId val="{00000003-66F4-4541-BC69-A75858086376}"/>
            </c:ext>
          </c:extLst>
        </c:ser>
        <c:dLbls>
          <c:dLblPos val="ctr"/>
          <c:showLegendKey val="0"/>
          <c:showVal val="1"/>
          <c:showCatName val="0"/>
          <c:showSerName val="0"/>
          <c:showPercent val="0"/>
          <c:showBubbleSize val="0"/>
        </c:dLbls>
        <c:gapWidth val="43"/>
        <c:overlap val="100"/>
        <c:axId val="1375067071"/>
        <c:axId val="1375065407"/>
      </c:barChart>
      <c:valAx>
        <c:axId val="1375065407"/>
        <c:scaling>
          <c:orientation val="minMax"/>
          <c:max val="1"/>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1"/>
        <c:axPos val="l"/>
        <c:numFmt formatCode="General" sourceLinked="1"/>
        <c:majorTickMark val="out"/>
        <c:minorTickMark val="none"/>
        <c:tickLblPos val="nextTo"/>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45652279576165"/>
          <c:y val="0"/>
          <c:w val="0.50203582191115004"/>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Pour choisir mes produits alimentaires, mon premier critère c'est le prix</c:v>
                </c:pt>
                <c:pt idx="1">
                  <c:v>Je compare toujours le prix des produits avant d’acheter</c:v>
                </c:pt>
              </c:strCache>
            </c:strRef>
          </c:cat>
          <c:val>
            <c:numRef>
              <c:f>Sheet1!$C$2:$C$3</c:f>
              <c:numCache>
                <c:formatCode>0%</c:formatCode>
                <c:ptCount val="2"/>
                <c:pt idx="0" formatCode="###0%">
                  <c:v>0.41</c:v>
                </c:pt>
                <c:pt idx="1">
                  <c:v>0.48</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Pour choisir mes produits alimentaires, mon premier critère c'est le prix</c:v>
                </c:pt>
                <c:pt idx="1">
                  <c:v>Je compare toujours le prix des produits avant d’acheter</c:v>
                </c:pt>
              </c:strCache>
            </c:strRef>
          </c:cat>
          <c:val>
            <c:numRef>
              <c:f>Sheet1!$B$2:$B$3</c:f>
              <c:numCache>
                <c:formatCode>0%</c:formatCode>
                <c:ptCount val="2"/>
                <c:pt idx="0" formatCode="###0%">
                  <c:v>0.24</c:v>
                </c:pt>
                <c:pt idx="1">
                  <c:v>0.39</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Pour choisir mes produits alimentaires, mon premier critère c'est le prix</c:v>
                </c:pt>
                <c:pt idx="1">
                  <c:v>Je compare toujours le prix des produits avant d’acheter</c:v>
                </c:pt>
              </c:strCache>
            </c:strRef>
          </c:cat>
          <c:val>
            <c:numRef>
              <c:f>Sheet1!$D$2:$D$3</c:f>
              <c:numCache>
                <c:formatCode>###0%</c:formatCode>
                <c:ptCount val="2"/>
                <c:pt idx="0">
                  <c:v>-0.28999999999999998</c:v>
                </c:pt>
                <c:pt idx="1">
                  <c:v>-0.1</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dLbl>
              <c:idx val="0"/>
              <c:layout>
                <c:manualLayout>
                  <c:x val="-1.8518518518518632E-2"/>
                  <c:y val="9.263226682118748E-3"/>
                </c:manualLayout>
              </c:layout>
              <c:numFmt formatCode="###%;###%" sourceLinked="0"/>
              <c:spPr>
                <a:noFill/>
                <a:ln>
                  <a:noFill/>
                </a:ln>
                <a:effectLst/>
              </c:spPr>
              <c:txPr>
                <a:bodyPr rot="0" spcFirstLastPara="1" vertOverflow="ellipsis" vert="horz" wrap="square" lIns="38100" tIns="19050" rIns="38100" bIns="19050" anchor="ctr" anchorCtr="0">
                  <a:no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3.1558641975308645E-2"/>
                      <c:h val="0.10420309520570949"/>
                    </c:manualLayout>
                  </c15:layout>
                </c:ext>
                <c:ext xmlns:c16="http://schemas.microsoft.com/office/drawing/2014/chart" uri="{C3380CC4-5D6E-409C-BE32-E72D297353CC}">
                  <c16:uniqueId val="{00000002-F99C-47D4-8949-2C5306806E6E}"/>
                </c:ext>
              </c:extLst>
            </c:dLbl>
            <c:dLbl>
              <c:idx val="1"/>
              <c:delete val="1"/>
              <c:extLst>
                <c:ext xmlns:c15="http://schemas.microsoft.com/office/drawing/2012/chart" uri="{CE6537A1-D6FC-4f65-9D91-7224C49458BB}"/>
                <c:ext xmlns:c16="http://schemas.microsoft.com/office/drawing/2014/chart" uri="{C3380CC4-5D6E-409C-BE32-E72D297353CC}">
                  <c16:uniqueId val="{00000000-BB56-414F-BE48-F2EA7552C3FF}"/>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Pour choisir mes produits alimentaires, mon premier critère c'est le prix</c:v>
                </c:pt>
                <c:pt idx="1">
                  <c:v>Je compare toujours le prix des produits avant d’acheter</c:v>
                </c:pt>
              </c:strCache>
            </c:strRef>
          </c:cat>
          <c:val>
            <c:numRef>
              <c:f>Sheet1!$E$2:$E$3</c:f>
              <c:numCache>
                <c:formatCode>###0%</c:formatCode>
                <c:ptCount val="2"/>
                <c:pt idx="0">
                  <c:v>-0.06</c:v>
                </c:pt>
                <c:pt idx="1">
                  <c:v>-0.03</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Pour choisir mes produits alimentaires, mon premier critère c'est le prix</c:v>
                </c:pt>
                <c:pt idx="1">
                  <c:v>Je compare toujours le prix des produits avant d’acheter</c:v>
                </c:pt>
              </c:strCache>
            </c:strRef>
          </c:cat>
          <c:val>
            <c:numRef>
              <c:f>Sheet1!$F$2:$F$3</c:f>
              <c:numCache>
                <c:formatCode>###0%</c:formatCode>
                <c:ptCount val="2"/>
                <c:pt idx="0">
                  <c:v>0.64999999999999991</c:v>
                </c:pt>
                <c:pt idx="1">
                  <c:v>0.87</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1.7089773500534654E-2"/>
                  <c:y val="6.9483316747142206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7.8678351027499038E-2"/>
                    </c:manualLayout>
                  </c15:layout>
                </c:ext>
                <c:ext xmlns:c16="http://schemas.microsoft.com/office/drawing/2014/chart" uri="{C3380CC4-5D6E-409C-BE32-E72D297353CC}">
                  <c16:uniqueId val="{00000007-C960-4C65-A03D-AE7703D68C78}"/>
                </c:ext>
              </c:extLst>
            </c:dLbl>
            <c:dLbl>
              <c:idx val="1"/>
              <c:layout>
                <c:manualLayout>
                  <c:x val="-2.0464907164382228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721298726548074E-2"/>
                      <c:h val="6.4784605000071105E-2"/>
                    </c:manualLayout>
                  </c15:layout>
                </c:ext>
                <c:ext xmlns:c16="http://schemas.microsoft.com/office/drawing/2014/chart" uri="{C3380CC4-5D6E-409C-BE32-E72D297353CC}">
                  <c16:uniqueId val="{00000008-C960-4C65-A03D-AE7703D68C7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Pour choisir mes produits alimentaires, mon premier critère c'est le prix</c:v>
                </c:pt>
                <c:pt idx="1">
                  <c:v>Je compare toujours le prix des produits avant d’acheter</c:v>
                </c:pt>
              </c:strCache>
            </c:strRef>
          </c:cat>
          <c:val>
            <c:numRef>
              <c:f>Sheet1!$G$2:$G$3</c:f>
              <c:numCache>
                <c:formatCode>0%;0%</c:formatCode>
                <c:ptCount val="2"/>
                <c:pt idx="0">
                  <c:v>-0.35</c:v>
                </c:pt>
                <c:pt idx="1">
                  <c:v>-0.13</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359653987986187"/>
          <c:y val="5.4366767476992865E-2"/>
          <c:w val="0.61172684039948089"/>
          <c:h val="0.87736490403963463"/>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9BBB-4BCA-A4F9-F4DFA98EE6F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BBB-4BCA-A4F9-F4DFA98EE6FC}"/>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9BBB-4BCA-A4F9-F4DFA98EE6FC}"/>
              </c:ext>
            </c:extLst>
          </c:dPt>
          <c:dPt>
            <c:idx val="3"/>
            <c:bubble3D val="0"/>
            <c:spPr>
              <a:solidFill>
                <a:srgbClr val="FCEEEF"/>
              </a:solidFill>
              <a:ln w="19050">
                <a:solidFill>
                  <a:schemeClr val="lt1"/>
                </a:solidFill>
              </a:ln>
              <a:effectLst/>
            </c:spPr>
            <c:extLst>
              <c:ext xmlns:c16="http://schemas.microsoft.com/office/drawing/2014/chart" uri="{C3380CC4-5D6E-409C-BE32-E72D297353CC}">
                <c16:uniqueId val="{00000007-9BBB-4BCA-A4F9-F4DFA98EE6FC}"/>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9BBB-4BCA-A4F9-F4DFA98EE6FC}"/>
              </c:ext>
            </c:extLst>
          </c:dPt>
          <c:dLbls>
            <c:dLbl>
              <c:idx val="0"/>
              <c:layout>
                <c:manualLayout>
                  <c:x val="0.11193030327900892"/>
                  <c:y val="-0.12375276860278579"/>
                </c:manualLayout>
              </c:layout>
              <c:tx>
                <c:rich>
                  <a:bodyPr/>
                  <a:lstStyle/>
                  <a:p>
                    <a:fld id="{E0E57726-6F57-4926-BDF4-8AECACA1A3E5}" type="CATEGORYNAME">
                      <a:rPr lang="en-US" sz="1200" b="0" i="0" u="none" strike="noStrike" kern="1200" baseline="0">
                        <a:solidFill>
                          <a:srgbClr val="000000">
                            <a:lumMod val="85000"/>
                            <a:lumOff val="15000"/>
                          </a:srgbClr>
                        </a:solidFill>
                        <a:latin typeface="+mn-lt"/>
                        <a:ea typeface="+mn-ea"/>
                        <a:cs typeface="+mn-cs"/>
                      </a:rPr>
                      <a:pPr/>
                      <a:t>[NOM DE CATÉGORIE]</a:t>
                    </a:fld>
                    <a:r>
                      <a:rPr lang="en-US" sz="1200" b="0" i="0" u="none" strike="noStrike" kern="1200" baseline="0" dirty="0">
                        <a:solidFill>
                          <a:srgbClr val="000000">
                            <a:lumMod val="85000"/>
                            <a:lumOff val="15000"/>
                          </a:srgbClr>
                        </a:solidFill>
                        <a:latin typeface="+mn-lt"/>
                        <a:ea typeface="+mn-ea"/>
                        <a:cs typeface="+mn-cs"/>
                      </a:rPr>
                      <a:t>
</a:t>
                    </a:r>
                    <a:fld id="{AB0B8953-D06F-445B-A138-CA82B80F1D99}" type="PERCENTAGE">
                      <a:rPr lang="en-US" sz="1600" b="1" i="0" u="none" strike="noStrike" kern="1200" baseline="0">
                        <a:solidFill>
                          <a:schemeClr val="bg2"/>
                        </a:solidFill>
                        <a:latin typeface="+mn-lt"/>
                        <a:ea typeface="+mn-ea"/>
                        <a:cs typeface="+mn-cs"/>
                      </a:rPr>
                      <a:pPr/>
                      <a:t>[POURCENTAGE]</a:t>
                    </a:fld>
                    <a:endParaRPr lang="en-US" sz="12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BBB-4BCA-A4F9-F4DFA98EE6FC}"/>
                </c:ext>
              </c:extLst>
            </c:dLbl>
            <c:dLbl>
              <c:idx val="1"/>
              <c:layout>
                <c:manualLayout>
                  <c:x val="-0.18565828721299815"/>
                  <c:y val="4.7578229776735065E-2"/>
                </c:manualLayout>
              </c:layout>
              <c:tx>
                <c:rich>
                  <a:bodyPr/>
                  <a:lstStyle/>
                  <a:p>
                    <a:fld id="{E0E57726-6F57-4926-BDF4-8AECACA1A3E5}" type="CATEGORYNAME">
                      <a:rPr lang="en-US" sz="1200" b="0" i="0" u="none" strike="noStrike" kern="1200" baseline="0">
                        <a:solidFill>
                          <a:srgbClr val="000000">
                            <a:lumMod val="85000"/>
                            <a:lumOff val="15000"/>
                          </a:srgbClr>
                        </a:solidFill>
                        <a:latin typeface="+mn-lt"/>
                        <a:ea typeface="+mn-ea"/>
                        <a:cs typeface="+mn-cs"/>
                      </a:rPr>
                      <a:pPr/>
                      <a:t>[NOM DE CATÉGORIE]</a:t>
                    </a:fld>
                    <a:r>
                      <a:rPr lang="en-US" sz="1200" b="0" i="0" u="none" strike="noStrike" kern="1200" baseline="0" dirty="0">
                        <a:solidFill>
                          <a:srgbClr val="000000">
                            <a:lumMod val="85000"/>
                            <a:lumOff val="15000"/>
                          </a:srgbClr>
                        </a:solidFill>
                        <a:latin typeface="+mn-lt"/>
                        <a:ea typeface="+mn-ea"/>
                        <a:cs typeface="+mn-cs"/>
                      </a:rPr>
                      <a:t>
</a:t>
                    </a:r>
                    <a:fld id="{AB0B8953-D06F-445B-A138-CA82B80F1D99}" type="PERCENTAGE">
                      <a:rPr lang="en-US" sz="1600" b="1" i="0" u="none" strike="noStrike" kern="1200" baseline="0">
                        <a:solidFill>
                          <a:srgbClr val="CE6149"/>
                        </a:solidFill>
                        <a:latin typeface="+mn-lt"/>
                        <a:ea typeface="+mn-ea"/>
                        <a:cs typeface="+mn-cs"/>
                      </a:rPr>
                      <a:pPr/>
                      <a:t>[POURCENTAGE]</a:t>
                    </a:fld>
                    <a:endParaRPr lang="en-US" sz="12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BBB-4BCA-A4F9-F4DFA98EE6FC}"/>
                </c:ext>
              </c:extLst>
            </c:dLbl>
            <c:dLbl>
              <c:idx val="2"/>
              <c:layout>
                <c:manualLayout>
                  <c:x val="-0.18982564439827512"/>
                  <c:y val="-6.6001476588152433E-2"/>
                </c:manualLayout>
              </c:layout>
              <c:tx>
                <c:rich>
                  <a:bodyPr/>
                  <a:lstStyle/>
                  <a:p>
                    <a:fld id="{E0E57726-6F57-4926-BDF4-8AECACA1A3E5}" type="CATEGORYNAME">
                      <a:rPr lang="en-US" sz="1200" b="0" i="0" u="none" strike="noStrike" kern="1200" baseline="0">
                        <a:solidFill>
                          <a:srgbClr val="000000">
                            <a:lumMod val="85000"/>
                            <a:lumOff val="15000"/>
                          </a:srgbClr>
                        </a:solidFill>
                        <a:latin typeface="+mn-lt"/>
                        <a:ea typeface="+mn-ea"/>
                        <a:cs typeface="+mn-cs"/>
                      </a:rPr>
                      <a:pPr/>
                      <a:t>[NOM DE CATÉGORIE]</a:t>
                    </a:fld>
                    <a:r>
                      <a:rPr lang="en-US" sz="1200" b="0" i="0" u="none" strike="noStrike" kern="1200" baseline="0" dirty="0">
                        <a:solidFill>
                          <a:srgbClr val="000000">
                            <a:lumMod val="85000"/>
                            <a:lumOff val="15000"/>
                          </a:srgbClr>
                        </a:solidFill>
                        <a:latin typeface="+mn-lt"/>
                        <a:ea typeface="+mn-ea"/>
                        <a:cs typeface="+mn-cs"/>
                      </a:rPr>
                      <a:t>
</a:t>
                    </a:r>
                    <a:fld id="{AB0B8953-D06F-445B-A138-CA82B80F1D99}" type="PERCENTAGE">
                      <a:rPr lang="en-US" sz="1600" b="1" i="0" u="none" strike="noStrike" kern="1200" baseline="0">
                        <a:solidFill>
                          <a:schemeClr val="accent1">
                            <a:lumMod val="50000"/>
                          </a:schemeClr>
                        </a:solidFill>
                        <a:latin typeface="+mn-lt"/>
                        <a:ea typeface="+mn-ea"/>
                        <a:cs typeface="+mn-cs"/>
                      </a:rPr>
                      <a:pPr/>
                      <a:t>[POURCENTAGE]</a:t>
                    </a:fld>
                    <a:endParaRPr lang="en-US" sz="12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BBB-4BCA-A4F9-F4DFA98EE6FC}"/>
                </c:ext>
              </c:extLst>
            </c:dLbl>
            <c:dLbl>
              <c:idx val="4"/>
              <c:layout>
                <c:manualLayout>
                  <c:x val="-9.0146279705974469E-2"/>
                  <c:y val="-0.10945127399831449"/>
                </c:manualLayout>
              </c:layout>
              <c:tx>
                <c:rich>
                  <a:bodyPr/>
                  <a:lstStyle/>
                  <a:p>
                    <a:fld id="{E0E57726-6F57-4926-BDF4-8AECACA1A3E5}" type="CATEGORYNAME">
                      <a:rPr lang="en-US" sz="1200" b="0" i="0" u="none" strike="noStrike" kern="1200" baseline="0">
                        <a:solidFill>
                          <a:srgbClr val="000000">
                            <a:lumMod val="85000"/>
                            <a:lumOff val="15000"/>
                          </a:srgbClr>
                        </a:solidFill>
                        <a:latin typeface="+mn-lt"/>
                        <a:ea typeface="+mn-ea"/>
                        <a:cs typeface="+mn-cs"/>
                      </a:rPr>
                      <a:pPr/>
                      <a:t>[NOM DE CATÉGORIE]</a:t>
                    </a:fld>
                    <a:r>
                      <a:rPr lang="en-US" sz="1200" b="0" i="0" u="none" strike="noStrike" kern="1200" baseline="0" dirty="0">
                        <a:solidFill>
                          <a:srgbClr val="000000">
                            <a:lumMod val="85000"/>
                            <a:lumOff val="15000"/>
                          </a:srgbClr>
                        </a:solidFill>
                        <a:latin typeface="+mn-lt"/>
                        <a:ea typeface="+mn-ea"/>
                        <a:cs typeface="+mn-cs"/>
                      </a:rPr>
                      <a:t>
</a:t>
                    </a:r>
                    <a:fld id="{AB0B8953-D06F-445B-A138-CA82B80F1D99}" type="PERCENTAGE">
                      <a:rPr lang="en-US" sz="1600" b="1" i="0" u="none" strike="noStrike" kern="1200" baseline="0">
                        <a:solidFill>
                          <a:schemeClr val="accent1">
                            <a:lumMod val="60000"/>
                            <a:lumOff val="40000"/>
                          </a:schemeClr>
                        </a:solidFill>
                        <a:latin typeface="+mn-lt"/>
                        <a:ea typeface="+mn-ea"/>
                        <a:cs typeface="+mn-cs"/>
                      </a:rPr>
                      <a:pPr/>
                      <a:t>[POURCENTAGE]</a:t>
                    </a:fld>
                    <a:endParaRPr lang="en-US" sz="1200" b="0" i="0" u="none" strike="noStrike" kern="1200" baseline="0" dirty="0">
                      <a:solidFill>
                        <a:srgbClr val="000000">
                          <a:lumMod val="85000"/>
                          <a:lumOff val="15000"/>
                        </a:srgbClr>
                      </a:solidFill>
                      <a:latin typeface="+mn-lt"/>
                      <a:ea typeface="+mn-ea"/>
                      <a:cs typeface="+mn-cs"/>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BBB-4BCA-A4F9-F4DFA98EE6FC}"/>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1200" b="0" i="0" u="none" strike="noStrike" kern="1200" baseline="0">
                    <a:solidFill>
                      <a:srgbClr val="000000">
                        <a:lumMod val="85000"/>
                        <a:lumOff val="15000"/>
                      </a:srgbClr>
                    </a:solidFill>
                    <a:latin typeface="Arial (Corps)"/>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Feuil1!$A$2:$A$4</c:f>
              <c:strCache>
                <c:ptCount val="3"/>
                <c:pt idx="0">
                  <c:v>Oui</c:v>
                </c:pt>
                <c:pt idx="1">
                  <c:v>Non </c:v>
                </c:pt>
                <c:pt idx="2">
                  <c:v>Ne sait pas </c:v>
                </c:pt>
              </c:strCache>
            </c:strRef>
          </c:cat>
          <c:val>
            <c:numRef>
              <c:f>Feuil1!$B$2:$B$4</c:f>
              <c:numCache>
                <c:formatCode>0%</c:formatCode>
                <c:ptCount val="3"/>
                <c:pt idx="0">
                  <c:v>0.3</c:v>
                </c:pt>
                <c:pt idx="1">
                  <c:v>0.57999999999999996</c:v>
                </c:pt>
                <c:pt idx="2">
                  <c:v>0.11</c:v>
                </c:pt>
              </c:numCache>
            </c:numRef>
          </c:val>
          <c:extLst>
            <c:ext xmlns:c16="http://schemas.microsoft.com/office/drawing/2014/chart" uri="{C3380CC4-5D6E-409C-BE32-E72D297353CC}">
              <c16:uniqueId val="{0000000A-9BBB-4BCA-A4F9-F4DFA98EE6F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18024776412652"/>
          <c:y val="0"/>
          <c:w val="0.56768198620885757"/>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w="28575">
              <a:noFill/>
            </a:ln>
            <a:effectLst/>
          </c:spPr>
          <c:invertIfNegative val="0"/>
          <c:dLbls>
            <c:spPr>
              <a:noFill/>
              <a:ln>
                <a:noFill/>
              </a:ln>
              <a:effectLst/>
            </c:spPr>
            <c:txPr>
              <a:bodyPr rot="0" vert="horz"/>
              <a:lstStyle/>
              <a:p>
                <a:pPr algn="ctr">
                  <a:defRPr>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 bio c’est surtout du marketing</c:v>
                </c:pt>
                <c:pt idx="1">
                  <c:v>Le bio c’est surtout pour justifier des prix plus élevés</c:v>
                </c:pt>
                <c:pt idx="2">
                  <c:v>Les produits bios sont souvent plus chers</c:v>
                </c:pt>
              </c:strCache>
            </c:strRef>
          </c:cat>
          <c:val>
            <c:numRef>
              <c:f>Sheet1!$C$2:$C$4</c:f>
              <c:numCache>
                <c:formatCode>0%</c:formatCode>
                <c:ptCount val="3"/>
                <c:pt idx="0" formatCode="###0%">
                  <c:v>0.4</c:v>
                </c:pt>
                <c:pt idx="1">
                  <c:v>0.39</c:v>
                </c:pt>
                <c:pt idx="2" formatCode="###0%">
                  <c:v>0.34</c:v>
                </c:pt>
              </c:numCache>
            </c:numRef>
          </c:val>
          <c:extLst>
            <c:ext xmlns:c16="http://schemas.microsoft.com/office/drawing/2014/chart" uri="{C3380CC4-5D6E-409C-BE32-E72D297353CC}">
              <c16:uniqueId val="{00000001-C960-4C65-A03D-AE7703D68C78}"/>
            </c:ext>
          </c:extLst>
        </c:ser>
        <c:ser>
          <c:idx val="6"/>
          <c:order val="1"/>
          <c:tx>
            <c:strRef>
              <c:f>Sheet1!$B$1</c:f>
              <c:strCache>
                <c:ptCount val="1"/>
                <c:pt idx="0">
                  <c:v>Tout à fait d’accord</c:v>
                </c:pt>
              </c:strCache>
            </c:strRef>
          </c:tx>
          <c:spPr>
            <a:solidFill>
              <a:schemeClr val="tx2"/>
            </a:solidFill>
            <a:ln>
              <a:noFill/>
            </a:ln>
            <a:effectLst/>
          </c:spPr>
          <c:invertIfNegative val="0"/>
          <c:dLbls>
            <c:spPr>
              <a:noFill/>
              <a:ln>
                <a:noFill/>
              </a:ln>
              <a:effectLst/>
            </c:spPr>
            <c:txPr>
              <a:bodyPr/>
              <a:lstStyle/>
              <a:p>
                <a:pPr algn="ct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Le bio c’est surtout du marketing</c:v>
                </c:pt>
                <c:pt idx="1">
                  <c:v>Le bio c’est surtout pour justifier des prix plus élevés</c:v>
                </c:pt>
                <c:pt idx="2">
                  <c:v>Les produits bios sont souvent plus chers</c:v>
                </c:pt>
              </c:strCache>
            </c:strRef>
          </c:cat>
          <c:val>
            <c:numRef>
              <c:f>Sheet1!$B$2:$B$4</c:f>
              <c:numCache>
                <c:formatCode>0%</c:formatCode>
                <c:ptCount val="3"/>
                <c:pt idx="0">
                  <c:v>0.21</c:v>
                </c:pt>
                <c:pt idx="1">
                  <c:v>0.25</c:v>
                </c:pt>
                <c:pt idx="2" formatCode="###0%">
                  <c:v>0.6</c:v>
                </c:pt>
              </c:numCache>
            </c:numRef>
          </c:val>
          <c:extLst xmlns:c15="http://schemas.microsoft.com/office/drawing/2012/chart">
            <c:ext xmlns:c16="http://schemas.microsoft.com/office/drawing/2014/chart" uri="{C3380CC4-5D6E-409C-BE32-E72D297353CC}">
              <c16:uniqueId val="{00000000-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vert="horz"/>
              <a:lstStyle/>
              <a:p>
                <a:pPr algn="ct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 bio c’est surtout du marketing</c:v>
                </c:pt>
                <c:pt idx="1">
                  <c:v>Le bio c’est surtout pour justifier des prix plus élevés</c:v>
                </c:pt>
                <c:pt idx="2">
                  <c:v>Les produits bios sont souvent plus chers</c:v>
                </c:pt>
              </c:strCache>
            </c:strRef>
          </c:cat>
          <c:val>
            <c:numRef>
              <c:f>Sheet1!$D$2:$D$4</c:f>
              <c:numCache>
                <c:formatCode>###0%</c:formatCode>
                <c:ptCount val="3"/>
                <c:pt idx="0">
                  <c:v>-0.28999999999999998</c:v>
                </c:pt>
                <c:pt idx="1">
                  <c:v>-0.28000000000000003</c:v>
                </c:pt>
                <c:pt idx="2">
                  <c:v>-0.04</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C3-4FC0-A993-E36699E8DBE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C3-4FC0-A993-E36699E8DBE1}"/>
                </c:ext>
              </c:extLst>
            </c:dLbl>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Sheet1!$A$2:$A$4</c:f>
              <c:strCache>
                <c:ptCount val="3"/>
                <c:pt idx="0">
                  <c:v>Le bio c’est surtout du marketing</c:v>
                </c:pt>
                <c:pt idx="1">
                  <c:v>Le bio c’est surtout pour justifier des prix plus élevés</c:v>
                </c:pt>
                <c:pt idx="2">
                  <c:v>Les produits bios sont souvent plus chers</c:v>
                </c:pt>
              </c:strCache>
            </c:strRef>
          </c:cat>
          <c:val>
            <c:numRef>
              <c:f>Sheet1!$E$2:$E$4</c:f>
              <c:numCache>
                <c:formatCode>###0%</c:formatCode>
                <c:ptCount val="3"/>
                <c:pt idx="0">
                  <c:v>-0.1</c:v>
                </c:pt>
                <c:pt idx="1">
                  <c:v>-0.08</c:v>
                </c:pt>
                <c:pt idx="2">
                  <c:v>-0.02</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numFmt formatCode="###%;###%" sourceLinked="0"/>
            <c:spPr>
              <a:noFill/>
              <a:ln>
                <a:noFill/>
              </a:ln>
              <a:effectLst/>
            </c:spPr>
            <c:txPr>
              <a:bodyPr rot="0" vert="horz" anchorCtr="0"/>
              <a:lstStyle/>
              <a:p>
                <a:pPr algn="ctr" rtl="0">
                  <a:defRPr lang="en-US" sz="1400" b="1" i="0" u="none" strike="noStrike" kern="1200" baseline="0">
                    <a:solidFill>
                      <a:schemeClr val="tx2"/>
                    </a:solidFill>
                    <a:latin typeface="+mj-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Le bio c’est surtout du marketing</c:v>
                </c:pt>
                <c:pt idx="1">
                  <c:v>Le bio c’est surtout pour justifier des prix plus élevés</c:v>
                </c:pt>
                <c:pt idx="2">
                  <c:v>Les produits bios sont souvent plus chers</c:v>
                </c:pt>
              </c:strCache>
            </c:strRef>
          </c:cat>
          <c:val>
            <c:numRef>
              <c:f>Sheet1!$F$2:$F$4</c:f>
              <c:numCache>
                <c:formatCode>###0%</c:formatCode>
                <c:ptCount val="3"/>
                <c:pt idx="0">
                  <c:v>0.61</c:v>
                </c:pt>
                <c:pt idx="1">
                  <c:v>0.64</c:v>
                </c:pt>
                <c:pt idx="2">
                  <c:v>0.94</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5.281866862656001E-3"/>
                  <c:y val="-1.823326248567455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0376561218041709E-2"/>
                      <c:h val="7.8767694013764641E-2"/>
                    </c:manualLayout>
                  </c15:layout>
                </c:ext>
                <c:ext xmlns:c16="http://schemas.microsoft.com/office/drawing/2014/chart" uri="{C3380CC4-5D6E-409C-BE32-E72D297353CC}">
                  <c16:uniqueId val="{00000007-C960-4C65-A03D-AE7703D68C78}"/>
                </c:ext>
              </c:extLst>
            </c:dLbl>
            <c:dLbl>
              <c:idx val="1"/>
              <c:layout>
                <c:manualLayout>
                  <c:x val="1.4112712649624469E-3"/>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0376561218041709E-2"/>
                      <c:h val="7.8767694013764641E-2"/>
                    </c:manualLayout>
                  </c15:layout>
                </c:ext>
                <c:ext xmlns:c16="http://schemas.microsoft.com/office/drawing/2014/chart" uri="{C3380CC4-5D6E-409C-BE32-E72D297353CC}">
                  <c16:uniqueId val="{00000008-C960-4C65-A03D-AE7703D68C78}"/>
                </c:ext>
              </c:extLst>
            </c:dLbl>
            <c:dLbl>
              <c:idx val="2"/>
              <c:layout>
                <c:manualLayout>
                  <c:x val="-3.7294303046618266E-2"/>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0376561218041709E-2"/>
                      <c:h val="7.8767694013764641E-2"/>
                    </c:manualLayout>
                  </c15:layout>
                </c:ext>
                <c:ext xmlns:c16="http://schemas.microsoft.com/office/drawing/2014/chart" uri="{C3380CC4-5D6E-409C-BE32-E72D297353CC}">
                  <c16:uniqueId val="{00000000-1E11-451B-86B5-25B240FFA0FC}"/>
                </c:ext>
              </c:extLst>
            </c:dLbl>
            <c:spPr>
              <a:noFill/>
              <a:ln>
                <a:noFill/>
              </a:ln>
              <a:effectLst/>
            </c:spPr>
            <c:txPr>
              <a:bodyPr anchorCtr="0"/>
              <a:lstStyle/>
              <a:p>
                <a:pPr algn="ctr" rtl="0">
                  <a:defRPr lang="en-US" sz="1400" b="1" i="0" u="none" strike="noStrike" kern="1200" baseline="0">
                    <a:solidFill>
                      <a:srgbClr val="CE6149">
                        <a:lumMod val="75000"/>
                      </a:srgbClr>
                    </a:solidFill>
                    <a:latin typeface="+mj-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Le bio c’est surtout du marketing</c:v>
                </c:pt>
                <c:pt idx="1">
                  <c:v>Le bio c’est surtout pour justifier des prix plus élevés</c:v>
                </c:pt>
                <c:pt idx="2">
                  <c:v>Les produits bios sont souvent plus chers</c:v>
                </c:pt>
              </c:strCache>
            </c:strRef>
          </c:cat>
          <c:val>
            <c:numRef>
              <c:f>Sheet1!$G$2:$G$4</c:f>
              <c:numCache>
                <c:formatCode>0%;0%</c:formatCode>
                <c:ptCount val="3"/>
                <c:pt idx="0">
                  <c:v>-0.39</c:v>
                </c:pt>
                <c:pt idx="1">
                  <c:v>-0.36000000000000004</c:v>
                </c:pt>
                <c:pt idx="2">
                  <c:v>-0.06</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vert="horz"/>
          <a:lstStyle/>
          <a:p>
            <a:pPr algn="ctr">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r-FR"/>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91022649946538"/>
          <c:y val="0"/>
          <c:w val="0.49208977350053468"/>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 animaux élevés en bio sont abattus dans les mêmes abattoirs que les autres</c:v>
                </c:pt>
                <c:pt idx="1">
                  <c:v>L’agriculture biologique favorise la biodiversité</c:v>
                </c:pt>
                <c:pt idx="2">
                  <c:v>Les produits biologiques sont plus naturels, car ils sont cultivés sans produits chimiques de synthèse</c:v>
                </c:pt>
                <c:pt idx="3">
                  <c:v>L’agriculture biologique contribue à préserver l’environnement, la qualité des sols, les ressources en eau</c:v>
                </c:pt>
              </c:strCache>
            </c:strRef>
          </c:cat>
          <c:val>
            <c:numRef>
              <c:f>Sheet1!$C$2:$C$5</c:f>
              <c:numCache>
                <c:formatCode>###0%</c:formatCode>
                <c:ptCount val="4"/>
                <c:pt idx="0">
                  <c:v>0.52</c:v>
                </c:pt>
                <c:pt idx="1">
                  <c:v>0.55000000000000004</c:v>
                </c:pt>
                <c:pt idx="2" formatCode="0%">
                  <c:v>0.53</c:v>
                </c:pt>
                <c:pt idx="3">
                  <c:v>0.54</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Les animaux élevés en bio sont abattus dans les mêmes abattoirs que les autres</c:v>
                </c:pt>
                <c:pt idx="1">
                  <c:v>L’agriculture biologique favorise la biodiversité</c:v>
                </c:pt>
                <c:pt idx="2">
                  <c:v>Les produits biologiques sont plus naturels, car ils sont cultivés sans produits chimiques de synthèse</c:v>
                </c:pt>
                <c:pt idx="3">
                  <c:v>L’agriculture biologique contribue à préserver l’environnement, la qualité des sols, les ressources en eau</c:v>
                </c:pt>
              </c:strCache>
            </c:strRef>
          </c:cat>
          <c:val>
            <c:numRef>
              <c:f>Sheet1!$B$2:$B$5</c:f>
              <c:numCache>
                <c:formatCode>0%</c:formatCode>
                <c:ptCount val="4"/>
                <c:pt idx="0" formatCode="###0%">
                  <c:v>0.21</c:v>
                </c:pt>
                <c:pt idx="1">
                  <c:v>0.23</c:v>
                </c:pt>
                <c:pt idx="2">
                  <c:v>0.27</c:v>
                </c:pt>
                <c:pt idx="3" formatCode="###0%">
                  <c:v>0.28000000000000003</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Les animaux élevés en bio sont abattus dans les mêmes abattoirs que les autres</c:v>
                </c:pt>
                <c:pt idx="1">
                  <c:v>L’agriculture biologique favorise la biodiversité</c:v>
                </c:pt>
                <c:pt idx="2">
                  <c:v>Les produits biologiques sont plus naturels, car ils sont cultivés sans produits chimiques de synthèse</c:v>
                </c:pt>
                <c:pt idx="3">
                  <c:v>L’agriculture biologique contribue à préserver l’environnement, la qualité des sols, les ressources en eau</c:v>
                </c:pt>
              </c:strCache>
            </c:strRef>
          </c:cat>
          <c:val>
            <c:numRef>
              <c:f>Sheet1!$D$2:$D$5</c:f>
              <c:numCache>
                <c:formatCode>###0%</c:formatCode>
                <c:ptCount val="4"/>
                <c:pt idx="0">
                  <c:v>-0.21</c:v>
                </c:pt>
                <c:pt idx="1">
                  <c:v>-0.17</c:v>
                </c:pt>
                <c:pt idx="2">
                  <c:v>-0.15</c:v>
                </c:pt>
                <c:pt idx="3">
                  <c:v>-0.14000000000000001</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cat>
            <c:strRef>
              <c:f>Sheet1!$A$2:$A$5</c:f>
              <c:strCache>
                <c:ptCount val="4"/>
                <c:pt idx="0">
                  <c:v>Les animaux élevés en bio sont abattus dans les mêmes abattoirs que les autres</c:v>
                </c:pt>
                <c:pt idx="1">
                  <c:v>L’agriculture biologique favorise la biodiversité</c:v>
                </c:pt>
                <c:pt idx="2">
                  <c:v>Les produits biologiques sont plus naturels, car ils sont cultivés sans produits chimiques de synthèse</c:v>
                </c:pt>
                <c:pt idx="3">
                  <c:v>L’agriculture biologique contribue à préserver l’environnement, la qualité des sols, les ressources en eau</c:v>
                </c:pt>
              </c:strCache>
            </c:strRef>
          </c:cat>
          <c:val>
            <c:numRef>
              <c:f>Sheet1!$E$2:$E$5</c:f>
              <c:numCache>
                <c:formatCode>###0%</c:formatCode>
                <c:ptCount val="4"/>
                <c:pt idx="0">
                  <c:v>-0.06</c:v>
                </c:pt>
                <c:pt idx="1">
                  <c:v>-0.05</c:v>
                </c:pt>
                <c:pt idx="2">
                  <c:v>-0.05</c:v>
                </c:pt>
                <c:pt idx="3">
                  <c:v>-0.04</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 animaux élevés en bio sont abattus dans les mêmes abattoirs que les autres</c:v>
                </c:pt>
                <c:pt idx="1">
                  <c:v>L’agriculture biologique favorise la biodiversité</c:v>
                </c:pt>
                <c:pt idx="2">
                  <c:v>Les produits biologiques sont plus naturels, car ils sont cultivés sans produits chimiques de synthèse</c:v>
                </c:pt>
                <c:pt idx="3">
                  <c:v>L’agriculture biologique contribue à préserver l’environnement, la qualité des sols, les ressources en eau</c:v>
                </c:pt>
              </c:strCache>
            </c:strRef>
          </c:cat>
          <c:val>
            <c:numRef>
              <c:f>Sheet1!$F$2:$F$5</c:f>
              <c:numCache>
                <c:formatCode>###0%</c:formatCode>
                <c:ptCount val="4"/>
                <c:pt idx="0">
                  <c:v>0.73</c:v>
                </c:pt>
                <c:pt idx="1">
                  <c:v>0.78</c:v>
                </c:pt>
                <c:pt idx="2">
                  <c:v>0.8</c:v>
                </c:pt>
                <c:pt idx="3">
                  <c:v>0.82000000000000006</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2.1501994742182454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6854533714601967E-2"/>
                      <c:h val="6.4784605000071105E-2"/>
                    </c:manualLayout>
                  </c15:layout>
                </c:ext>
                <c:ext xmlns:c16="http://schemas.microsoft.com/office/drawing/2014/chart" uri="{C3380CC4-5D6E-409C-BE32-E72D297353CC}">
                  <c16:uniqueId val="{00000007-C960-4C65-A03D-AE7703D68C78}"/>
                </c:ext>
              </c:extLst>
            </c:dLbl>
            <c:dLbl>
              <c:idx val="1"/>
              <c:layout>
                <c:manualLayout>
                  <c:x val="-2.7844044983550191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6854533714601967E-2"/>
                      <c:h val="6.4784605000071105E-2"/>
                    </c:manualLayout>
                  </c15:layout>
                </c:ext>
                <c:ext xmlns:c16="http://schemas.microsoft.com/office/drawing/2014/chart" uri="{C3380CC4-5D6E-409C-BE32-E72D297353CC}">
                  <c16:uniqueId val="{00000008-C960-4C65-A03D-AE7703D68C78}"/>
                </c:ext>
              </c:extLst>
            </c:dLbl>
            <c:dLbl>
              <c:idx val="2"/>
              <c:layout>
                <c:manualLayout>
                  <c:x val="-3.0380903514435939E-2"/>
                  <c:y val="-4.2452622445268239E-1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6854533714601967E-2"/>
                      <c:h val="6.4784605000071105E-2"/>
                    </c:manualLayout>
                  </c15:layout>
                </c:ext>
                <c:ext xmlns:c16="http://schemas.microsoft.com/office/drawing/2014/chart" uri="{C3380CC4-5D6E-409C-BE32-E72D297353CC}">
                  <c16:uniqueId val="{00000000-DCA7-49CA-B653-1AE0C5F197E8}"/>
                </c:ext>
              </c:extLst>
            </c:dLbl>
            <c:dLbl>
              <c:idx val="3"/>
              <c:layout>
                <c:manualLayout>
                  <c:x val="-3.2917569873627893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6854533714601967E-2"/>
                      <c:h val="6.4784605000071105E-2"/>
                    </c:manualLayout>
                  </c15:layout>
                </c:ext>
                <c:ext xmlns:c16="http://schemas.microsoft.com/office/drawing/2014/chart" uri="{C3380CC4-5D6E-409C-BE32-E72D297353CC}">
                  <c16:uniqueId val="{00000000-C24D-45D6-B48B-7930889DA6C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Les animaux élevés en bio sont abattus dans les mêmes abattoirs que les autres</c:v>
                </c:pt>
                <c:pt idx="1">
                  <c:v>L’agriculture biologique favorise la biodiversité</c:v>
                </c:pt>
                <c:pt idx="2">
                  <c:v>Les produits biologiques sont plus naturels, car ils sont cultivés sans produits chimiques de synthèse</c:v>
                </c:pt>
                <c:pt idx="3">
                  <c:v>L’agriculture biologique contribue à préserver l’environnement, la qualité des sols, les ressources en eau</c:v>
                </c:pt>
              </c:strCache>
            </c:strRef>
          </c:cat>
          <c:val>
            <c:numRef>
              <c:f>Sheet1!$G$2:$G$5</c:f>
              <c:numCache>
                <c:formatCode>0%;0%</c:formatCode>
                <c:ptCount val="4"/>
                <c:pt idx="0">
                  <c:v>-0.27</c:v>
                </c:pt>
                <c:pt idx="1">
                  <c:v>-0.22000000000000003</c:v>
                </c:pt>
                <c:pt idx="2">
                  <c:v>-0.2</c:v>
                </c:pt>
                <c:pt idx="3">
                  <c:v>-0.18000000000000002</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0.70000000000000007"/>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81676652051531029"/>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Sans diplôme, CEP, BEPC</c:v>
                </c:pt>
                <c:pt idx="1">
                  <c:v>CAP, BEP</c:v>
                </c:pt>
                <c:pt idx="2">
                  <c:v>Baccalauréat</c:v>
                </c:pt>
                <c:pt idx="3">
                  <c:v>Bac+2 à +3</c:v>
                </c:pt>
                <c:pt idx="4">
                  <c:v>Bac+4</c:v>
                </c:pt>
                <c:pt idx="5">
                  <c:v>Bac+5 et +</c:v>
                </c:pt>
              </c:strCache>
            </c:strRef>
          </c:cat>
          <c:val>
            <c:numRef>
              <c:f>Feuil1!$B$2:$B$7</c:f>
              <c:numCache>
                <c:formatCode>###0%</c:formatCode>
                <c:ptCount val="6"/>
                <c:pt idx="0">
                  <c:v>7.0783038717057226E-2</c:v>
                </c:pt>
                <c:pt idx="1">
                  <c:v>5.9848584538599002E-2</c:v>
                </c:pt>
                <c:pt idx="2">
                  <c:v>8.0304412745592177E-2</c:v>
                </c:pt>
                <c:pt idx="3">
                  <c:v>9.8683189689920001E-2</c:v>
                </c:pt>
                <c:pt idx="4">
                  <c:v>0.15625926624999278</c:v>
                </c:pt>
                <c:pt idx="5">
                  <c:v>0.12461784263752512</c:v>
                </c:pt>
              </c:numCache>
            </c:numRef>
          </c:val>
          <c:extLst>
            <c:ext xmlns:c16="http://schemas.microsoft.com/office/drawing/2014/chart" uri="{C3380CC4-5D6E-409C-BE32-E72D297353CC}">
              <c16:uniqueId val="{00000000-C477-4706-8A06-2C9DFD09DB9B}"/>
            </c:ext>
          </c:extLst>
        </c:ser>
        <c:ser>
          <c:idx val="1"/>
          <c:order val="1"/>
          <c:tx>
            <c:strRef>
              <c:f>Feuil1!$C$1</c:f>
              <c:strCache>
                <c:ptCount val="1"/>
                <c:pt idx="0">
                  <c:v>Au moins une fois par semaine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Sans diplôme, CEP, BEPC</c:v>
                </c:pt>
                <c:pt idx="1">
                  <c:v>CAP, BEP</c:v>
                </c:pt>
                <c:pt idx="2">
                  <c:v>Baccalauréat</c:v>
                </c:pt>
                <c:pt idx="3">
                  <c:v>Bac+2 à +3</c:v>
                </c:pt>
                <c:pt idx="4">
                  <c:v>Bac+4</c:v>
                </c:pt>
                <c:pt idx="5">
                  <c:v>Bac+5 et +</c:v>
                </c:pt>
              </c:strCache>
            </c:strRef>
          </c:cat>
          <c:val>
            <c:numRef>
              <c:f>Feuil1!$C$2:$C$7</c:f>
              <c:numCache>
                <c:formatCode>###0%</c:formatCode>
                <c:ptCount val="6"/>
                <c:pt idx="0">
                  <c:v>0.15004855050845023</c:v>
                </c:pt>
                <c:pt idx="1">
                  <c:v>0.19891235074372721</c:v>
                </c:pt>
                <c:pt idx="2">
                  <c:v>0.28603001652010696</c:v>
                </c:pt>
                <c:pt idx="3">
                  <c:v>0.35275562835262436</c:v>
                </c:pt>
                <c:pt idx="4">
                  <c:v>0.39674487341618514</c:v>
                </c:pt>
                <c:pt idx="5">
                  <c:v>0.43307976103493556</c:v>
                </c:pt>
              </c:numCache>
            </c:numRef>
          </c:val>
          <c:extLst>
            <c:ext xmlns:c16="http://schemas.microsoft.com/office/drawing/2014/chart" uri="{C3380CC4-5D6E-409C-BE32-E72D297353CC}">
              <c16:uniqueId val="{00000001-C477-4706-8A06-2C9DFD09DB9B}"/>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Sans diplôme, CEP, BEPC</c:v>
                </c:pt>
                <c:pt idx="1">
                  <c:v>CAP, BEP</c:v>
                </c:pt>
                <c:pt idx="2">
                  <c:v>Baccalauréat</c:v>
                </c:pt>
                <c:pt idx="3">
                  <c:v>Bac+2 à +3</c:v>
                </c:pt>
                <c:pt idx="4">
                  <c:v>Bac+4</c:v>
                </c:pt>
                <c:pt idx="5">
                  <c:v>Bac+5 et +</c:v>
                </c:pt>
              </c:strCache>
            </c:strRef>
          </c:cat>
          <c:val>
            <c:numRef>
              <c:f>Feuil1!$D$2:$D$7</c:f>
              <c:numCache>
                <c:formatCode>0%</c:formatCode>
                <c:ptCount val="6"/>
                <c:pt idx="0">
                  <c:v>0.22083158922550744</c:v>
                </c:pt>
                <c:pt idx="1">
                  <c:v>0.25876093528232619</c:v>
                </c:pt>
                <c:pt idx="2">
                  <c:v>0.36633442926569915</c:v>
                </c:pt>
                <c:pt idx="3">
                  <c:v>0.45143881804254438</c:v>
                </c:pt>
                <c:pt idx="4">
                  <c:v>0.5530041396661779</c:v>
                </c:pt>
                <c:pt idx="5">
                  <c:v>0.55769760367246068</c:v>
                </c:pt>
              </c:numCache>
            </c:numRef>
          </c:val>
          <c:extLst>
            <c:ext xmlns:c16="http://schemas.microsoft.com/office/drawing/2014/chart" uri="{C3380CC4-5D6E-409C-BE32-E72D297353CC}">
              <c16:uniqueId val="{00000002-C477-4706-8A06-2C9DFD09DB9B}"/>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valAx>
        <c:axId val="857247696"/>
        <c:scaling>
          <c:orientation val="minMax"/>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332689316613199"/>
          <c:y val="0"/>
          <c:w val="0.50667310683386801"/>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Dans les produits biologiques, les qualités nutritionnelles des aliments sont mieux préservées</c:v>
                </c:pt>
                <c:pt idx="1">
                  <c:v>Les produits biologiques sont meilleurs pour la santé</c:v>
                </c:pt>
              </c:strCache>
            </c:strRef>
          </c:cat>
          <c:val>
            <c:numRef>
              <c:f>Sheet1!$C$2:$C$3</c:f>
              <c:numCache>
                <c:formatCode>###0%</c:formatCode>
                <c:ptCount val="2"/>
                <c:pt idx="0">
                  <c:v>0.53</c:v>
                </c:pt>
                <c:pt idx="1">
                  <c:v>0.51</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Dans les produits biologiques, les qualités nutritionnelles des aliments sont mieux préservées</c:v>
                </c:pt>
                <c:pt idx="1">
                  <c:v>Les produits biologiques sont meilleurs pour la santé</c:v>
                </c:pt>
              </c:strCache>
            </c:strRef>
          </c:cat>
          <c:val>
            <c:numRef>
              <c:f>Sheet1!$B$2:$B$3</c:f>
              <c:numCache>
                <c:formatCode>###0%</c:formatCode>
                <c:ptCount val="2"/>
                <c:pt idx="0" formatCode="0%">
                  <c:v>0.19</c:v>
                </c:pt>
                <c:pt idx="1">
                  <c:v>0.24</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Dans les produits biologiques, les qualités nutritionnelles des aliments sont mieux préservées</c:v>
                </c:pt>
                <c:pt idx="1">
                  <c:v>Les produits biologiques sont meilleurs pour la santé</c:v>
                </c:pt>
              </c:strCache>
            </c:strRef>
          </c:cat>
          <c:val>
            <c:numRef>
              <c:f>Sheet1!$D$2:$D$3</c:f>
              <c:numCache>
                <c:formatCode>###0%</c:formatCode>
                <c:ptCount val="2"/>
                <c:pt idx="0">
                  <c:v>-0.23</c:v>
                </c:pt>
                <c:pt idx="1">
                  <c:v>-0.19</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cat>
            <c:strRef>
              <c:f>Sheet1!$A$2:$A$3</c:f>
              <c:strCache>
                <c:ptCount val="2"/>
                <c:pt idx="0">
                  <c:v>Dans les produits biologiques, les qualités nutritionnelles des aliments sont mieux préservées</c:v>
                </c:pt>
                <c:pt idx="1">
                  <c:v>Les produits biologiques sont meilleurs pour la santé</c:v>
                </c:pt>
              </c:strCache>
            </c:strRef>
          </c:cat>
          <c:val>
            <c:numRef>
              <c:f>Sheet1!$E$2:$E$3</c:f>
              <c:numCache>
                <c:formatCode>###0%</c:formatCode>
                <c:ptCount val="2"/>
                <c:pt idx="0">
                  <c:v>-0.05</c:v>
                </c:pt>
                <c:pt idx="1">
                  <c:v>-0.05</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Dans les produits biologiques, les qualités nutritionnelles des aliments sont mieux préservées</c:v>
                </c:pt>
                <c:pt idx="1">
                  <c:v>Les produits biologiques sont meilleurs pour la santé</c:v>
                </c:pt>
              </c:strCache>
            </c:strRef>
          </c:cat>
          <c:val>
            <c:numRef>
              <c:f>Sheet1!$F$2:$F$3</c:f>
              <c:numCache>
                <c:formatCode>###0%</c:formatCode>
                <c:ptCount val="2"/>
                <c:pt idx="0">
                  <c:v>0.72</c:v>
                </c:pt>
                <c:pt idx="1">
                  <c:v>0.75</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3.1573474592897874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8881695114773391E-2"/>
                      <c:h val="6.4784605000071105E-2"/>
                    </c:manualLayout>
                  </c15:layout>
                </c:ext>
                <c:ext xmlns:c16="http://schemas.microsoft.com/office/drawing/2014/chart" uri="{C3380CC4-5D6E-409C-BE32-E72D297353CC}">
                  <c16:uniqueId val="{00000007-C960-4C65-A03D-AE7703D68C78}"/>
                </c:ext>
              </c:extLst>
            </c:dLbl>
            <c:dLbl>
              <c:idx val="1"/>
              <c:layout>
                <c:manualLayout>
                  <c:x val="-3.5193643319599767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8881695114773391E-2"/>
                      <c:h val="6.4784605000071105E-2"/>
                    </c:manualLayout>
                  </c15:layout>
                </c:ext>
                <c:ext xmlns:c16="http://schemas.microsoft.com/office/drawing/2014/chart" uri="{C3380CC4-5D6E-409C-BE32-E72D297353CC}">
                  <c16:uniqueId val="{00000008-C960-4C65-A03D-AE7703D68C7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Dans les produits biologiques, les qualités nutritionnelles des aliments sont mieux préservées</c:v>
                </c:pt>
                <c:pt idx="1">
                  <c:v>Les produits biologiques sont meilleurs pour la santé</c:v>
                </c:pt>
              </c:strCache>
            </c:strRef>
          </c:cat>
          <c:val>
            <c:numRef>
              <c:f>Sheet1!$G$2:$G$3</c:f>
              <c:numCache>
                <c:formatCode>0%;0%</c:formatCode>
                <c:ptCount val="2"/>
                <c:pt idx="0">
                  <c:v>-0.28000000000000003</c:v>
                </c:pt>
                <c:pt idx="1">
                  <c:v>-0.24</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j-lt"/>
                <a:ea typeface="+mn-ea"/>
                <a:cs typeface="+mn-cs"/>
              </a:defRPr>
            </a:pPr>
            <a:endParaRPr lang="fr-FR"/>
          </a:p>
        </c:txPr>
        <c:crossAx val="1789764640"/>
        <c:crosses val="autoZero"/>
        <c:auto val="1"/>
        <c:lblAlgn val="ctr"/>
        <c:lblOffset val="100"/>
        <c:noMultiLvlLbl val="0"/>
      </c:catAx>
      <c:valAx>
        <c:axId val="1789764640"/>
        <c:scaling>
          <c:orientation val="minMax"/>
          <c:max val="1.2"/>
          <c:min val="-1.5"/>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906661992950477"/>
          <c:y val="0"/>
          <c:w val="0.59093338007049523"/>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Les produits bio sont en général moins bons</c:v>
                </c:pt>
                <c:pt idx="1">
                  <c:v>Les produits biologiques ont meilleur goût</c:v>
                </c:pt>
              </c:strCache>
            </c:strRef>
          </c:cat>
          <c:val>
            <c:numRef>
              <c:f>Sheet1!$C$2:$C$3</c:f>
              <c:numCache>
                <c:formatCode>###0%</c:formatCode>
                <c:ptCount val="2"/>
                <c:pt idx="0" formatCode="0%">
                  <c:v>0.18</c:v>
                </c:pt>
                <c:pt idx="1">
                  <c:v>0.41</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Les produits bio sont en général moins bons</c:v>
                </c:pt>
                <c:pt idx="1">
                  <c:v>Les produits biologiques ont meilleur goût</c:v>
                </c:pt>
              </c:strCache>
            </c:strRef>
          </c:cat>
          <c:val>
            <c:numRef>
              <c:f>Sheet1!$B$2:$B$3</c:f>
              <c:numCache>
                <c:formatCode>0%</c:formatCode>
                <c:ptCount val="2"/>
                <c:pt idx="0">
                  <c:v>0.06</c:v>
                </c:pt>
                <c:pt idx="1">
                  <c:v>0.15</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Les produits bio sont en général moins bons</c:v>
                </c:pt>
                <c:pt idx="1">
                  <c:v>Les produits biologiques ont meilleur goût</c:v>
                </c:pt>
              </c:strCache>
            </c:strRef>
          </c:cat>
          <c:val>
            <c:numRef>
              <c:f>Sheet1!$D$2:$D$3</c:f>
              <c:numCache>
                <c:formatCode>###0%</c:formatCode>
                <c:ptCount val="2"/>
                <c:pt idx="0">
                  <c:v>-0.52</c:v>
                </c:pt>
                <c:pt idx="1">
                  <c:v>-0.35</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Les produits bio sont en général moins bons</c:v>
                </c:pt>
                <c:pt idx="1">
                  <c:v>Les produits biologiques ont meilleur goût</c:v>
                </c:pt>
              </c:strCache>
            </c:strRef>
          </c:cat>
          <c:val>
            <c:numRef>
              <c:f>Sheet1!$E$2:$E$3</c:f>
              <c:numCache>
                <c:formatCode>###0%</c:formatCode>
                <c:ptCount val="2"/>
                <c:pt idx="0">
                  <c:v>-0.23</c:v>
                </c:pt>
                <c:pt idx="1">
                  <c:v>-0.08</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Les produits bio sont en général moins bons</c:v>
                </c:pt>
                <c:pt idx="1">
                  <c:v>Les produits biologiques ont meilleur goût</c:v>
                </c:pt>
              </c:strCache>
            </c:strRef>
          </c:cat>
          <c:val>
            <c:numRef>
              <c:f>Sheet1!$F$2:$F$3</c:f>
              <c:numCache>
                <c:formatCode>###0%</c:formatCode>
                <c:ptCount val="2"/>
                <c:pt idx="0">
                  <c:v>0.24</c:v>
                </c:pt>
                <c:pt idx="1">
                  <c:v>0.55999999999999994</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2.5580611867344356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8148039960273409E-2"/>
                      <c:h val="6.4784605000071105E-2"/>
                    </c:manualLayout>
                  </c15:layout>
                </c:ext>
                <c:ext xmlns:c16="http://schemas.microsoft.com/office/drawing/2014/chart" uri="{C3380CC4-5D6E-409C-BE32-E72D297353CC}">
                  <c16:uniqueId val="{00000007-C960-4C65-A03D-AE7703D68C78}"/>
                </c:ext>
              </c:extLst>
            </c:dLbl>
            <c:dLbl>
              <c:idx val="1"/>
              <c:layout>
                <c:manualLayout>
                  <c:x val="-9.437596151973671E-3"/>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8148039960273409E-2"/>
                      <c:h val="6.4784605000071105E-2"/>
                    </c:manualLayout>
                  </c15:layout>
                </c:ext>
                <c:ext xmlns:c16="http://schemas.microsoft.com/office/drawing/2014/chart" uri="{C3380CC4-5D6E-409C-BE32-E72D297353CC}">
                  <c16:uniqueId val="{00000008-C960-4C65-A03D-AE7703D68C7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Les produits bio sont en général moins bons</c:v>
                </c:pt>
                <c:pt idx="1">
                  <c:v>Les produits biologiques ont meilleur goût</c:v>
                </c:pt>
              </c:strCache>
            </c:strRef>
          </c:cat>
          <c:val>
            <c:numRef>
              <c:f>Sheet1!$G$2:$G$3</c:f>
              <c:numCache>
                <c:formatCode>0%;0%</c:formatCode>
                <c:ptCount val="2"/>
                <c:pt idx="0">
                  <c:v>-0.75</c:v>
                </c:pt>
                <c:pt idx="1">
                  <c:v>-0.43</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j-lt"/>
                <a:ea typeface="+mn-ea"/>
                <a:cs typeface="+mn-cs"/>
              </a:defRPr>
            </a:pPr>
            <a:endParaRPr lang="fr-FR"/>
          </a:p>
        </c:txPr>
        <c:crossAx val="1789764640"/>
        <c:crosses val="autoZero"/>
        <c:auto val="1"/>
        <c:lblAlgn val="ctr"/>
        <c:lblOffset val="100"/>
        <c:noMultiLvlLbl val="0"/>
      </c:catAx>
      <c:valAx>
        <c:axId val="1789764640"/>
        <c:scaling>
          <c:orientation val="minMax"/>
          <c:max val="1.2"/>
          <c:min val="-1.5"/>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918692685007464"/>
          <c:y val="0"/>
          <c:w val="0.51081307314992541"/>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L'agriculture biologique permet une juste rémunération des producteurs français</c:v>
                </c:pt>
                <c:pt idx="1">
                  <c:v>Les produits biologiques sont source d’emplois</c:v>
                </c:pt>
              </c:strCache>
            </c:strRef>
          </c:cat>
          <c:val>
            <c:numRef>
              <c:f>Sheet1!$C$2:$C$3</c:f>
              <c:numCache>
                <c:formatCode>0%</c:formatCode>
                <c:ptCount val="2"/>
                <c:pt idx="0" formatCode="###0%">
                  <c:v>0.46</c:v>
                </c:pt>
                <c:pt idx="1">
                  <c:v>0.49</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L'agriculture biologique permet une juste rémunération des producteurs français</c:v>
                </c:pt>
                <c:pt idx="1">
                  <c:v>Les produits biologiques sont source d’emplois</c:v>
                </c:pt>
              </c:strCache>
            </c:strRef>
          </c:cat>
          <c:val>
            <c:numRef>
              <c:f>Sheet1!$B$2:$B$3</c:f>
              <c:numCache>
                <c:formatCode>0%</c:formatCode>
                <c:ptCount val="2"/>
                <c:pt idx="0">
                  <c:v>0.14000000000000001</c:v>
                </c:pt>
                <c:pt idx="1">
                  <c:v>0.13</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L'agriculture biologique permet une juste rémunération des producteurs français</c:v>
                </c:pt>
                <c:pt idx="1">
                  <c:v>Les produits biologiques sont source d’emplois</c:v>
                </c:pt>
              </c:strCache>
            </c:strRef>
          </c:cat>
          <c:val>
            <c:numRef>
              <c:f>Sheet1!$D$2:$D$3</c:f>
              <c:numCache>
                <c:formatCode>###0%</c:formatCode>
                <c:ptCount val="2"/>
                <c:pt idx="0">
                  <c:v>-0.33</c:v>
                </c:pt>
                <c:pt idx="1">
                  <c:v>-0.31</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cat>
            <c:strRef>
              <c:f>Sheet1!$A$2:$A$3</c:f>
              <c:strCache>
                <c:ptCount val="2"/>
                <c:pt idx="0">
                  <c:v>L'agriculture biologique permet une juste rémunération des producteurs français</c:v>
                </c:pt>
                <c:pt idx="1">
                  <c:v>Les produits biologiques sont source d’emplois</c:v>
                </c:pt>
              </c:strCache>
            </c:strRef>
          </c:cat>
          <c:val>
            <c:numRef>
              <c:f>Sheet1!$E$2:$E$3</c:f>
              <c:numCache>
                <c:formatCode>###0%</c:formatCode>
                <c:ptCount val="2"/>
                <c:pt idx="0">
                  <c:v>-7.0000000000000007E-2</c:v>
                </c:pt>
                <c:pt idx="1">
                  <c:v>-0.06</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L'agriculture biologique permet une juste rémunération des producteurs français</c:v>
                </c:pt>
                <c:pt idx="1">
                  <c:v>Les produits biologiques sont source d’emplois</c:v>
                </c:pt>
              </c:strCache>
            </c:strRef>
          </c:cat>
          <c:val>
            <c:numRef>
              <c:f>Sheet1!$F$2:$F$3</c:f>
              <c:numCache>
                <c:formatCode>###0%</c:formatCode>
                <c:ptCount val="2"/>
                <c:pt idx="0">
                  <c:v>0.60000000000000009</c:v>
                </c:pt>
                <c:pt idx="1">
                  <c:v>0.62</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1.9202744010806258E-3"/>
                  <c:y val="-1.823326249416508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384516954579E-2"/>
                      <c:h val="7.8767694013764641E-2"/>
                    </c:manualLayout>
                  </c15:layout>
                </c:ext>
                <c:ext xmlns:c16="http://schemas.microsoft.com/office/drawing/2014/chart" uri="{C3380CC4-5D6E-409C-BE32-E72D297353CC}">
                  <c16:uniqueId val="{00000007-C960-4C65-A03D-AE7703D68C78}"/>
                </c:ext>
              </c:extLst>
            </c:dLbl>
            <c:dLbl>
              <c:idx val="1"/>
              <c:layout>
                <c:manualLayout>
                  <c:x val="-5.4030710172744724E-3"/>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384516954579E-2"/>
                      <c:h val="7.8767694013764641E-2"/>
                    </c:manualLayout>
                  </c15:layout>
                </c:ext>
                <c:ext xmlns:c16="http://schemas.microsoft.com/office/drawing/2014/chart" uri="{C3380CC4-5D6E-409C-BE32-E72D297353CC}">
                  <c16:uniqueId val="{00000008-C960-4C65-A03D-AE7703D68C78}"/>
                </c:ext>
              </c:extLst>
            </c:dLbl>
            <c:spPr>
              <a:noFill/>
              <a:ln>
                <a:noFill/>
              </a:ln>
              <a:effectLst/>
            </c:spPr>
            <c:txPr>
              <a:bodyPr wrap="square" lIns="38100" tIns="19050" rIns="38100" bIns="19050" anchor="ctr" anchorCtr="0">
                <a:noAutofit/>
              </a:bodyPr>
              <a:lstStyle/>
              <a:p>
                <a:pPr algn="ctr" rtl="0">
                  <a:defRPr lang="en-US" sz="1400" b="1" i="0" u="none" strike="noStrike" kern="1200" baseline="0">
                    <a:solidFill>
                      <a:srgbClr val="CE6149">
                        <a:lumMod val="75000"/>
                      </a:srgb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L'agriculture biologique permet une juste rémunération des producteurs français</c:v>
                </c:pt>
                <c:pt idx="1">
                  <c:v>Les produits biologiques sont source d’emplois</c:v>
                </c:pt>
              </c:strCache>
            </c:strRef>
          </c:cat>
          <c:val>
            <c:numRef>
              <c:f>Sheet1!$G$2:$G$3</c:f>
              <c:numCache>
                <c:formatCode>0%;0%</c:formatCode>
                <c:ptCount val="2"/>
                <c:pt idx="0">
                  <c:v>-0.4</c:v>
                </c:pt>
                <c:pt idx="1">
                  <c:v>-0.37</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j-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1434051710171873"/>
          <c:y val="0.14340863903818488"/>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EC61-480F-8FBE-716C1D397FA9}"/>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EC61-480F-8FBE-716C1D397FA9}"/>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EC61-480F-8FBE-716C1D397F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61-480F-8FBE-716C1D397FA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EC61-480F-8FBE-716C1D397FA9}"/>
              </c:ext>
            </c:extLst>
          </c:dPt>
          <c:dLbls>
            <c:dLbl>
              <c:idx val="0"/>
              <c:layout>
                <c:manualLayout>
                  <c:x val="0.10985338989773492"/>
                  <c:y val="-4.4191602870245594E-2"/>
                </c:manualLayout>
              </c:layout>
              <c:tx>
                <c:rich>
                  <a:bodyPr/>
                  <a:lstStyle/>
                  <a:p>
                    <a:fld id="{D814BA6C-F85F-4BCF-AECA-3015E2885C07}" type="CATEGORYNAME">
                      <a:rPr lang="en-US" sz="900" b="0">
                        <a:solidFill>
                          <a:schemeClr val="tx1"/>
                        </a:solidFill>
                        <a:latin typeface="+mn-lt"/>
                      </a:rPr>
                      <a:pPr/>
                      <a:t>[NOM DE CATÉGORIE]</a:t>
                    </a:fld>
                    <a:r>
                      <a:rPr lang="en-US" sz="900" baseline="0" dirty="0">
                        <a:latin typeface="+mn-lt"/>
                      </a:rPr>
                      <a:t>
</a:t>
                    </a:r>
                    <a:fld id="{70E2816B-085A-44CE-8C6A-6856B8B88F2B}" type="PERCENTAGE">
                      <a:rPr lang="en-US" sz="900" b="1" baseline="0">
                        <a:latin typeface="+mn-lt"/>
                      </a:rPr>
                      <a:pPr/>
                      <a:t>[POURCENTAGE]</a:t>
                    </a:fld>
                    <a:endParaRPr lang="en-US" sz="90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61-480F-8FBE-716C1D397FA9}"/>
                </c:ext>
              </c:extLst>
            </c:dLbl>
            <c:dLbl>
              <c:idx val="1"/>
              <c:layout>
                <c:manualLayout>
                  <c:x val="0.14805782395391423"/>
                  <c:y val="5.0166982166724987E-2"/>
                </c:manualLayout>
              </c:layout>
              <c:tx>
                <c:rich>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bg2"/>
                        </a:solidFill>
                        <a:latin typeface="+mn-lt"/>
                        <a:ea typeface="+mn-ea"/>
                        <a:cs typeface="+mn-cs"/>
                      </a:defRPr>
                    </a:pPr>
                    <a:fld id="{D814BA6C-F85F-4BCF-AECA-3015E2885C07}" type="CATEGORYNAME">
                      <a:rPr lang="en-US" sz="900" b="0">
                        <a:solidFill>
                          <a:schemeClr val="tx1"/>
                        </a:solidFill>
                        <a:latin typeface="+mn-lt"/>
                      </a:rPr>
                      <a:pPr algn="ctr">
                        <a:defRPr sz="1050" b="1">
                          <a:solidFill>
                            <a:schemeClr val="bg2"/>
                          </a:solidFill>
                          <a:latin typeface="+mn-lt"/>
                          <a:ea typeface="+mn-ea"/>
                        </a:defRPr>
                      </a:pPr>
                      <a:t>[NOM DE CATÉGORIE]</a:t>
                    </a:fld>
                    <a:r>
                      <a:rPr lang="en-US" sz="1050" baseline="0" dirty="0">
                        <a:solidFill>
                          <a:schemeClr val="bg2"/>
                        </a:solidFill>
                        <a:latin typeface="+mn-lt"/>
                      </a:rPr>
                      <a:t>
</a:t>
                    </a:r>
                    <a:fld id="{70E2816B-085A-44CE-8C6A-6856B8B88F2B}" type="PERCENTAGE">
                      <a:rPr lang="en-US" sz="1050" b="1" baseline="0">
                        <a:solidFill>
                          <a:schemeClr val="bg2"/>
                        </a:solidFill>
                        <a:latin typeface="+mn-lt"/>
                      </a:rPr>
                      <a:pPr algn="ctr">
                        <a:defRPr sz="1050" b="1">
                          <a:solidFill>
                            <a:schemeClr val="bg2"/>
                          </a:solidFill>
                          <a:latin typeface="+mn-lt"/>
                          <a:ea typeface="+mn-ea"/>
                        </a:defRPr>
                      </a:pPr>
                      <a:t>[POURCENTAGE]</a:t>
                    </a:fld>
                    <a:endParaRPr lang="en-US" sz="1050" baseline="0" dirty="0">
                      <a:solidFill>
                        <a:schemeClr val="bg2"/>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bg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dlblFieldTable/>
                  <c15:showDataLabelsRange val="0"/>
                </c:ext>
                <c:ext xmlns:c16="http://schemas.microsoft.com/office/drawing/2014/chart" uri="{C3380CC4-5D6E-409C-BE32-E72D297353CC}">
                  <c16:uniqueId val="{00000003-EC61-480F-8FBE-716C1D397FA9}"/>
                </c:ext>
              </c:extLst>
            </c:dLbl>
            <c:dLbl>
              <c:idx val="2"/>
              <c:layout>
                <c:manualLayout>
                  <c:x val="-0.13649253039293788"/>
                  <c:y val="5.438944865592029E-2"/>
                </c:manualLayout>
              </c:layout>
              <c:tx>
                <c:rich>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accent4">
                            <a:lumMod val="60000"/>
                            <a:lumOff val="40000"/>
                          </a:schemeClr>
                        </a:solidFill>
                        <a:latin typeface="+mn-lt"/>
                        <a:ea typeface="+mn-ea"/>
                        <a:cs typeface="+mn-cs"/>
                      </a:defRPr>
                    </a:pPr>
                    <a:fld id="{D814BA6C-F85F-4BCF-AECA-3015E2885C07}" type="CATEGORYNAME">
                      <a:rPr lang="en-US" sz="900" b="0">
                        <a:solidFill>
                          <a:schemeClr val="tx1"/>
                        </a:solidFill>
                        <a:latin typeface="+mn-lt"/>
                      </a:rPr>
                      <a:pPr algn="ctr">
                        <a:defRPr sz="1050" b="1">
                          <a:solidFill>
                            <a:schemeClr val="accent4">
                              <a:lumMod val="60000"/>
                              <a:lumOff val="40000"/>
                            </a:schemeClr>
                          </a:solidFill>
                          <a:latin typeface="+mn-lt"/>
                          <a:ea typeface="+mn-ea"/>
                        </a:defRPr>
                      </a:pPr>
                      <a:t>[NOM DE CATÉGORIE]</a:t>
                    </a:fld>
                    <a:r>
                      <a:rPr lang="en-US" sz="1050" baseline="0" dirty="0">
                        <a:solidFill>
                          <a:schemeClr val="accent4">
                            <a:lumMod val="60000"/>
                            <a:lumOff val="40000"/>
                          </a:schemeClr>
                        </a:solidFill>
                        <a:latin typeface="+mn-lt"/>
                      </a:rPr>
                      <a:t>
</a:t>
                    </a:r>
                    <a:fld id="{70E2816B-085A-44CE-8C6A-6856B8B88F2B}" type="PERCENTAGE">
                      <a:rPr lang="en-US" sz="1050" b="1" baseline="0">
                        <a:solidFill>
                          <a:schemeClr val="accent4">
                            <a:lumMod val="60000"/>
                            <a:lumOff val="40000"/>
                          </a:schemeClr>
                        </a:solidFill>
                        <a:latin typeface="+mn-lt"/>
                      </a:rPr>
                      <a:pPr algn="ctr">
                        <a:defRPr sz="1050" b="1">
                          <a:solidFill>
                            <a:schemeClr val="accent4">
                              <a:lumMod val="60000"/>
                              <a:lumOff val="40000"/>
                            </a:schemeClr>
                          </a:solidFill>
                          <a:latin typeface="+mn-lt"/>
                          <a:ea typeface="+mn-ea"/>
                        </a:defRPr>
                      </a:pPr>
                      <a:t>[POURCENTAGE]</a:t>
                    </a:fld>
                    <a:endParaRPr lang="en-US" sz="1050" baseline="0" dirty="0">
                      <a:solidFill>
                        <a:schemeClr val="accent4">
                          <a:lumMod val="60000"/>
                          <a:lumOff val="40000"/>
                        </a:schemeClr>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accent4">
                          <a:lumMod val="60000"/>
                          <a:lumOff val="40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dlblFieldTable/>
                  <c15:showDataLabelsRange val="0"/>
                </c:ext>
                <c:ext xmlns:c16="http://schemas.microsoft.com/office/drawing/2014/chart" uri="{C3380CC4-5D6E-409C-BE32-E72D297353CC}">
                  <c16:uniqueId val="{00000005-EC61-480F-8FBE-716C1D397FA9}"/>
                </c:ext>
              </c:extLst>
            </c:dLbl>
            <c:dLbl>
              <c:idx val="3"/>
              <c:layout>
                <c:manualLayout>
                  <c:x val="-0.13212408675939391"/>
                  <c:y val="-6.926452423374288E-2"/>
                </c:manualLayout>
              </c:layout>
              <c:tx>
                <c:rich>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accent4"/>
                        </a:solidFill>
                        <a:latin typeface="+mn-lt"/>
                        <a:ea typeface="+mn-ea"/>
                        <a:cs typeface="+mn-cs"/>
                      </a:defRPr>
                    </a:pPr>
                    <a:fld id="{D814BA6C-F85F-4BCF-AECA-3015E2885C07}" type="CATEGORYNAME">
                      <a:rPr lang="fr-FR" sz="900" b="0">
                        <a:solidFill>
                          <a:schemeClr val="tx1"/>
                        </a:solidFill>
                        <a:latin typeface="+mn-lt"/>
                      </a:rPr>
                      <a:pPr algn="ctr">
                        <a:defRPr sz="1050" b="1">
                          <a:solidFill>
                            <a:schemeClr val="accent4"/>
                          </a:solidFill>
                          <a:latin typeface="+mn-lt"/>
                          <a:ea typeface="+mn-ea"/>
                        </a:defRPr>
                      </a:pPr>
                      <a:t>[NOM DE CATÉGORIE]</a:t>
                    </a:fld>
                    <a:r>
                      <a:rPr lang="fr-FR" sz="1050" baseline="0" dirty="0">
                        <a:solidFill>
                          <a:schemeClr val="accent4"/>
                        </a:solidFill>
                        <a:latin typeface="+mn-lt"/>
                      </a:rPr>
                      <a:t>
</a:t>
                    </a:r>
                    <a:fld id="{70E2816B-085A-44CE-8C6A-6856B8B88F2B}" type="PERCENTAGE">
                      <a:rPr lang="fr-FR" sz="1050" b="1" baseline="0">
                        <a:solidFill>
                          <a:schemeClr val="accent4"/>
                        </a:solidFill>
                        <a:latin typeface="+mn-lt"/>
                      </a:rPr>
                      <a:pPr algn="ctr">
                        <a:defRPr sz="1050" b="1">
                          <a:solidFill>
                            <a:schemeClr val="accent4"/>
                          </a:solidFill>
                          <a:latin typeface="+mn-lt"/>
                          <a:ea typeface="+mn-ea"/>
                        </a:defRPr>
                      </a:pPr>
                      <a:t>[POURCENTAGE]</a:t>
                    </a:fld>
                    <a:endParaRPr lang="fr-FR" sz="1050" baseline="0" dirty="0">
                      <a:solidFill>
                        <a:schemeClr val="accent4"/>
                      </a:solidFill>
                      <a:latin typeface="+mn-lt"/>
                    </a:endParaRPr>
                  </a:p>
                </c:rich>
              </c:tx>
              <c:spPr>
                <a:noFill/>
                <a:ln>
                  <a:noFill/>
                </a:ln>
                <a:effectLst/>
              </c:spPr>
              <c:txPr>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accent4"/>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8913689195968389"/>
                      <c:h val="0.11079875844209272"/>
                    </c:manualLayout>
                  </c15:layout>
                  <c15:dlblFieldTable/>
                  <c15:showDataLabelsRange val="0"/>
                </c:ext>
                <c:ext xmlns:c16="http://schemas.microsoft.com/office/drawing/2014/chart" uri="{C3380CC4-5D6E-409C-BE32-E72D297353CC}">
                  <c16:uniqueId val="{00000007-EC61-480F-8FBE-716C1D397FA9}"/>
                </c:ext>
              </c:extLst>
            </c:dLbl>
            <c:dLbl>
              <c:idx val="4"/>
              <c:layout>
                <c:manualLayout>
                  <c:x val="-8.5565854437911464E-3"/>
                  <c:y val="-0.11764861624348971"/>
                </c:manualLayout>
              </c:layout>
              <c:tx>
                <c:rich>
                  <a:bodyPr rot="0" spcFirstLastPara="1" vertOverflow="overflow" horzOverflow="overflow" vert="horz" wrap="square" lIns="38100" tIns="19050" rIns="38100" bIns="19050" anchor="t" anchorCtr="0">
                    <a:spAutoFit/>
                  </a:bodyPr>
                  <a:lstStyle/>
                  <a:p>
                    <a:pPr algn="ctr">
                      <a:defRPr lang="en-US" sz="1050" b="1" i="0" u="none" strike="noStrike" kern="1200" baseline="0">
                        <a:solidFill>
                          <a:schemeClr val="bg1">
                            <a:lumMod val="65000"/>
                          </a:schemeClr>
                        </a:solidFill>
                        <a:latin typeface="+mn-lt"/>
                        <a:ea typeface="+mn-ea"/>
                        <a:cs typeface="+mn-cs"/>
                      </a:defRPr>
                    </a:pPr>
                    <a:fld id="{D814BA6C-F85F-4BCF-AECA-3015E2885C07}" type="CATEGORYNAME">
                      <a:rPr lang="fr-FR" sz="900" b="0" i="0" u="none" strike="noStrike" kern="1200" baseline="0">
                        <a:solidFill>
                          <a:schemeClr val="tx1"/>
                        </a:solidFill>
                        <a:latin typeface="+mn-lt"/>
                        <a:ea typeface="+mn-ea"/>
                        <a:cs typeface="+mn-cs"/>
                      </a:rPr>
                      <a:pPr algn="ctr">
                        <a:defRPr sz="1050" b="1">
                          <a:solidFill>
                            <a:schemeClr val="bg1">
                              <a:lumMod val="65000"/>
                            </a:schemeClr>
                          </a:solidFill>
                          <a:latin typeface="+mn-lt"/>
                          <a:ea typeface="+mn-ea"/>
                        </a:defRPr>
                      </a:pPr>
                      <a:t>[NOM DE CATÉGORIE]</a:t>
                    </a:fld>
                    <a:r>
                      <a:rPr lang="fr-FR" sz="1050" b="1" i="0" u="none" strike="noStrike" kern="1200" baseline="0" dirty="0">
                        <a:solidFill>
                          <a:schemeClr val="bg1">
                            <a:lumMod val="65000"/>
                          </a:schemeClr>
                        </a:solidFill>
                        <a:latin typeface="+mn-lt"/>
                        <a:ea typeface="+mn-ea"/>
                        <a:cs typeface="+mn-cs"/>
                      </a:rPr>
                      <a:t>
</a:t>
                    </a:r>
                    <a:fld id="{70E2816B-085A-44CE-8C6A-6856B8B88F2B}" type="PERCENTAGE">
                      <a:rPr lang="fr-FR" sz="1050" b="1" i="0" u="none" strike="noStrike" kern="1200" baseline="0">
                        <a:solidFill>
                          <a:schemeClr val="bg1">
                            <a:lumMod val="65000"/>
                          </a:schemeClr>
                        </a:solidFill>
                        <a:latin typeface="+mn-lt"/>
                        <a:ea typeface="+mn-ea"/>
                        <a:cs typeface="+mn-cs"/>
                      </a:rPr>
                      <a:pPr algn="ctr">
                        <a:defRPr sz="1050" b="1">
                          <a:solidFill>
                            <a:schemeClr val="bg1">
                              <a:lumMod val="65000"/>
                            </a:schemeClr>
                          </a:solidFill>
                          <a:latin typeface="+mn-lt"/>
                          <a:ea typeface="+mn-ea"/>
                        </a:defRPr>
                      </a:pPr>
                      <a:t>[POURCENTAGE]</a:t>
                    </a:fld>
                    <a:endParaRPr lang="fr-FR" sz="1050" b="1" i="0" u="none" strike="noStrike" kern="1200" baseline="0" dirty="0">
                      <a:solidFill>
                        <a:schemeClr val="bg1">
                          <a:lumMod val="65000"/>
                        </a:schemeClr>
                      </a:solidFill>
                      <a:latin typeface="+mn-lt"/>
                      <a:ea typeface="+mn-ea"/>
                      <a:cs typeface="+mn-cs"/>
                    </a:endParaRPr>
                  </a:p>
                </c:rich>
              </c:tx>
              <c:spPr>
                <a:noFill/>
                <a:ln>
                  <a:noFill/>
                </a:ln>
                <a:effectLst/>
              </c:spPr>
              <c:txPr>
                <a:bodyPr rot="0" spcFirstLastPara="1" vertOverflow="overflow" horzOverflow="overflow" vert="horz" wrap="square" lIns="38100" tIns="19050" rIns="38100" bIns="19050" anchor="t" anchorCtr="0">
                  <a:spAutoFit/>
                </a:bodyPr>
                <a:lstStyle/>
                <a:p>
                  <a:pPr algn="ctr">
                    <a:defRPr lang="en-US" sz="1050" b="1" i="0" u="none" strike="noStrike" kern="1200" baseline="0">
                      <a:solidFill>
                        <a:schemeClr val="bg1">
                          <a:lumMod val="6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942284702025749"/>
                      <c:h val="0.22498981929404527"/>
                    </c:manualLayout>
                  </c15:layout>
                  <c15:dlblFieldTable/>
                  <c15:showDataLabelsRange val="0"/>
                </c:ext>
                <c:ext xmlns:c16="http://schemas.microsoft.com/office/drawing/2014/chart" uri="{C3380CC4-5D6E-409C-BE32-E72D297353CC}">
                  <c16:uniqueId val="{00000009-EC61-480F-8FBE-716C1D397FA9}"/>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1050" b="1" i="0" u="none" strike="noStrike" kern="1200" baseline="0">
                    <a:solidFill>
                      <a:schemeClr val="tx2"/>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Feuil1!$A$2:$A$6</c:f>
              <c:strCache>
                <c:ptCount val="5"/>
                <c:pt idx="0">
                  <c:v>Très exigeant </c:v>
                </c:pt>
                <c:pt idx="1">
                  <c:v>Plutôt exigeant</c:v>
                </c:pt>
                <c:pt idx="2">
                  <c:v>Pas vraiment exigeant </c:v>
                </c:pt>
                <c:pt idx="3">
                  <c:v>Pas du tout exigeant</c:v>
                </c:pt>
                <c:pt idx="4">
                  <c:v>Ne suit pas de cahier des charges spécifique</c:v>
                </c:pt>
              </c:strCache>
            </c:strRef>
          </c:cat>
          <c:val>
            <c:numRef>
              <c:f>Feuil1!$B$2:$B$6</c:f>
              <c:numCache>
                <c:formatCode>###0%</c:formatCode>
                <c:ptCount val="5"/>
                <c:pt idx="0">
                  <c:v>0.19261363864474224</c:v>
                </c:pt>
                <c:pt idx="1">
                  <c:v>0.54887014008657176</c:v>
                </c:pt>
                <c:pt idx="2">
                  <c:v>0.17109210404597572</c:v>
                </c:pt>
                <c:pt idx="3">
                  <c:v>1.6426924838124489E-2</c:v>
                </c:pt>
                <c:pt idx="4">
                  <c:v>7.0997192384590915E-2</c:v>
                </c:pt>
              </c:numCache>
            </c:numRef>
          </c:val>
          <c:extLst>
            <c:ext xmlns:c16="http://schemas.microsoft.com/office/drawing/2014/chart" uri="{C3380CC4-5D6E-409C-BE32-E72D297353CC}">
              <c16:uniqueId val="{00000008-EC61-480F-8FBE-716C1D397FA9}"/>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968681618863184"/>
          <c:y val="8.0902791292595172E-2"/>
          <c:w val="0.77890696810571214"/>
          <c:h val="0.87212960097794534"/>
        </c:manualLayout>
      </c:layout>
      <c:barChart>
        <c:barDir val="bar"/>
        <c:grouping val="stacked"/>
        <c:varyColors val="0"/>
        <c:ser>
          <c:idx val="3"/>
          <c:order val="0"/>
          <c:tx>
            <c:strRef>
              <c:f>Sheet1!$A$2</c:f>
              <c:strCache>
                <c:ptCount val="1"/>
                <c:pt idx="0">
                  <c:v>Est devenu plus exigeant au cours ces dernières années</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2">
                        <a:lumMod val="50000"/>
                      </a:schemeClr>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2018</c:v>
                </c:pt>
                <c:pt idx="1">
                  <c:v>2019</c:v>
                </c:pt>
                <c:pt idx="2">
                  <c:v>2020</c:v>
                </c:pt>
                <c:pt idx="3">
                  <c:v>2021</c:v>
                </c:pt>
                <c:pt idx="4">
                  <c:v>2022</c:v>
                </c:pt>
              </c:numCache>
            </c:numRef>
          </c:cat>
          <c:val>
            <c:numRef>
              <c:f>Sheet1!$B$2:$F$2</c:f>
              <c:numCache>
                <c:formatCode>0%</c:formatCode>
                <c:ptCount val="5"/>
                <c:pt idx="0">
                  <c:v>0.53</c:v>
                </c:pt>
                <c:pt idx="1">
                  <c:v>0.56000000000000005</c:v>
                </c:pt>
                <c:pt idx="2">
                  <c:v>0.52</c:v>
                </c:pt>
                <c:pt idx="3">
                  <c:v>0.51</c:v>
                </c:pt>
                <c:pt idx="4" formatCode="###0%">
                  <c:v>0.43109255705622723</c:v>
                </c:pt>
              </c:numCache>
            </c:numRef>
          </c:val>
          <c:extLst>
            <c:ext xmlns:c16="http://schemas.microsoft.com/office/drawing/2014/chart" uri="{C3380CC4-5D6E-409C-BE32-E72D297353CC}">
              <c16:uniqueId val="{00000000-20E4-403B-A31A-F4CB2D1E6670}"/>
            </c:ext>
          </c:extLst>
        </c:ser>
        <c:ser>
          <c:idx val="0"/>
          <c:order val="1"/>
          <c:tx>
            <c:strRef>
              <c:f>Sheet1!$A$3</c:f>
              <c:strCache>
                <c:ptCount val="1"/>
                <c:pt idx="0">
                  <c:v>Est resté identique au cours des 5 dernières années</c:v>
                </c:pt>
              </c:strCache>
            </c:strRef>
          </c:tx>
          <c:spPr>
            <a:solidFill>
              <a:srgbClr val="CFC3B6">
                <a:lumMod val="60000"/>
                <a:lumOff val="40000"/>
              </a:srgbClr>
            </a:solidFill>
          </c:spPr>
          <c:invertIfNegative val="0"/>
          <c:dLbls>
            <c:spPr>
              <a:noFill/>
              <a:ln>
                <a:noFill/>
              </a:ln>
              <a:effectLst/>
            </c:spPr>
            <c:txPr>
              <a:bodyPr wrap="square" lIns="38100" tIns="19050" rIns="38100" bIns="19050" anchor="ctr">
                <a:spAutoFit/>
              </a:bodyPr>
              <a:lstStyle/>
              <a:p>
                <a:pPr>
                  <a:defRPr>
                    <a:solidFill>
                      <a:schemeClr val="tx1">
                        <a:lumMod val="50000"/>
                        <a:lumOff val="50000"/>
                      </a:schemeClr>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2018</c:v>
                </c:pt>
                <c:pt idx="1">
                  <c:v>2019</c:v>
                </c:pt>
                <c:pt idx="2">
                  <c:v>2020</c:v>
                </c:pt>
                <c:pt idx="3">
                  <c:v>2021</c:v>
                </c:pt>
                <c:pt idx="4">
                  <c:v>2022</c:v>
                </c:pt>
              </c:numCache>
            </c:numRef>
          </c:cat>
          <c:val>
            <c:numRef>
              <c:f>Sheet1!$B$3:$F$3</c:f>
              <c:numCache>
                <c:formatCode>0%</c:formatCode>
                <c:ptCount val="5"/>
                <c:pt idx="0">
                  <c:v>0.28999999999999998</c:v>
                </c:pt>
                <c:pt idx="1">
                  <c:v>0.27</c:v>
                </c:pt>
                <c:pt idx="2">
                  <c:v>0.28999999999999998</c:v>
                </c:pt>
                <c:pt idx="3">
                  <c:v>0.26</c:v>
                </c:pt>
                <c:pt idx="4" formatCode="###0%">
                  <c:v>0.27201972620639586</c:v>
                </c:pt>
              </c:numCache>
            </c:numRef>
          </c:val>
          <c:extLst>
            <c:ext xmlns:c16="http://schemas.microsoft.com/office/drawing/2014/chart" uri="{C3380CC4-5D6E-409C-BE32-E72D297353CC}">
              <c16:uniqueId val="{00000001-20E4-403B-A31A-F4CB2D1E6670}"/>
            </c:ext>
          </c:extLst>
        </c:ser>
        <c:ser>
          <c:idx val="1"/>
          <c:order val="2"/>
          <c:tx>
            <c:strRef>
              <c:f>Sheet1!$A$4</c:f>
              <c:strCache>
                <c:ptCount val="1"/>
                <c:pt idx="0">
                  <c:v>S'est assoupli au cours ces dernières années</c:v>
                </c:pt>
              </c:strCache>
            </c:strRef>
          </c:tx>
          <c:spPr>
            <a:solidFill>
              <a:srgbClr val="CE6149">
                <a:lumMod val="60000"/>
                <a:lumOff val="40000"/>
              </a:srgbClr>
            </a:solidFill>
          </c:spPr>
          <c:invertIfNegative val="0"/>
          <c:dLbls>
            <c:spPr>
              <a:noFill/>
              <a:ln>
                <a:noFill/>
              </a:ln>
              <a:effectLst/>
            </c:spPr>
            <c:txPr>
              <a:bodyPr wrap="square" lIns="38100" tIns="19050" rIns="38100" bIns="19050" anchor="ctr">
                <a:spAutoFit/>
              </a:bodyPr>
              <a:lstStyle/>
              <a:p>
                <a:pPr>
                  <a:defRPr>
                    <a:solidFill>
                      <a:schemeClr val="accent4">
                        <a:lumMod val="50000"/>
                      </a:schemeClr>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Sheet1!$B$1:$F$1</c:f>
              <c:numCache>
                <c:formatCode>General</c:formatCode>
                <c:ptCount val="5"/>
                <c:pt idx="0">
                  <c:v>2018</c:v>
                </c:pt>
                <c:pt idx="1">
                  <c:v>2019</c:v>
                </c:pt>
                <c:pt idx="2">
                  <c:v>2020</c:v>
                </c:pt>
                <c:pt idx="3">
                  <c:v>2021</c:v>
                </c:pt>
                <c:pt idx="4">
                  <c:v>2022</c:v>
                </c:pt>
              </c:numCache>
            </c:numRef>
          </c:cat>
          <c:val>
            <c:numRef>
              <c:f>Sheet1!$B$4:$F$4</c:f>
              <c:numCache>
                <c:formatCode>0%</c:formatCode>
                <c:ptCount val="5"/>
                <c:pt idx="0">
                  <c:v>0.18</c:v>
                </c:pt>
                <c:pt idx="1">
                  <c:v>0.17</c:v>
                </c:pt>
                <c:pt idx="2">
                  <c:v>0.19</c:v>
                </c:pt>
                <c:pt idx="3">
                  <c:v>0.23</c:v>
                </c:pt>
                <c:pt idx="4" formatCode="###0%">
                  <c:v>0.2968877167373829</c:v>
                </c:pt>
              </c:numCache>
            </c:numRef>
          </c:val>
          <c:extLst>
            <c:ext xmlns:c16="http://schemas.microsoft.com/office/drawing/2014/chart" uri="{C3380CC4-5D6E-409C-BE32-E72D297353CC}">
              <c16:uniqueId val="{00000002-20E4-403B-A31A-F4CB2D1E6670}"/>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sz="1200">
                <a:solidFill>
                  <a:schemeClr val="tx1">
                    <a:lumMod val="50000"/>
                    <a:lumOff val="50000"/>
                  </a:schemeClr>
                </a:solidFill>
                <a:latin typeface="+mn-lt"/>
              </a:defRPr>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S'est assoupli</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Feuil1!$B$2:$B$7</c:f>
              <c:numCache>
                <c:formatCode>###0%</c:formatCode>
                <c:ptCount val="6"/>
                <c:pt idx="0">
                  <c:v>0.25642858192341017</c:v>
                </c:pt>
                <c:pt idx="1">
                  <c:v>0.27368840929869426</c:v>
                </c:pt>
                <c:pt idx="2">
                  <c:v>0.29680749178309762</c:v>
                </c:pt>
                <c:pt idx="3">
                  <c:v>0.34452279974624295</c:v>
                </c:pt>
                <c:pt idx="4">
                  <c:v>0.28843927508439671</c:v>
                </c:pt>
                <c:pt idx="5">
                  <c:v>0.3019004433766137</c:v>
                </c:pt>
              </c:numCache>
            </c:numRef>
          </c:val>
          <c:extLst>
            <c:ext xmlns:c16="http://schemas.microsoft.com/office/drawing/2014/chart" uri="{C3380CC4-5D6E-409C-BE32-E72D297353CC}">
              <c16:uniqueId val="{00000000-5DC7-450F-A461-7AC72C942442}"/>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S'est assoupli</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préoccupé(e)</c:v>
                </c:pt>
                <c:pt idx="1">
                  <c:v>Assez préoccupé(e)</c:v>
                </c:pt>
                <c:pt idx="2">
                  <c:v>Très peu préoccupé(e)</c:v>
                </c:pt>
                <c:pt idx="3">
                  <c:v>Pas du tout préoccupé(e)</c:v>
                </c:pt>
              </c:strCache>
            </c:strRef>
          </c:cat>
          <c:val>
            <c:numRef>
              <c:f>Feuil1!$B$2:$B$5</c:f>
              <c:numCache>
                <c:formatCode>###0%</c:formatCode>
                <c:ptCount val="4"/>
                <c:pt idx="0">
                  <c:v>0.26509352774634598</c:v>
                </c:pt>
                <c:pt idx="1">
                  <c:v>0.30391831730948132</c:v>
                </c:pt>
                <c:pt idx="2">
                  <c:v>0.317792755190062</c:v>
                </c:pt>
                <c:pt idx="3">
                  <c:v>0.30645197310709127</c:v>
                </c:pt>
              </c:numCache>
            </c:numRef>
          </c:val>
          <c:extLst>
            <c:ext xmlns:c16="http://schemas.microsoft.com/office/drawing/2014/chart" uri="{C3380CC4-5D6E-409C-BE32-E72D297353CC}">
              <c16:uniqueId val="{00000000-5DC7-450F-A461-7AC72C942442}"/>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83615760954041585"/>
        </c:manualLayout>
      </c:layout>
      <c:barChart>
        <c:barDir val="col"/>
        <c:grouping val="clustered"/>
        <c:varyColors val="0"/>
        <c:ser>
          <c:idx val="0"/>
          <c:order val="0"/>
          <c:tx>
            <c:strRef>
              <c:f>Feuil1!$B$1</c:f>
              <c:strCache>
                <c:ptCount val="1"/>
                <c:pt idx="0">
                  <c:v>S'est assoupli</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inquiet</c:v>
                </c:pt>
                <c:pt idx="1">
                  <c:v>Plutôt inquiet</c:v>
                </c:pt>
                <c:pt idx="2">
                  <c:v>Plutôt pas inquiet</c:v>
                </c:pt>
                <c:pt idx="3">
                  <c:v>Pas du tout inquiet</c:v>
                </c:pt>
              </c:strCache>
            </c:strRef>
          </c:cat>
          <c:val>
            <c:numRef>
              <c:f>Feuil1!$B$2:$B$5</c:f>
              <c:numCache>
                <c:formatCode>###0%</c:formatCode>
                <c:ptCount val="4"/>
                <c:pt idx="0">
                  <c:v>0.31358098682149416</c:v>
                </c:pt>
                <c:pt idx="1">
                  <c:v>0.32197968412658773</c:v>
                </c:pt>
                <c:pt idx="2">
                  <c:v>0.26437709467552639</c:v>
                </c:pt>
                <c:pt idx="3">
                  <c:v>0.21645313668376939</c:v>
                </c:pt>
              </c:numCache>
            </c:numRef>
          </c:val>
          <c:extLst>
            <c:ext xmlns:c16="http://schemas.microsoft.com/office/drawing/2014/chart" uri="{C3380CC4-5D6E-409C-BE32-E72D297353CC}">
              <c16:uniqueId val="{00000000-5DC7-450F-A461-7AC72C942442}"/>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81661262298336523"/>
        </c:manualLayout>
      </c:layout>
      <c:barChart>
        <c:barDir val="col"/>
        <c:grouping val="clustered"/>
        <c:varyColors val="0"/>
        <c:ser>
          <c:idx val="0"/>
          <c:order val="0"/>
          <c:tx>
            <c:strRef>
              <c:f>Feuil1!$B$1</c:f>
              <c:strCache>
                <c:ptCount val="1"/>
                <c:pt idx="0">
                  <c:v>S'est assoupli</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Tous les jours</c:v>
                </c:pt>
                <c:pt idx="1">
                  <c:v>Régulièrement</c:v>
                </c:pt>
                <c:pt idx="2">
                  <c:v>De temps en temps</c:v>
                </c:pt>
                <c:pt idx="3">
                  <c:v>Rarement</c:v>
                </c:pt>
                <c:pt idx="4">
                  <c:v>Jamais</c:v>
                </c:pt>
              </c:strCache>
            </c:strRef>
          </c:cat>
          <c:val>
            <c:numRef>
              <c:f>Feuil1!$B$2:$B$6</c:f>
              <c:numCache>
                <c:formatCode>###0%</c:formatCode>
                <c:ptCount val="5"/>
                <c:pt idx="0">
                  <c:v>0.2809249044669202</c:v>
                </c:pt>
                <c:pt idx="1">
                  <c:v>0.27740001258456276</c:v>
                </c:pt>
                <c:pt idx="2">
                  <c:v>0.30203816697319086</c:v>
                </c:pt>
                <c:pt idx="3">
                  <c:v>0.31036091494243173</c:v>
                </c:pt>
                <c:pt idx="4">
                  <c:v>0.30837152388774708</c:v>
                </c:pt>
              </c:numCache>
            </c:numRef>
          </c:val>
          <c:extLst>
            <c:ext xmlns:c16="http://schemas.microsoft.com/office/drawing/2014/chart" uri="{C3380CC4-5D6E-409C-BE32-E72D297353CC}">
              <c16:uniqueId val="{00000000-5DC7-450F-A461-7AC72C942442}"/>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82895024925435"/>
          <c:y val="1.3029017434261598E-2"/>
          <c:w val="0.52695849758667235"/>
          <c:h val="0.98697098256573845"/>
        </c:manualLayout>
      </c:layout>
      <c:barChart>
        <c:barDir val="bar"/>
        <c:grouping val="clustered"/>
        <c:varyColors val="0"/>
        <c:ser>
          <c:idx val="2"/>
          <c:order val="0"/>
          <c:tx>
            <c:strRef>
              <c:f>Feuil1!$D$1</c:f>
              <c:strCache>
                <c:ptCount val="1"/>
                <c:pt idx="0">
                  <c:v>Ne sait pas</c:v>
                </c:pt>
              </c:strCache>
            </c:strRef>
          </c:tx>
          <c:spPr>
            <a:solidFill>
              <a:srgbClr val="BFBFBF"/>
            </a:solidFill>
            <a:ln>
              <a:noFill/>
            </a:ln>
            <a:effectLst/>
          </c:spPr>
          <c:invertIfNegative val="0"/>
          <c:dLbls>
            <c:spPr>
              <a:solidFill>
                <a:srgbClr val="BFBFBF"/>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...concerne uniquement les fruits et légumes </c:v>
                </c:pt>
                <c:pt idx="1">
                  <c:v>... peut concerner l’élevage de poissons  </c:v>
                </c:pt>
                <c:pt idx="2">
                  <c:v>...sans aucun produit chimique de synthèse </c:v>
                </c:pt>
                <c:pt idx="3">
                  <c:v>...sans aucun OGM  </c:v>
                </c:pt>
                <c:pt idx="4">
                  <c:v>...sans aucune utilisation de pesticides   </c:v>
                </c:pt>
              </c:strCache>
            </c:strRef>
          </c:cat>
          <c:val>
            <c:numRef>
              <c:f>Feuil1!$D$2:$D$6</c:f>
              <c:numCache>
                <c:formatCode>0%</c:formatCode>
                <c:ptCount val="5"/>
                <c:pt idx="0">
                  <c:v>0.17</c:v>
                </c:pt>
                <c:pt idx="1">
                  <c:v>0.27</c:v>
                </c:pt>
                <c:pt idx="2">
                  <c:v>0.18</c:v>
                </c:pt>
                <c:pt idx="3">
                  <c:v>0.21</c:v>
                </c:pt>
                <c:pt idx="4">
                  <c:v>0.15</c:v>
                </c:pt>
              </c:numCache>
            </c:numRef>
          </c:val>
          <c:extLst>
            <c:ext xmlns:c16="http://schemas.microsoft.com/office/drawing/2014/chart" uri="{C3380CC4-5D6E-409C-BE32-E72D297353CC}">
              <c16:uniqueId val="{00000002-1FB9-49E8-9508-8DD4A0CE3FF9}"/>
            </c:ext>
          </c:extLst>
        </c:ser>
        <c:ser>
          <c:idx val="1"/>
          <c:order val="1"/>
          <c:tx>
            <c:strRef>
              <c:f>Feuil1!$C$1</c:f>
              <c:strCache>
                <c:ptCount val="1"/>
                <c:pt idx="0">
                  <c:v>FAUX</c:v>
                </c:pt>
              </c:strCache>
            </c:strRef>
          </c:tx>
          <c:spPr>
            <a:solidFill>
              <a:srgbClr val="CE6149"/>
            </a:solidFill>
            <a:ln>
              <a:noFill/>
            </a:ln>
            <a:effectLst/>
          </c:spPr>
          <c:invertIfNegative val="0"/>
          <c:dLbls>
            <c:spPr>
              <a:solidFill>
                <a:schemeClr val="accent4"/>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...concerne uniquement les fruits et légumes </c:v>
                </c:pt>
                <c:pt idx="1">
                  <c:v>... peut concerner l’élevage de poissons  </c:v>
                </c:pt>
                <c:pt idx="2">
                  <c:v>...sans aucun produit chimique de synthèse </c:v>
                </c:pt>
                <c:pt idx="3">
                  <c:v>...sans aucun OGM  </c:v>
                </c:pt>
                <c:pt idx="4">
                  <c:v>...sans aucune utilisation de pesticides   </c:v>
                </c:pt>
              </c:strCache>
            </c:strRef>
          </c:cat>
          <c:val>
            <c:numRef>
              <c:f>Feuil1!$C$2:$C$6</c:f>
              <c:numCache>
                <c:formatCode>0%</c:formatCode>
                <c:ptCount val="5"/>
                <c:pt idx="0">
                  <c:v>0.64</c:v>
                </c:pt>
                <c:pt idx="1">
                  <c:v>0.09</c:v>
                </c:pt>
                <c:pt idx="2">
                  <c:v>0.18</c:v>
                </c:pt>
                <c:pt idx="3">
                  <c:v>0.16</c:v>
                </c:pt>
                <c:pt idx="4">
                  <c:v>0.2</c:v>
                </c:pt>
              </c:numCache>
            </c:numRef>
          </c:val>
          <c:extLst>
            <c:ext xmlns:c16="http://schemas.microsoft.com/office/drawing/2014/chart" uri="{C3380CC4-5D6E-409C-BE32-E72D297353CC}">
              <c16:uniqueId val="{00000001-1FB9-49E8-9508-8DD4A0CE3FF9}"/>
            </c:ext>
          </c:extLst>
        </c:ser>
        <c:ser>
          <c:idx val="0"/>
          <c:order val="2"/>
          <c:tx>
            <c:strRef>
              <c:f>Feuil1!$B$1</c:f>
              <c:strCache>
                <c:ptCount val="1"/>
                <c:pt idx="0">
                  <c:v>VRAI</c:v>
                </c:pt>
              </c:strCache>
            </c:strRef>
          </c:tx>
          <c:spPr>
            <a:solidFill>
              <a:schemeClr val="bg2"/>
            </a:solidFill>
            <a:ln>
              <a:noFill/>
            </a:ln>
            <a:effectLst/>
          </c:spPr>
          <c:invertIfNegative val="0"/>
          <c:dLbls>
            <c:dLbl>
              <c:idx val="0"/>
              <c:layout>
                <c:manualLayout>
                  <c:x val="2.7176936838230886E-3"/>
                  <c:y val="1.157345810553973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5456215886167864E-2"/>
                      <c:h val="6.0079552488093005E-2"/>
                    </c:manualLayout>
                  </c15:layout>
                </c:ext>
                <c:ext xmlns:c16="http://schemas.microsoft.com/office/drawing/2014/chart" uri="{C3380CC4-5D6E-409C-BE32-E72D297353CC}">
                  <c16:uniqueId val="{00000001-0555-4147-9AAB-499CBD04C0C7}"/>
                </c:ext>
              </c:extLst>
            </c:dLbl>
            <c:dLbl>
              <c:idx val="1"/>
              <c:layout>
                <c:manualLayout>
                  <c:x val="2.7176936838230886E-3"/>
                  <c:y val="1.157345810553973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5456215886167864E-2"/>
                      <c:h val="6.0079552488093005E-2"/>
                    </c:manualLayout>
                  </c15:layout>
                </c:ext>
                <c:ext xmlns:c16="http://schemas.microsoft.com/office/drawing/2014/chart" uri="{C3380CC4-5D6E-409C-BE32-E72D297353CC}">
                  <c16:uniqueId val="{00000002-0555-4147-9AAB-499CBD04C0C7}"/>
                </c:ext>
              </c:extLst>
            </c:dLbl>
            <c:dLbl>
              <c:idx val="2"/>
              <c:layout>
                <c:manualLayout>
                  <c:x val="2.7176936838230886E-3"/>
                  <c:y val="1.157345810553973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5456215886167864E-2"/>
                      <c:h val="6.0079552488093005E-2"/>
                    </c:manualLayout>
                  </c15:layout>
                </c:ext>
                <c:ext xmlns:c16="http://schemas.microsoft.com/office/drawing/2014/chart" uri="{C3380CC4-5D6E-409C-BE32-E72D297353CC}">
                  <c16:uniqueId val="{0000000C-9C8F-48C0-BA65-3BF92FB372CC}"/>
                </c:ext>
              </c:extLst>
            </c:dLbl>
            <c:dLbl>
              <c:idx val="3"/>
              <c:layout>
                <c:manualLayout>
                  <c:x val="2.7176936838230886E-3"/>
                  <c:y val="1.157345810553973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5456215886167864E-2"/>
                      <c:h val="6.0079552488093005E-2"/>
                    </c:manualLayout>
                  </c15:layout>
                </c:ext>
                <c:ext xmlns:c16="http://schemas.microsoft.com/office/drawing/2014/chart" uri="{C3380CC4-5D6E-409C-BE32-E72D297353CC}">
                  <c16:uniqueId val="{0000000D-9C8F-48C0-BA65-3BF92FB372CC}"/>
                </c:ext>
              </c:extLst>
            </c:dLbl>
            <c:dLbl>
              <c:idx val="4"/>
              <c:layout>
                <c:manualLayout>
                  <c:x val="2.7176936838230886E-3"/>
                  <c:y val="1.157345810553973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5456215886167864E-2"/>
                      <c:h val="6.0079552488093005E-2"/>
                    </c:manualLayout>
                  </c15:layout>
                </c:ext>
                <c:ext xmlns:c16="http://schemas.microsoft.com/office/drawing/2014/chart" uri="{C3380CC4-5D6E-409C-BE32-E72D297353CC}">
                  <c16:uniqueId val="{0000000E-9C8F-48C0-BA65-3BF92FB372CC}"/>
                </c:ext>
              </c:extLst>
            </c:dLbl>
            <c:spPr>
              <a:solidFill>
                <a:schemeClr val="bg2"/>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...concerne uniquement les fruits et légumes </c:v>
                </c:pt>
                <c:pt idx="1">
                  <c:v>... peut concerner l’élevage de poissons  </c:v>
                </c:pt>
                <c:pt idx="2">
                  <c:v>...sans aucun produit chimique de synthèse </c:v>
                </c:pt>
                <c:pt idx="3">
                  <c:v>...sans aucun OGM  </c:v>
                </c:pt>
                <c:pt idx="4">
                  <c:v>...sans aucune utilisation de pesticides   </c:v>
                </c:pt>
              </c:strCache>
            </c:strRef>
          </c:cat>
          <c:val>
            <c:numRef>
              <c:f>Feuil1!$B$2:$B$6</c:f>
              <c:numCache>
                <c:formatCode>0%</c:formatCode>
                <c:ptCount val="5"/>
                <c:pt idx="0">
                  <c:v>0.19</c:v>
                </c:pt>
                <c:pt idx="1">
                  <c:v>0.64</c:v>
                </c:pt>
                <c:pt idx="2">
                  <c:v>0.64</c:v>
                </c:pt>
                <c:pt idx="3">
                  <c:v>0.64</c:v>
                </c:pt>
                <c:pt idx="4">
                  <c:v>0.65</c:v>
                </c:pt>
              </c:numCache>
            </c:numRef>
          </c:val>
          <c:extLst>
            <c:ext xmlns:c16="http://schemas.microsoft.com/office/drawing/2014/chart" uri="{C3380CC4-5D6E-409C-BE32-E72D297353CC}">
              <c16:uniqueId val="{00000000-1FB9-49E8-9508-8DD4A0CE3FF9}"/>
            </c:ext>
          </c:extLst>
        </c:ser>
        <c:dLbls>
          <c:dLblPos val="outEnd"/>
          <c:showLegendKey val="0"/>
          <c:showVal val="1"/>
          <c:showCatName val="0"/>
          <c:showSerName val="0"/>
          <c:showPercent val="0"/>
          <c:showBubbleSize val="0"/>
        </c:dLbls>
        <c:gapWidth val="100"/>
        <c:axId val="1347851664"/>
        <c:axId val="1347850416"/>
      </c:barChart>
      <c:catAx>
        <c:axId val="13478516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7850416"/>
        <c:crosses val="autoZero"/>
        <c:auto val="1"/>
        <c:lblAlgn val="ctr"/>
        <c:lblOffset val="100"/>
        <c:noMultiLvlLbl val="0"/>
      </c:catAx>
      <c:valAx>
        <c:axId val="1347850416"/>
        <c:scaling>
          <c:orientation val="minMax"/>
        </c:scaling>
        <c:delete val="1"/>
        <c:axPos val="b"/>
        <c:numFmt formatCode="0%" sourceLinked="1"/>
        <c:majorTickMark val="out"/>
        <c:minorTickMark val="none"/>
        <c:tickLblPos val="nextTo"/>
        <c:crossAx val="1347851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81676652051531029"/>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Feuil1!$B$2:$B$6</c:f>
              <c:numCache>
                <c:formatCode>###0%</c:formatCode>
                <c:ptCount val="5"/>
                <c:pt idx="0">
                  <c:v>8.8355070032295549E-2</c:v>
                </c:pt>
                <c:pt idx="1">
                  <c:v>5.4163707416611737E-2</c:v>
                </c:pt>
                <c:pt idx="2">
                  <c:v>8.8409435316243123E-2</c:v>
                </c:pt>
                <c:pt idx="3">
                  <c:v>0.1168624713656248</c:v>
                </c:pt>
                <c:pt idx="4">
                  <c:v>9.4436970270691922E-2</c:v>
                </c:pt>
              </c:numCache>
            </c:numRef>
          </c:val>
          <c:extLst>
            <c:ext xmlns:c16="http://schemas.microsoft.com/office/drawing/2014/chart" uri="{C3380CC4-5D6E-409C-BE32-E72D297353CC}">
              <c16:uniqueId val="{00000000-021E-426D-BB90-328C4BD8A809}"/>
            </c:ext>
          </c:extLst>
        </c:ser>
        <c:ser>
          <c:idx val="1"/>
          <c:order val="1"/>
          <c:tx>
            <c:strRef>
              <c:f>Feuil1!$C$1</c:f>
              <c:strCache>
                <c:ptCount val="1"/>
                <c:pt idx="0">
                  <c:v>Au moins une fois par semaine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Feuil1!$C$2:$C$6</c:f>
              <c:numCache>
                <c:formatCode>###0%</c:formatCode>
                <c:ptCount val="5"/>
                <c:pt idx="0">
                  <c:v>0.18541380216800626</c:v>
                </c:pt>
                <c:pt idx="1">
                  <c:v>0.25937230372614684</c:v>
                </c:pt>
                <c:pt idx="2">
                  <c:v>0.26750511058349496</c:v>
                </c:pt>
                <c:pt idx="3">
                  <c:v>0.31390867762903985</c:v>
                </c:pt>
                <c:pt idx="4">
                  <c:v>0.36940256586440229</c:v>
                </c:pt>
              </c:numCache>
            </c:numRef>
          </c:val>
          <c:extLst>
            <c:ext xmlns:c16="http://schemas.microsoft.com/office/drawing/2014/chart" uri="{C3380CC4-5D6E-409C-BE32-E72D297353CC}">
              <c16:uniqueId val="{00000001-021E-426D-BB90-328C4BD8A809}"/>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Feuil1!$D$2:$D$6</c:f>
              <c:numCache>
                <c:formatCode>0%</c:formatCode>
                <c:ptCount val="5"/>
                <c:pt idx="0">
                  <c:v>0.27376887220030183</c:v>
                </c:pt>
                <c:pt idx="1">
                  <c:v>0.31353601114275859</c:v>
                </c:pt>
                <c:pt idx="2">
                  <c:v>0.35591454589973809</c:v>
                </c:pt>
                <c:pt idx="3">
                  <c:v>0.43077114899466462</c:v>
                </c:pt>
                <c:pt idx="4">
                  <c:v>0.46383953613509421</c:v>
                </c:pt>
              </c:numCache>
            </c:numRef>
          </c:val>
          <c:extLst>
            <c:ext xmlns:c16="http://schemas.microsoft.com/office/drawing/2014/chart" uri="{C3380CC4-5D6E-409C-BE32-E72D297353CC}">
              <c16:uniqueId val="{00000002-021E-426D-BB90-328C4BD8A809}"/>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60000000000000009"/>
        </c:scaling>
        <c:delete val="1"/>
        <c:axPos val="l"/>
        <c:numFmt formatCode="###0%" sourceLinked="1"/>
        <c:majorTickMark val="out"/>
        <c:minorTickMark val="none"/>
        <c:tickLblPos val="nextTo"/>
        <c:crossAx val="1529821968"/>
        <c:crosses val="autoZero"/>
        <c:crossBetween val="between"/>
      </c:valAx>
      <c:valAx>
        <c:axId val="857247696"/>
        <c:scaling>
          <c:orientation val="minMax"/>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82895024925435"/>
          <c:y val="1.3029017434261598E-2"/>
          <c:w val="0.52695849758667235"/>
          <c:h val="0.93728233126385152"/>
        </c:manualLayout>
      </c:layout>
      <c:barChart>
        <c:barDir val="bar"/>
        <c:grouping val="clustered"/>
        <c:varyColors val="0"/>
        <c:ser>
          <c:idx val="0"/>
          <c:order val="0"/>
          <c:tx>
            <c:strRef>
              <c:f>Feuil1!$B$1</c:f>
              <c:strCache>
                <c:ptCount val="1"/>
                <c:pt idx="0">
                  <c:v>VRAI</c:v>
                </c:pt>
              </c:strCache>
            </c:strRef>
          </c:tx>
          <c:spPr>
            <a:solidFill>
              <a:schemeClr val="bg2"/>
            </a:solidFill>
            <a:ln>
              <a:noFill/>
            </a:ln>
            <a:effectLst/>
          </c:spPr>
          <c:invertIfNegative val="0"/>
          <c:dLbls>
            <c:dLbl>
              <c:idx val="0"/>
              <c:layout>
                <c:manualLayout>
                  <c:x val="6.8763608314083576E-8"/>
                  <c:y val="1.736463830301377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883963336339E-2"/>
                      <c:h val="3.6932501914451368E-2"/>
                    </c:manualLayout>
                  </c15:layout>
                </c:ext>
                <c:ext xmlns:c16="http://schemas.microsoft.com/office/drawing/2014/chart" uri="{C3380CC4-5D6E-409C-BE32-E72D297353CC}">
                  <c16:uniqueId val="{00000000-43ED-4577-BB08-7C551E272489}"/>
                </c:ext>
              </c:extLst>
            </c:dLbl>
            <c:dLbl>
              <c:idx val="1"/>
              <c:layout>
                <c:manualLayout>
                  <c:x val="6.8763608314083576E-8"/>
                  <c:y val="1.736463828684169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883963336339E-2"/>
                      <c:h val="3.6932501914451368E-2"/>
                    </c:manualLayout>
                  </c15:layout>
                </c:ext>
                <c:ext xmlns:c16="http://schemas.microsoft.com/office/drawing/2014/chart" uri="{C3380CC4-5D6E-409C-BE32-E72D297353CC}">
                  <c16:uniqueId val="{00000001-77B2-469B-9DC3-63D6EE62D1BF}"/>
                </c:ext>
              </c:extLst>
            </c:dLbl>
            <c:dLbl>
              <c:idx val="2"/>
              <c:layout>
                <c:manualLayout>
                  <c:x val="6.8763608186001381E-8"/>
                  <c:y val="1.736463830301377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883963336339E-2"/>
                      <c:h val="3.6932501914451368E-2"/>
                    </c:manualLayout>
                  </c15:layout>
                </c:ext>
                <c:ext xmlns:c16="http://schemas.microsoft.com/office/drawing/2014/chart" uri="{C3380CC4-5D6E-409C-BE32-E72D297353CC}">
                  <c16:uniqueId val="{00000002-77B2-469B-9DC3-63D6EE62D1BF}"/>
                </c:ext>
              </c:extLst>
            </c:dLbl>
            <c:dLbl>
              <c:idx val="3"/>
              <c:layout>
                <c:manualLayout>
                  <c:x val="6.8763608186001381E-8"/>
                  <c:y val="1.736463830301377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883963336339E-2"/>
                      <c:h val="3.6932501914451368E-2"/>
                    </c:manualLayout>
                  </c15:layout>
                </c:ext>
                <c:ext xmlns:c16="http://schemas.microsoft.com/office/drawing/2014/chart" uri="{C3380CC4-5D6E-409C-BE32-E72D297353CC}">
                  <c16:uniqueId val="{00000003-77B2-469B-9DC3-63D6EE62D1BF}"/>
                </c:ext>
              </c:extLst>
            </c:dLbl>
            <c:dLbl>
              <c:idx val="4"/>
              <c:layout>
                <c:manualLayout>
                  <c:x val="6.8763608314083576E-8"/>
                  <c:y val="1.736463830301377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883963336339E-2"/>
                      <c:h val="3.6932501914451368E-2"/>
                    </c:manualLayout>
                  </c15:layout>
                </c:ext>
                <c:ext xmlns:c16="http://schemas.microsoft.com/office/drawing/2014/chart" uri="{C3380CC4-5D6E-409C-BE32-E72D297353CC}">
                  <c16:uniqueId val="{00000001-43ED-4577-BB08-7C551E272489}"/>
                </c:ext>
              </c:extLst>
            </c:dLbl>
            <c:dLbl>
              <c:idx val="5"/>
              <c:layout>
                <c:manualLayout>
                  <c:x val="6.8763608314083576E-8"/>
                  <c:y val="1.7364638303013773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883963336339E-2"/>
                      <c:h val="3.6932501914451368E-2"/>
                    </c:manualLayout>
                  </c15:layout>
                </c:ext>
                <c:ext xmlns:c16="http://schemas.microsoft.com/office/drawing/2014/chart" uri="{C3380CC4-5D6E-409C-BE32-E72D297353CC}">
                  <c16:uniqueId val="{00000004-1FB9-49E8-9508-8DD4A0CE3FF9}"/>
                </c:ext>
              </c:extLst>
            </c:dLbl>
            <c:spPr>
              <a:solidFill>
                <a:schemeClr val="bg2"/>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...qui favorise le circuit-court</c:v>
                </c:pt>
                <c:pt idx="1">
                  <c:v>...concerne uniquement les produits alimentaires bruts et frais</c:v>
                </c:pt>
                <c:pt idx="2">
                  <c:v>...peut concerner les végétaux qui ne sont pas destinés à l’alimentation  </c:v>
                </c:pt>
                <c:pt idx="3">
                  <c:v>...peut concerner des produits transformés </c:v>
                </c:pt>
                <c:pt idx="4">
                  <c:v>...qui favorise le bien-être animal </c:v>
                </c:pt>
                <c:pt idx="5">
                  <c:v>...concerne les aliments pour animaux </c:v>
                </c:pt>
              </c:strCache>
            </c:strRef>
          </c:cat>
          <c:val>
            <c:numRef>
              <c:f>Feuil1!$B$2:$B$7</c:f>
              <c:numCache>
                <c:formatCode>0%</c:formatCode>
                <c:ptCount val="6"/>
                <c:pt idx="0">
                  <c:v>0.4</c:v>
                </c:pt>
                <c:pt idx="1">
                  <c:v>0.27</c:v>
                </c:pt>
                <c:pt idx="2">
                  <c:v>0.48</c:v>
                </c:pt>
                <c:pt idx="3">
                  <c:v>0.49</c:v>
                </c:pt>
                <c:pt idx="4">
                  <c:v>0.5</c:v>
                </c:pt>
                <c:pt idx="5">
                  <c:v>0.57999999999999996</c:v>
                </c:pt>
              </c:numCache>
            </c:numRef>
          </c:val>
          <c:extLst>
            <c:ext xmlns:c16="http://schemas.microsoft.com/office/drawing/2014/chart" uri="{C3380CC4-5D6E-409C-BE32-E72D297353CC}">
              <c16:uniqueId val="{00000000-1FB9-49E8-9508-8DD4A0CE3FF9}"/>
            </c:ext>
          </c:extLst>
        </c:ser>
        <c:ser>
          <c:idx val="1"/>
          <c:order val="1"/>
          <c:tx>
            <c:strRef>
              <c:f>Feuil1!$C$1</c:f>
              <c:strCache>
                <c:ptCount val="1"/>
                <c:pt idx="0">
                  <c:v>FAUX</c:v>
                </c:pt>
              </c:strCache>
            </c:strRef>
          </c:tx>
          <c:spPr>
            <a:solidFill>
              <a:schemeClr val="accent4"/>
            </a:solidFill>
            <a:ln>
              <a:noFill/>
            </a:ln>
            <a:effectLst/>
          </c:spPr>
          <c:invertIfNegative val="0"/>
          <c:dLbls>
            <c:dLbl>
              <c:idx val="0"/>
              <c:layout>
                <c:manualLayout>
                  <c:x val="-8.7322906203138003E-4"/>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274253474762649E-2"/>
                      <c:h val="4.1343120043481056E-2"/>
                    </c:manualLayout>
                  </c15:layout>
                </c:ext>
                <c:ext xmlns:c16="http://schemas.microsoft.com/office/drawing/2014/chart" uri="{C3380CC4-5D6E-409C-BE32-E72D297353CC}">
                  <c16:uniqueId val="{00000002-43ED-4577-BB08-7C551E272489}"/>
                </c:ext>
              </c:extLst>
            </c:dLbl>
            <c:dLbl>
              <c:idx val="1"/>
              <c:layout>
                <c:manualLayout>
                  <c:x val="-8.7322906203150807E-4"/>
                  <c:y val="2.205309064514679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274253474762649E-2"/>
                      <c:h val="4.1343120043481056E-2"/>
                    </c:manualLayout>
                  </c15:layout>
                </c:ext>
                <c:ext xmlns:c16="http://schemas.microsoft.com/office/drawing/2014/chart" uri="{C3380CC4-5D6E-409C-BE32-E72D297353CC}">
                  <c16:uniqueId val="{00000006-77B2-469B-9DC3-63D6EE62D1BF}"/>
                </c:ext>
              </c:extLst>
            </c:dLbl>
            <c:dLbl>
              <c:idx val="2"/>
              <c:layout>
                <c:manualLayout>
                  <c:x val="-8.7322906203144411E-4"/>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274253474762649E-2"/>
                      <c:h val="4.1343120043481056E-2"/>
                    </c:manualLayout>
                  </c15:layout>
                </c:ext>
                <c:ext xmlns:c16="http://schemas.microsoft.com/office/drawing/2014/chart" uri="{C3380CC4-5D6E-409C-BE32-E72D297353CC}">
                  <c16:uniqueId val="{00000007-77B2-469B-9DC3-63D6EE62D1BF}"/>
                </c:ext>
              </c:extLst>
            </c:dLbl>
            <c:dLbl>
              <c:idx val="3"/>
              <c:layout>
                <c:manualLayout>
                  <c:x val="-8.7322906203138003E-4"/>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274253474762649E-2"/>
                      <c:h val="4.1343120043481056E-2"/>
                    </c:manualLayout>
                  </c15:layout>
                </c:ext>
                <c:ext xmlns:c16="http://schemas.microsoft.com/office/drawing/2014/chart" uri="{C3380CC4-5D6E-409C-BE32-E72D297353CC}">
                  <c16:uniqueId val="{00000008-77B2-469B-9DC3-63D6EE62D1BF}"/>
                </c:ext>
              </c:extLst>
            </c:dLbl>
            <c:dLbl>
              <c:idx val="4"/>
              <c:layout>
                <c:manualLayout>
                  <c:x val="-8.7322906203138003E-4"/>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274253474762649E-2"/>
                      <c:h val="4.1343120043481056E-2"/>
                    </c:manualLayout>
                  </c15:layout>
                </c:ext>
                <c:ext xmlns:c16="http://schemas.microsoft.com/office/drawing/2014/chart" uri="{C3380CC4-5D6E-409C-BE32-E72D297353CC}">
                  <c16:uniqueId val="{00000003-43ED-4577-BB08-7C551E272489}"/>
                </c:ext>
              </c:extLst>
            </c:dLbl>
            <c:dLbl>
              <c:idx val="5"/>
              <c:layout>
                <c:manualLayout>
                  <c:x val="-8.7322906203138003E-4"/>
                  <c:y val="2.2053090645148305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274253474762649E-2"/>
                      <c:h val="4.1343120043481056E-2"/>
                    </c:manualLayout>
                  </c15:layout>
                </c:ext>
                <c:ext xmlns:c16="http://schemas.microsoft.com/office/drawing/2014/chart" uri="{C3380CC4-5D6E-409C-BE32-E72D297353CC}">
                  <c16:uniqueId val="{00000005-1FB9-49E8-9508-8DD4A0CE3FF9}"/>
                </c:ext>
              </c:extLst>
            </c:dLbl>
            <c:spPr>
              <a:solidFill>
                <a:schemeClr val="accent4"/>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...qui favorise le circuit-court</c:v>
                </c:pt>
                <c:pt idx="1">
                  <c:v>...concerne uniquement les produits alimentaires bruts et frais</c:v>
                </c:pt>
                <c:pt idx="2">
                  <c:v>...peut concerner les végétaux qui ne sont pas destinés à l’alimentation  </c:v>
                </c:pt>
                <c:pt idx="3">
                  <c:v>...peut concerner des produits transformés </c:v>
                </c:pt>
                <c:pt idx="4">
                  <c:v>...qui favorise le bien-être animal </c:v>
                </c:pt>
                <c:pt idx="5">
                  <c:v>...concerne les aliments pour animaux </c:v>
                </c:pt>
              </c:strCache>
            </c:strRef>
          </c:cat>
          <c:val>
            <c:numRef>
              <c:f>Feuil1!$C$2:$C$7</c:f>
              <c:numCache>
                <c:formatCode>0%</c:formatCode>
                <c:ptCount val="6"/>
                <c:pt idx="0">
                  <c:v>0.4</c:v>
                </c:pt>
                <c:pt idx="1">
                  <c:v>0.47</c:v>
                </c:pt>
                <c:pt idx="2">
                  <c:v>0.13</c:v>
                </c:pt>
                <c:pt idx="3">
                  <c:v>0.19</c:v>
                </c:pt>
                <c:pt idx="4">
                  <c:v>0.25</c:v>
                </c:pt>
                <c:pt idx="5">
                  <c:v>0.12</c:v>
                </c:pt>
              </c:numCache>
            </c:numRef>
          </c:val>
          <c:extLst>
            <c:ext xmlns:c16="http://schemas.microsoft.com/office/drawing/2014/chart" uri="{C3380CC4-5D6E-409C-BE32-E72D297353CC}">
              <c16:uniqueId val="{00000001-1FB9-49E8-9508-8DD4A0CE3FF9}"/>
            </c:ext>
          </c:extLst>
        </c:ser>
        <c:ser>
          <c:idx val="2"/>
          <c:order val="2"/>
          <c:tx>
            <c:strRef>
              <c:f>Feuil1!$D$1</c:f>
              <c:strCache>
                <c:ptCount val="1"/>
                <c:pt idx="0">
                  <c:v>Ne sait pas</c:v>
                </c:pt>
              </c:strCache>
            </c:strRef>
          </c:tx>
          <c:spPr>
            <a:solidFill>
              <a:schemeClr val="bg1">
                <a:lumMod val="75000"/>
              </a:schemeClr>
            </a:solidFill>
            <a:ln>
              <a:noFill/>
            </a:ln>
            <a:effectLst/>
          </c:spPr>
          <c:invertIfNegative val="0"/>
          <c:dLbls>
            <c:dLbl>
              <c:idx val="0"/>
              <c:layout>
                <c:manualLayout>
                  <c:x val="0"/>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49126042044E-2"/>
                      <c:h val="4.1343120043481056E-2"/>
                    </c:manualLayout>
                  </c15:layout>
                </c:ext>
                <c:ext xmlns:c16="http://schemas.microsoft.com/office/drawing/2014/chart" uri="{C3380CC4-5D6E-409C-BE32-E72D297353CC}">
                  <c16:uniqueId val="{0000000A-77B2-469B-9DC3-63D6EE62D1BF}"/>
                </c:ext>
              </c:extLst>
            </c:dLbl>
            <c:dLbl>
              <c:idx val="1"/>
              <c:layout>
                <c:manualLayout>
                  <c:x val="0"/>
                  <c:y val="2.2053090645147598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49126042044E-2"/>
                      <c:h val="4.1343120043481056E-2"/>
                    </c:manualLayout>
                  </c15:layout>
                </c:ext>
                <c:ext xmlns:c16="http://schemas.microsoft.com/office/drawing/2014/chart" uri="{C3380CC4-5D6E-409C-BE32-E72D297353CC}">
                  <c16:uniqueId val="{0000000B-77B2-469B-9DC3-63D6EE62D1BF}"/>
                </c:ext>
              </c:extLst>
            </c:dLbl>
            <c:dLbl>
              <c:idx val="2"/>
              <c:layout>
                <c:manualLayout>
                  <c:x val="0"/>
                  <c:y val="2.2053090645147598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49126042044E-2"/>
                      <c:h val="4.1343120043481056E-2"/>
                    </c:manualLayout>
                  </c15:layout>
                </c:ext>
                <c:ext xmlns:c16="http://schemas.microsoft.com/office/drawing/2014/chart" uri="{C3380CC4-5D6E-409C-BE32-E72D297353CC}">
                  <c16:uniqueId val="{0000000C-77B2-469B-9DC3-63D6EE62D1BF}"/>
                </c:ext>
              </c:extLst>
            </c:dLbl>
            <c:dLbl>
              <c:idx val="3"/>
              <c:layout>
                <c:manualLayout>
                  <c:x val="-1.2808220147730066E-16"/>
                  <c:y val="2.205309064514800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49126042044E-2"/>
                      <c:h val="4.1343120043481056E-2"/>
                    </c:manualLayout>
                  </c15:layout>
                </c:ext>
                <c:ext xmlns:c16="http://schemas.microsoft.com/office/drawing/2014/chart" uri="{C3380CC4-5D6E-409C-BE32-E72D297353CC}">
                  <c16:uniqueId val="{0000000D-77B2-469B-9DC3-63D6EE62D1BF}"/>
                </c:ext>
              </c:extLst>
            </c:dLbl>
            <c:dLbl>
              <c:idx val="4"/>
              <c:layout>
                <c:manualLayout>
                  <c:x val="0"/>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49126042044E-2"/>
                      <c:h val="4.1343120043481056E-2"/>
                    </c:manualLayout>
                  </c15:layout>
                </c:ext>
                <c:ext xmlns:c16="http://schemas.microsoft.com/office/drawing/2014/chart" uri="{C3380CC4-5D6E-409C-BE32-E72D297353CC}">
                  <c16:uniqueId val="{00000004-43ED-4577-BB08-7C551E272489}"/>
                </c:ext>
              </c:extLst>
            </c:dLbl>
            <c:dLbl>
              <c:idx val="5"/>
              <c:layout>
                <c:manualLayout>
                  <c:x val="0"/>
                  <c:y val="2.20530906451484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49126042044E-2"/>
                      <c:h val="4.1343120043481056E-2"/>
                    </c:manualLayout>
                  </c15:layout>
                </c:ext>
                <c:ext xmlns:c16="http://schemas.microsoft.com/office/drawing/2014/chart" uri="{C3380CC4-5D6E-409C-BE32-E72D297353CC}">
                  <c16:uniqueId val="{00000003-1FB9-49E8-9508-8DD4A0CE3FF9}"/>
                </c:ext>
              </c:extLst>
            </c:dLbl>
            <c:spPr>
              <a:solidFill>
                <a:schemeClr val="bg1">
                  <a:lumMod val="75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...qui favorise le circuit-court</c:v>
                </c:pt>
                <c:pt idx="1">
                  <c:v>...concerne uniquement les produits alimentaires bruts et frais</c:v>
                </c:pt>
                <c:pt idx="2">
                  <c:v>...peut concerner les végétaux qui ne sont pas destinés à l’alimentation  </c:v>
                </c:pt>
                <c:pt idx="3">
                  <c:v>...peut concerner des produits transformés </c:v>
                </c:pt>
                <c:pt idx="4">
                  <c:v>...qui favorise le bien-être animal </c:v>
                </c:pt>
                <c:pt idx="5">
                  <c:v>...concerne les aliments pour animaux </c:v>
                </c:pt>
              </c:strCache>
            </c:strRef>
          </c:cat>
          <c:val>
            <c:numRef>
              <c:f>Feuil1!$D$2:$D$7</c:f>
              <c:numCache>
                <c:formatCode>0%</c:formatCode>
                <c:ptCount val="6"/>
                <c:pt idx="0">
                  <c:v>0.21</c:v>
                </c:pt>
                <c:pt idx="1">
                  <c:v>0.25</c:v>
                </c:pt>
                <c:pt idx="2">
                  <c:v>0.39</c:v>
                </c:pt>
                <c:pt idx="3">
                  <c:v>0.32</c:v>
                </c:pt>
                <c:pt idx="4">
                  <c:v>0.25</c:v>
                </c:pt>
                <c:pt idx="5">
                  <c:v>0.3</c:v>
                </c:pt>
              </c:numCache>
            </c:numRef>
          </c:val>
          <c:extLst>
            <c:ext xmlns:c16="http://schemas.microsoft.com/office/drawing/2014/chart" uri="{C3380CC4-5D6E-409C-BE32-E72D297353CC}">
              <c16:uniqueId val="{00000002-1FB9-49E8-9508-8DD4A0CE3FF9}"/>
            </c:ext>
          </c:extLst>
        </c:ser>
        <c:dLbls>
          <c:dLblPos val="outEnd"/>
          <c:showLegendKey val="0"/>
          <c:showVal val="1"/>
          <c:showCatName val="0"/>
          <c:showSerName val="0"/>
          <c:showPercent val="0"/>
          <c:showBubbleSize val="0"/>
        </c:dLbls>
        <c:gapWidth val="100"/>
        <c:axId val="1347851664"/>
        <c:axId val="1347850416"/>
      </c:barChart>
      <c:catAx>
        <c:axId val="13478516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7850416"/>
        <c:crosses val="autoZero"/>
        <c:auto val="1"/>
        <c:lblAlgn val="ctr"/>
        <c:lblOffset val="100"/>
        <c:noMultiLvlLbl val="0"/>
      </c:catAx>
      <c:valAx>
        <c:axId val="1347850416"/>
        <c:scaling>
          <c:orientation val="minMax"/>
        </c:scaling>
        <c:delete val="1"/>
        <c:axPos val="b"/>
        <c:numFmt formatCode="0%" sourceLinked="1"/>
        <c:majorTickMark val="out"/>
        <c:minorTickMark val="none"/>
        <c:tickLblPos val="nextTo"/>
        <c:crossAx val="1347851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833508840843479"/>
          <c:y val="8.7367364878663839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8DE-495C-A503-DB46696DF76A}"/>
              </c:ext>
            </c:extLst>
          </c:dPt>
          <c:dPt>
            <c:idx val="1"/>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3-88DE-495C-A503-DB46696DF76A}"/>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88DE-495C-A503-DB46696DF76A}"/>
              </c:ext>
            </c:extLst>
          </c:dPt>
          <c:dLbls>
            <c:dLbl>
              <c:idx val="0"/>
              <c:layout>
                <c:manualLayout>
                  <c:x val="0.14355349056508909"/>
                  <c:y val="-5.686384726680082E-2"/>
                </c:manualLayout>
              </c:layout>
              <c:tx>
                <c:rich>
                  <a:bodyPr/>
                  <a:lstStyle/>
                  <a:p>
                    <a:fld id="{D814BA6C-F85F-4BCF-AECA-3015E2885C07}" type="CATEGORYNAME">
                      <a:rPr lang="en-US" sz="900">
                        <a:latin typeface="+mn-lt"/>
                      </a:rPr>
                      <a:pPr/>
                      <a:t>[NOM DE CATÉGORIE]</a:t>
                    </a:fld>
                    <a:r>
                      <a:rPr lang="en-US" sz="900" baseline="0" dirty="0">
                        <a:latin typeface="+mn-lt"/>
                      </a:rPr>
                      <a:t>
</a:t>
                    </a:r>
                    <a:fld id="{70E2816B-085A-44CE-8C6A-6856B8B88F2B}" type="PERCENTAGE">
                      <a:rPr lang="en-US" sz="1100" b="1" baseline="0">
                        <a:solidFill>
                          <a:schemeClr val="accent4"/>
                        </a:solidFill>
                        <a:latin typeface="+mn-lt"/>
                      </a:rPr>
                      <a:pPr/>
                      <a:t>[POURCENTAGE]</a:t>
                    </a:fld>
                    <a:endParaRPr lang="en-US" sz="90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8DE-495C-A503-DB46696DF76A}"/>
                </c:ext>
              </c:extLst>
            </c:dLbl>
            <c:dLbl>
              <c:idx val="1"/>
              <c:layout>
                <c:manualLayout>
                  <c:x val="0.19594744069173331"/>
                  <c:y val="8.3960020621642595E-2"/>
                </c:manualLayout>
              </c:layout>
              <c:tx>
                <c:rich>
                  <a:bodyPr/>
                  <a:lstStyle/>
                  <a:p>
                    <a:fld id="{D814BA6C-F85F-4BCF-AECA-3015E2885C07}" type="CATEGORYNAME">
                      <a:rPr lang="en-US" sz="900">
                        <a:latin typeface="+mn-lt"/>
                      </a:rPr>
                      <a:pPr/>
                      <a:t>[NOM DE CATÉGORIE]</a:t>
                    </a:fld>
                    <a:r>
                      <a:rPr lang="en-US" sz="900" baseline="0" dirty="0">
                        <a:latin typeface="+mn-lt"/>
                      </a:rPr>
                      <a:t>
</a:t>
                    </a:r>
                    <a:fld id="{70E2816B-085A-44CE-8C6A-6856B8B88F2B}" type="PERCENTAGE">
                      <a:rPr lang="en-US" sz="1100" b="1" baseline="0">
                        <a:solidFill>
                          <a:schemeClr val="bg2"/>
                        </a:solidFill>
                        <a:latin typeface="+mn-lt"/>
                      </a:rPr>
                      <a:pPr/>
                      <a:t>[POURCENTAGE]</a:t>
                    </a:fld>
                    <a:endParaRPr lang="en-US" sz="90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8DE-495C-A503-DB46696DF76A}"/>
                </c:ext>
              </c:extLst>
            </c:dLbl>
            <c:dLbl>
              <c:idx val="2"/>
              <c:layout>
                <c:manualLayout>
                  <c:x val="-0.13649253039293788"/>
                  <c:y val="5.438944865592029E-2"/>
                </c:manualLayout>
              </c:layout>
              <c:tx>
                <c:rich>
                  <a:bodyPr/>
                  <a:lstStyle/>
                  <a:p>
                    <a:fld id="{D814BA6C-F85F-4BCF-AECA-3015E2885C07}" type="CATEGORYNAME">
                      <a:rPr lang="en-US" sz="900">
                        <a:latin typeface="+mn-lt"/>
                      </a:rPr>
                      <a:pPr/>
                      <a:t>[NOM DE CATÉGORIE]</a:t>
                    </a:fld>
                    <a:r>
                      <a:rPr lang="en-US" sz="900" baseline="0" dirty="0">
                        <a:latin typeface="+mn-lt"/>
                      </a:rPr>
                      <a:t>
</a:t>
                    </a:r>
                    <a:fld id="{70E2816B-085A-44CE-8C6A-6856B8B88F2B}" type="PERCENTAGE">
                      <a:rPr lang="en-US" sz="1100" b="1" baseline="0">
                        <a:solidFill>
                          <a:schemeClr val="tx2"/>
                        </a:solidFill>
                        <a:latin typeface="+mn-lt"/>
                      </a:rPr>
                      <a:pPr/>
                      <a:t>[POURCENTAGE]</a:t>
                    </a:fld>
                    <a:endParaRPr lang="en-US" sz="90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8DE-495C-A503-DB46696DF76A}"/>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fr-FR" sz="900" b="0" i="0" u="none" strike="noStrike" kern="1200" baseline="0">
                    <a:solidFill>
                      <a:prstClr val="black">
                        <a:lumMod val="85000"/>
                        <a:lumOff val="15000"/>
                      </a:prstClr>
                    </a:solidFill>
                    <a:latin typeface="+mn-lt"/>
                    <a:ea typeface="Segoe UI Black" panose="020B0A02040204020203" pitchFamily="34" charset="0"/>
                    <a:cs typeface="Arial" panose="020B0604020202020204" pitchFamily="34" charset="0"/>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Feuil1!$A$2:$A$4</c:f>
              <c:strCache>
                <c:ptCount val="3"/>
                <c:pt idx="0">
                  <c:v>...il est composé d'au moins 75% d'ingrédients issus de l'agriculture biologique.</c:v>
                </c:pt>
                <c:pt idx="1">
                  <c:v>...il est composé d'au moins 95% d'ingrédients issus de l'agriculture biologique.</c:v>
                </c:pt>
                <c:pt idx="2">
                  <c:v>...il est composé à100% d'ingrédients issus de l'agriculture biologique.</c:v>
                </c:pt>
              </c:strCache>
            </c:strRef>
          </c:cat>
          <c:val>
            <c:numRef>
              <c:f>Feuil1!$B$2:$B$4</c:f>
              <c:numCache>
                <c:formatCode>###0%</c:formatCode>
                <c:ptCount val="3"/>
                <c:pt idx="0">
                  <c:v>0.34</c:v>
                </c:pt>
                <c:pt idx="1">
                  <c:v>0.33</c:v>
                </c:pt>
                <c:pt idx="2">
                  <c:v>0.33</c:v>
                </c:pt>
              </c:numCache>
            </c:numRef>
          </c:val>
          <c:extLst>
            <c:ext xmlns:c16="http://schemas.microsoft.com/office/drawing/2014/chart" uri="{C3380CC4-5D6E-409C-BE32-E72D297353CC}">
              <c16:uniqueId val="{0000000A-88DE-495C-A503-DB46696DF76A}"/>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82895024925435"/>
          <c:y val="1.3029017434261598E-2"/>
          <c:w val="0.52695849758667235"/>
          <c:h val="0.88775245003662484"/>
        </c:manualLayout>
      </c:layout>
      <c:barChart>
        <c:barDir val="bar"/>
        <c:grouping val="clustered"/>
        <c:varyColors val="0"/>
        <c:ser>
          <c:idx val="0"/>
          <c:order val="0"/>
          <c:tx>
            <c:strRef>
              <c:f>Feuil1!$B$1</c:f>
              <c:strCache>
                <c:ptCount val="1"/>
                <c:pt idx="0">
                  <c:v>VRAI</c:v>
                </c:pt>
              </c:strCache>
            </c:strRef>
          </c:tx>
          <c:spPr>
            <a:solidFill>
              <a:schemeClr val="bg2"/>
            </a:solidFill>
            <a:ln>
              <a:noFill/>
            </a:ln>
            <a:effectLst/>
          </c:spPr>
          <c:invertIfNegative val="0"/>
          <c:dLbls>
            <c:dLbl>
              <c:idx val="0"/>
              <c:layout>
                <c:manualLayout>
                  <c:x val="7.5615738817123879E-8"/>
                  <c:y val="1.7098448075961159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903384258001E-2"/>
                      <c:h val="7.1676694336515231E-2"/>
                    </c:manualLayout>
                  </c15:layout>
                </c:ext>
                <c:ext xmlns:c16="http://schemas.microsoft.com/office/drawing/2014/chart" uri="{C3380CC4-5D6E-409C-BE32-E72D297353CC}">
                  <c16:uniqueId val="{00000000-EC40-4CC6-A82F-8594FB00A006}"/>
                </c:ext>
              </c:extLst>
            </c:dLbl>
            <c:dLbl>
              <c:idx val="1"/>
              <c:layout>
                <c:manualLayout>
                  <c:x val="7.5615738817123879E-8"/>
                  <c:y val="1.7098448075961159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196903384258001E-2"/>
                      <c:h val="7.1676694336515231E-2"/>
                    </c:manualLayout>
                  </c15:layout>
                </c:ext>
                <c:ext xmlns:c16="http://schemas.microsoft.com/office/drawing/2014/chart" uri="{C3380CC4-5D6E-409C-BE32-E72D297353CC}">
                  <c16:uniqueId val="{00000001-EC40-4CC6-A82F-8594FB00A006}"/>
                </c:ext>
              </c:extLst>
            </c:dLbl>
            <c:spPr>
              <a:solidFill>
                <a:schemeClr val="bg2"/>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...favorise l’équilibre des relations commerciales entre les producteurs agricoles et les distributeurs  </c:v>
                </c:pt>
                <c:pt idx="1">
                  <c:v>...impose 20% de produits bio aux cantines    </c:v>
                </c:pt>
              </c:strCache>
            </c:strRef>
          </c:cat>
          <c:val>
            <c:numRef>
              <c:f>Feuil1!$B$2:$B$3</c:f>
              <c:numCache>
                <c:formatCode>0%</c:formatCode>
                <c:ptCount val="2"/>
                <c:pt idx="0">
                  <c:v>0.39</c:v>
                </c:pt>
                <c:pt idx="1">
                  <c:v>0.44</c:v>
                </c:pt>
              </c:numCache>
            </c:numRef>
          </c:val>
          <c:extLst>
            <c:ext xmlns:c16="http://schemas.microsoft.com/office/drawing/2014/chart" uri="{C3380CC4-5D6E-409C-BE32-E72D297353CC}">
              <c16:uniqueId val="{00000000-1FB9-49E8-9508-8DD4A0CE3FF9}"/>
            </c:ext>
          </c:extLst>
        </c:ser>
        <c:ser>
          <c:idx val="1"/>
          <c:order val="1"/>
          <c:tx>
            <c:strRef>
              <c:f>Feuil1!$C$1</c:f>
              <c:strCache>
                <c:ptCount val="1"/>
                <c:pt idx="0">
                  <c:v>FAUX</c:v>
                </c:pt>
              </c:strCache>
            </c:strRef>
          </c:tx>
          <c:spPr>
            <a:solidFill>
              <a:srgbClr val="CE6149"/>
            </a:solidFill>
            <a:ln>
              <a:noFill/>
            </a:ln>
            <a:effectLst/>
          </c:spPr>
          <c:invertIfNegative val="0"/>
          <c:dLbls>
            <c:dLbl>
              <c:idx val="0"/>
              <c:layout>
                <c:manualLayout>
                  <c:x val="0"/>
                  <c:y val="1.7098448075961159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69943953612E-2"/>
                      <c:h val="8.0362705959356295E-2"/>
                    </c:manualLayout>
                  </c15:layout>
                </c:ext>
                <c:ext xmlns:c16="http://schemas.microsoft.com/office/drawing/2014/chart" uri="{C3380CC4-5D6E-409C-BE32-E72D297353CC}">
                  <c16:uniqueId val="{00000002-EC40-4CC6-A82F-8594FB00A006}"/>
                </c:ext>
              </c:extLst>
            </c:dLbl>
            <c:dLbl>
              <c:idx val="1"/>
              <c:layout>
                <c:manualLayout>
                  <c:x val="0"/>
                  <c:y val="1.7098448075961159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69943953612E-2"/>
                      <c:h val="8.0362705959356295E-2"/>
                    </c:manualLayout>
                  </c15:layout>
                </c:ext>
                <c:ext xmlns:c16="http://schemas.microsoft.com/office/drawing/2014/chart" uri="{C3380CC4-5D6E-409C-BE32-E72D297353CC}">
                  <c16:uniqueId val="{00000003-EC40-4CC6-A82F-8594FB00A006}"/>
                </c:ext>
              </c:extLst>
            </c:dLbl>
            <c:spPr>
              <a:solidFill>
                <a:schemeClr val="accent4"/>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...favorise l’équilibre des relations commerciales entre les producteurs agricoles et les distributeurs  </c:v>
                </c:pt>
                <c:pt idx="1">
                  <c:v>...impose 20% de produits bio aux cantines    </c:v>
                </c:pt>
              </c:strCache>
            </c:strRef>
          </c:cat>
          <c:val>
            <c:numRef>
              <c:f>Feuil1!$C$2:$C$3</c:f>
              <c:numCache>
                <c:formatCode>0%</c:formatCode>
                <c:ptCount val="2"/>
                <c:pt idx="0">
                  <c:v>0.14000000000000001</c:v>
                </c:pt>
                <c:pt idx="1">
                  <c:v>0.12</c:v>
                </c:pt>
              </c:numCache>
            </c:numRef>
          </c:val>
          <c:extLst>
            <c:ext xmlns:c16="http://schemas.microsoft.com/office/drawing/2014/chart" uri="{C3380CC4-5D6E-409C-BE32-E72D297353CC}">
              <c16:uniqueId val="{00000001-1FB9-49E8-9508-8DD4A0CE3FF9}"/>
            </c:ext>
          </c:extLst>
        </c:ser>
        <c:ser>
          <c:idx val="2"/>
          <c:order val="2"/>
          <c:tx>
            <c:strRef>
              <c:f>Feuil1!$D$1</c:f>
              <c:strCache>
                <c:ptCount val="1"/>
                <c:pt idx="0">
                  <c:v>Ne sait pas</c:v>
                </c:pt>
              </c:strCache>
            </c:strRef>
          </c:tx>
          <c:spPr>
            <a:solidFill>
              <a:srgbClr val="BFBFBF"/>
            </a:solidFill>
            <a:ln>
              <a:noFill/>
            </a:ln>
            <a:effectLst/>
          </c:spPr>
          <c:invertIfNegative val="0"/>
          <c:dLbls>
            <c:dLbl>
              <c:idx val="0"/>
              <c:layout>
                <c:manualLayout>
                  <c:x val="0"/>
                  <c:y val="-3.9810426711241687E-1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69943953612E-2"/>
                      <c:h val="6.7333688525094706E-2"/>
                    </c:manualLayout>
                  </c15:layout>
                </c:ext>
                <c:ext xmlns:c16="http://schemas.microsoft.com/office/drawing/2014/chart" uri="{C3380CC4-5D6E-409C-BE32-E72D297353CC}">
                  <c16:uniqueId val="{00000004-EC40-4CC6-A82F-8594FB00A006}"/>
                </c:ext>
              </c:extLst>
            </c:dLbl>
            <c:dLbl>
              <c:idx val="1"/>
              <c:layout>
                <c:manualLayout>
                  <c:x val="-1.4084528938377386E-16"/>
                  <c:y val="-1.5924170684496675E-16"/>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0020869943953612E-2"/>
                      <c:h val="6.7333688525094706E-2"/>
                    </c:manualLayout>
                  </c15:layout>
                </c:ext>
                <c:ext xmlns:c16="http://schemas.microsoft.com/office/drawing/2014/chart" uri="{C3380CC4-5D6E-409C-BE32-E72D297353CC}">
                  <c16:uniqueId val="{00000005-EC40-4CC6-A82F-8594FB00A006}"/>
                </c:ext>
              </c:extLst>
            </c:dLbl>
            <c:spPr>
              <a:solidFill>
                <a:srgbClr val="BFBFBF"/>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...favorise l’équilibre des relations commerciales entre les producteurs agricoles et les distributeurs  </c:v>
                </c:pt>
                <c:pt idx="1">
                  <c:v>...impose 20% de produits bio aux cantines    </c:v>
                </c:pt>
              </c:strCache>
            </c:strRef>
          </c:cat>
          <c:val>
            <c:numRef>
              <c:f>Feuil1!$D$2:$D$3</c:f>
              <c:numCache>
                <c:formatCode>0%</c:formatCode>
                <c:ptCount val="2"/>
                <c:pt idx="0">
                  <c:v>0.47</c:v>
                </c:pt>
                <c:pt idx="1">
                  <c:v>0.44</c:v>
                </c:pt>
              </c:numCache>
            </c:numRef>
          </c:val>
          <c:extLst>
            <c:ext xmlns:c16="http://schemas.microsoft.com/office/drawing/2014/chart" uri="{C3380CC4-5D6E-409C-BE32-E72D297353CC}">
              <c16:uniqueId val="{00000002-1FB9-49E8-9508-8DD4A0CE3FF9}"/>
            </c:ext>
          </c:extLst>
        </c:ser>
        <c:dLbls>
          <c:dLblPos val="outEnd"/>
          <c:showLegendKey val="0"/>
          <c:showVal val="1"/>
          <c:showCatName val="0"/>
          <c:showSerName val="0"/>
          <c:showPercent val="0"/>
          <c:showBubbleSize val="0"/>
        </c:dLbls>
        <c:gapWidth val="182"/>
        <c:axId val="1347851664"/>
        <c:axId val="1347850416"/>
      </c:barChart>
      <c:catAx>
        <c:axId val="13478516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7850416"/>
        <c:crosses val="autoZero"/>
        <c:auto val="1"/>
        <c:lblAlgn val="ctr"/>
        <c:lblOffset val="100"/>
        <c:noMultiLvlLbl val="0"/>
      </c:catAx>
      <c:valAx>
        <c:axId val="1347850416"/>
        <c:scaling>
          <c:orientation val="minMax"/>
        </c:scaling>
        <c:delete val="1"/>
        <c:axPos val="b"/>
        <c:numFmt formatCode="0%" sourceLinked="1"/>
        <c:majorTickMark val="out"/>
        <c:minorTickMark val="none"/>
        <c:tickLblPos val="nextTo"/>
        <c:crossAx val="1347851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833508840843479"/>
          <c:y val="8.7367364878663839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2D99-446B-B87C-4E9F8F8B69D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D99-446B-B87C-4E9F8F8B69DC}"/>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2D99-446B-B87C-4E9F8F8B69DC}"/>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7-2D99-446B-B87C-4E9F8F8B69DC}"/>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2D99-446B-B87C-4E9F8F8B69DC}"/>
              </c:ext>
            </c:extLst>
          </c:dPt>
          <c:dLbls>
            <c:dLbl>
              <c:idx val="0"/>
              <c:layout>
                <c:manualLayout>
                  <c:x val="0.23009169017972741"/>
                  <c:y val="-4.1250922867595331E-2"/>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1000" b="1" i="0" u="none" strike="noStrike" kern="1200" baseline="0">
                      <a:solidFill>
                        <a:schemeClr val="bg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1-2D99-446B-B87C-4E9F8F8B69DC}"/>
                </c:ext>
              </c:extLst>
            </c:dLbl>
            <c:dLbl>
              <c:idx val="1"/>
              <c:layout>
                <c:manualLayout>
                  <c:x val="-1.4380730636232963E-2"/>
                  <c:y val="-0.14850332232334293"/>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1000" b="1" i="0" u="none" strike="noStrike" kern="1200" baseline="0">
                      <a:solidFill>
                        <a:schemeClr val="accent4"/>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3-2D99-446B-B87C-4E9F8F8B69DC}"/>
                </c:ext>
              </c:extLst>
            </c:dLbl>
            <c:dLbl>
              <c:idx val="2"/>
              <c:layout>
                <c:manualLayout>
                  <c:x val="-0.18982564439827512"/>
                  <c:y val="-6.600147658815243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D99-446B-B87C-4E9F8F8B69DC}"/>
                </c:ext>
              </c:extLst>
            </c:dLbl>
            <c:dLbl>
              <c:idx val="3"/>
              <c:layout>
                <c:manualLayout>
                  <c:x val="-6.9027507053918233E-2"/>
                  <c:y val="-0.115502584029266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D99-446B-B87C-4E9F8F8B69DC}"/>
                </c:ext>
              </c:extLst>
            </c:dLbl>
            <c:dLbl>
              <c:idx val="4"/>
              <c:layout>
                <c:manualLayout>
                  <c:x val="-9.0146279705974469E-2"/>
                  <c:y val="-0.10945127399831449"/>
                </c:manualLayout>
              </c:layout>
              <c:tx>
                <c:rich>
                  <a:bodyPr/>
                  <a:lstStyle/>
                  <a:p>
                    <a:fld id="{D814BA6C-F85F-4BCF-AECA-3015E2885C07}" type="CATEGORYNAME">
                      <a:rPr lang="en-US" sz="1050">
                        <a:latin typeface="+mn-lt"/>
                      </a:rPr>
                      <a:pPr/>
                      <a:t>[NOM DE CATÉGORIE]</a:t>
                    </a:fld>
                    <a:r>
                      <a:rPr lang="en-US" sz="1050" baseline="0" dirty="0">
                        <a:latin typeface="+mn-lt"/>
                      </a:rPr>
                      <a:t>
</a:t>
                    </a:r>
                    <a:fld id="{70E2816B-085A-44CE-8C6A-6856B8B88F2B}" type="PERCENTAGE">
                      <a:rPr lang="en-US" sz="1050" b="1" baseline="0">
                        <a:latin typeface="+mn-lt"/>
                      </a:rPr>
                      <a:pPr/>
                      <a:t>[POURCENTAGE]</a:t>
                    </a:fld>
                    <a:endParaRPr lang="en-US" sz="105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99-446B-B87C-4E9F8F8B69DC}"/>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1000" b="1" i="0" u="none" strike="noStrike" kern="1200" baseline="0">
                    <a:solidFill>
                      <a:schemeClr val="tx2"/>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Feuil1!$A$2:$A$3</c:f>
              <c:strCache>
                <c:ptCount val="2"/>
                <c:pt idx="0">
                  <c:v>Oui</c:v>
                </c:pt>
                <c:pt idx="1">
                  <c:v>Non</c:v>
                </c:pt>
              </c:strCache>
            </c:strRef>
          </c:cat>
          <c:val>
            <c:numRef>
              <c:f>Feuil1!$B$2:$B$3</c:f>
              <c:numCache>
                <c:formatCode>0%</c:formatCode>
                <c:ptCount val="2"/>
                <c:pt idx="0">
                  <c:v>0.95</c:v>
                </c:pt>
                <c:pt idx="1">
                  <c:v>0.05</c:v>
                </c:pt>
              </c:numCache>
            </c:numRef>
          </c:val>
          <c:extLst>
            <c:ext xmlns:c16="http://schemas.microsoft.com/office/drawing/2014/chart" uri="{C3380CC4-5D6E-409C-BE32-E72D297353CC}">
              <c16:uniqueId val="{0000000A-2D99-446B-B87C-4E9F8F8B69D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833508840843479"/>
          <c:y val="8.7367364878663839E-2"/>
          <c:w val="0.44778640458137958"/>
          <c:h val="0.794923682084158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1F85-42A4-BD5C-B977066DE4B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1F85-42A4-BD5C-B977066DE4B6}"/>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1F85-42A4-BD5C-B977066DE4B6}"/>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7-1F85-42A4-BD5C-B977066DE4B6}"/>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1F85-42A4-BD5C-B977066DE4B6}"/>
              </c:ext>
            </c:extLst>
          </c:dPt>
          <c:dLbls>
            <c:dLbl>
              <c:idx val="0"/>
              <c:layout>
                <c:manualLayout>
                  <c:x val="0.12655042959884999"/>
                  <c:y val="3.7125830580835732E-2"/>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1000" b="1" i="0" u="none" strike="noStrike" kern="1200" baseline="0">
                      <a:solidFill>
                        <a:schemeClr val="bg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1-1F85-42A4-BD5C-B977066DE4B6}"/>
                </c:ext>
              </c:extLst>
            </c:dLbl>
            <c:dLbl>
              <c:idx val="1"/>
              <c:layout>
                <c:manualLayout>
                  <c:x val="-8.6284383817397753E-2"/>
                  <c:y val="-0.16912878375714055"/>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1000" b="1" i="0" u="none" strike="noStrike" kern="1200" baseline="0">
                      <a:solidFill>
                        <a:schemeClr val="accent4"/>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3-1F85-42A4-BD5C-B977066DE4B6}"/>
                </c:ext>
              </c:extLst>
            </c:dLbl>
            <c:dLbl>
              <c:idx val="2"/>
              <c:layout>
                <c:manualLayout>
                  <c:x val="-0.18982564439827512"/>
                  <c:y val="-6.600147658815243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F85-42A4-BD5C-B977066DE4B6}"/>
                </c:ext>
              </c:extLst>
            </c:dLbl>
            <c:dLbl>
              <c:idx val="3"/>
              <c:layout>
                <c:manualLayout>
                  <c:x val="-6.9027507053918233E-2"/>
                  <c:y val="-0.115502584029266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F85-42A4-BD5C-B977066DE4B6}"/>
                </c:ext>
              </c:extLst>
            </c:dLbl>
            <c:dLbl>
              <c:idx val="4"/>
              <c:layout>
                <c:manualLayout>
                  <c:x val="-9.0146279705974469E-2"/>
                  <c:y val="-0.10945127399831449"/>
                </c:manualLayout>
              </c:layout>
              <c:tx>
                <c:rich>
                  <a:bodyPr/>
                  <a:lstStyle/>
                  <a:p>
                    <a:fld id="{D814BA6C-F85F-4BCF-AECA-3015E2885C07}" type="CATEGORYNAME">
                      <a:rPr lang="en-US" sz="1050">
                        <a:latin typeface="+mn-lt"/>
                      </a:rPr>
                      <a:pPr/>
                      <a:t>[NOM DE CATÉGORIE]</a:t>
                    </a:fld>
                    <a:r>
                      <a:rPr lang="en-US" sz="1050" baseline="0" dirty="0">
                        <a:latin typeface="+mn-lt"/>
                      </a:rPr>
                      <a:t>
</a:t>
                    </a:r>
                    <a:fld id="{70E2816B-085A-44CE-8C6A-6856B8B88F2B}" type="PERCENTAGE">
                      <a:rPr lang="en-US" sz="1050" b="1" baseline="0">
                        <a:latin typeface="+mn-lt"/>
                      </a:rPr>
                      <a:pPr/>
                      <a:t>[POURCENTAGE]</a:t>
                    </a:fld>
                    <a:endParaRPr lang="en-US" sz="105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F85-42A4-BD5C-B977066DE4B6}"/>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1000" b="1" i="0" u="none" strike="noStrike" kern="1200" baseline="0">
                    <a:solidFill>
                      <a:schemeClr val="tx2"/>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Feuil1!$A$2:$A$3</c:f>
              <c:strCache>
                <c:ptCount val="2"/>
                <c:pt idx="0">
                  <c:v>Oui</c:v>
                </c:pt>
                <c:pt idx="1">
                  <c:v>Non</c:v>
                </c:pt>
              </c:strCache>
            </c:strRef>
          </c:cat>
          <c:val>
            <c:numRef>
              <c:f>Feuil1!$B$2:$B$3</c:f>
              <c:numCache>
                <c:formatCode>0%</c:formatCode>
                <c:ptCount val="2"/>
                <c:pt idx="0">
                  <c:v>0.64</c:v>
                </c:pt>
                <c:pt idx="1">
                  <c:v>0.36</c:v>
                </c:pt>
              </c:numCache>
            </c:numRef>
          </c:val>
          <c:extLst>
            <c:ext xmlns:c16="http://schemas.microsoft.com/office/drawing/2014/chart" uri="{C3380CC4-5D6E-409C-BE32-E72D297353CC}">
              <c16:uniqueId val="{0000000A-1F85-42A4-BD5C-B977066DE4B6}"/>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60374806736103"/>
          <c:y val="4.1980445706722627E-3"/>
          <c:w val="0.77890696810571214"/>
          <c:h val="0.87212960097794534"/>
        </c:manualLayout>
      </c:layout>
      <c:barChart>
        <c:barDir val="bar"/>
        <c:grouping val="stacked"/>
        <c:varyColors val="0"/>
        <c:ser>
          <c:idx val="3"/>
          <c:order val="0"/>
          <c:tx>
            <c:strRef>
              <c:f>Sheet1!$A$2</c:f>
              <c:strCache>
                <c:ptCount val="1"/>
                <c:pt idx="0">
                  <c:v>Connait le logo AB</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0%</c:formatCode>
                <c:ptCount val="8"/>
                <c:pt idx="0">
                  <c:v>0.98</c:v>
                </c:pt>
                <c:pt idx="1">
                  <c:v>0.97</c:v>
                </c:pt>
                <c:pt idx="2">
                  <c:v>0.97</c:v>
                </c:pt>
                <c:pt idx="3">
                  <c:v>0.97</c:v>
                </c:pt>
                <c:pt idx="4">
                  <c:v>0.97</c:v>
                </c:pt>
                <c:pt idx="5">
                  <c:v>0.98</c:v>
                </c:pt>
                <c:pt idx="6">
                  <c:v>0.95</c:v>
                </c:pt>
                <c:pt idx="7">
                  <c:v>0.95</c:v>
                </c:pt>
              </c:numCache>
            </c:numRef>
          </c:val>
          <c:extLst>
            <c:ext xmlns:c16="http://schemas.microsoft.com/office/drawing/2014/chart" uri="{C3380CC4-5D6E-409C-BE32-E72D297353CC}">
              <c16:uniqueId val="{00000000-2A2A-460C-A8B7-D2AB10159FCB}"/>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a:latin typeface="+mn-lt"/>
              </a:defRPr>
            </a:pPr>
            <a:endParaRPr lang="fr-FR"/>
          </a:p>
        </c:txPr>
        <c:crossAx val="366943552"/>
        <c:crosses val="autoZero"/>
        <c:auto val="1"/>
        <c:lblAlgn val="ctr"/>
        <c:lblOffset val="1000"/>
        <c:noMultiLvlLbl val="0"/>
      </c:catAx>
      <c:valAx>
        <c:axId val="366943552"/>
        <c:scaling>
          <c:orientation val="minMax"/>
          <c:max val="1"/>
          <c:min val="0"/>
        </c:scaling>
        <c:delete val="0"/>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968688288033494"/>
          <c:y val="0"/>
          <c:w val="0.77890696810571214"/>
          <c:h val="0.87212960097794534"/>
        </c:manualLayout>
      </c:layout>
      <c:barChart>
        <c:barDir val="bar"/>
        <c:grouping val="stacked"/>
        <c:varyColors val="0"/>
        <c:ser>
          <c:idx val="3"/>
          <c:order val="0"/>
          <c:tx>
            <c:strRef>
              <c:f>Sheet1!$A$2</c:f>
              <c:strCache>
                <c:ptCount val="1"/>
                <c:pt idx="0">
                  <c:v>Connait le logo AB</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0%</c:formatCode>
                <c:ptCount val="8"/>
                <c:pt idx="0">
                  <c:v>0.37</c:v>
                </c:pt>
                <c:pt idx="1">
                  <c:v>0.48</c:v>
                </c:pt>
                <c:pt idx="2">
                  <c:v>0.62</c:v>
                </c:pt>
                <c:pt idx="3">
                  <c:v>0.59</c:v>
                </c:pt>
                <c:pt idx="4">
                  <c:v>0.63</c:v>
                </c:pt>
                <c:pt idx="5">
                  <c:v>0.65</c:v>
                </c:pt>
                <c:pt idx="6">
                  <c:v>0.57999999999999996</c:v>
                </c:pt>
                <c:pt idx="7">
                  <c:v>0.64</c:v>
                </c:pt>
              </c:numCache>
            </c:numRef>
          </c:val>
          <c:extLst>
            <c:ext xmlns:c16="http://schemas.microsoft.com/office/drawing/2014/chart" uri="{C3380CC4-5D6E-409C-BE32-E72D297353CC}">
              <c16:uniqueId val="{00000000-8EE1-4FC4-BE15-32C8E1310705}"/>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a:latin typeface="+mn-lt"/>
              </a:defRPr>
            </a:pPr>
            <a:endParaRPr lang="fr-FR"/>
          </a:p>
        </c:txPr>
        <c:crossAx val="366943552"/>
        <c:crosses val="autoZero"/>
        <c:auto val="1"/>
        <c:lblAlgn val="ctr"/>
        <c:lblOffset val="1000"/>
        <c:noMultiLvlLbl val="0"/>
      </c:catAx>
      <c:valAx>
        <c:axId val="366943552"/>
        <c:scaling>
          <c:orientation val="minMax"/>
          <c:max val="1"/>
          <c:min val="0"/>
        </c:scaling>
        <c:delete val="0"/>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208207278276702"/>
          <c:y val="0.22016214161786546"/>
          <c:w val="0.37131638309875753"/>
          <c:h val="0.68654778332321742"/>
        </c:manualLayout>
      </c:layout>
      <c:doughnutChart>
        <c:varyColors val="1"/>
        <c:ser>
          <c:idx val="0"/>
          <c:order val="0"/>
          <c:tx>
            <c:strRef>
              <c:f>Feuil1!$B$1</c:f>
              <c:strCache>
                <c:ptCount val="1"/>
                <c:pt idx="0">
                  <c:v>%</c:v>
                </c:pt>
              </c:strCache>
            </c:strRef>
          </c:tx>
          <c:spPr>
            <a:solidFill>
              <a:srgbClr val="FCEEEF"/>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99-446B-B87C-4E9F8F8B69DC}"/>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2D99-446B-B87C-4E9F8F8B69D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2D99-446B-B87C-4E9F8F8B69DC}"/>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7-2D99-446B-B87C-4E9F8F8B69DC}"/>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2D99-446B-B87C-4E9F8F8B69DC}"/>
              </c:ext>
            </c:extLst>
          </c:dPt>
          <c:dLbls>
            <c:dLbl>
              <c:idx val="0"/>
              <c:layout>
                <c:manualLayout>
                  <c:x val="0.19815464929757248"/>
                  <c:y val="-3.7181114968777261E-2"/>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1">
                          <a:lumMod val="7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1927941895507119"/>
                      <c:h val="0.29975817838398044"/>
                    </c:manualLayout>
                  </c15:layout>
                </c:ext>
                <c:ext xmlns:c16="http://schemas.microsoft.com/office/drawing/2014/chart" uri="{C3380CC4-5D6E-409C-BE32-E72D297353CC}">
                  <c16:uniqueId val="{00000001-2D99-446B-B87C-4E9F8F8B69DC}"/>
                </c:ext>
              </c:extLst>
            </c:dLbl>
            <c:dLbl>
              <c:idx val="1"/>
              <c:layout>
                <c:manualLayout>
                  <c:x val="-0.17832105988928876"/>
                  <c:y val="-4.5376015154354785E-2"/>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bg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6644255373694042"/>
                      <c:h val="0.24680161590420968"/>
                    </c:manualLayout>
                  </c15:layout>
                </c:ext>
                <c:ext xmlns:c16="http://schemas.microsoft.com/office/drawing/2014/chart" uri="{C3380CC4-5D6E-409C-BE32-E72D297353CC}">
                  <c16:uniqueId val="{00000003-2D99-446B-B87C-4E9F8F8B69DC}"/>
                </c:ext>
              </c:extLst>
            </c:dLbl>
            <c:dLbl>
              <c:idx val="2"/>
              <c:layout>
                <c:manualLayout>
                  <c:x val="1.4380730636232977E-2"/>
                  <c:y val="-0.21338882903346343"/>
                </c:manualLayout>
              </c:layout>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accent4"/>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1246089177288594"/>
                      <c:h val="0.24680161590420968"/>
                    </c:manualLayout>
                  </c15:layout>
                </c:ext>
                <c:ext xmlns:c16="http://schemas.microsoft.com/office/drawing/2014/chart" uri="{C3380CC4-5D6E-409C-BE32-E72D297353CC}">
                  <c16:uniqueId val="{00000005-2D99-446B-B87C-4E9F8F8B69DC}"/>
                </c:ext>
              </c:extLst>
            </c:dLbl>
            <c:dLbl>
              <c:idx val="3"/>
              <c:layout>
                <c:manualLayout>
                  <c:x val="-6.9027507053918233E-2"/>
                  <c:y val="-0.115502584029266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D99-446B-B87C-4E9F8F8B69DC}"/>
                </c:ext>
              </c:extLst>
            </c:dLbl>
            <c:dLbl>
              <c:idx val="4"/>
              <c:layout>
                <c:manualLayout>
                  <c:x val="-9.0146279705974469E-2"/>
                  <c:y val="-0.10945127399831449"/>
                </c:manualLayout>
              </c:layout>
              <c:tx>
                <c:rich>
                  <a:bodyPr/>
                  <a:lstStyle/>
                  <a:p>
                    <a:fld id="{D814BA6C-F85F-4BCF-AECA-3015E2885C07}" type="CATEGORYNAME">
                      <a:rPr lang="en-US" sz="1050">
                        <a:latin typeface="+mn-lt"/>
                      </a:rPr>
                      <a:pPr/>
                      <a:t>[NOM DE CATÉGORIE]</a:t>
                    </a:fld>
                    <a:r>
                      <a:rPr lang="en-US" sz="1050" baseline="0" dirty="0">
                        <a:latin typeface="+mn-lt"/>
                      </a:rPr>
                      <a:t>
</a:t>
                    </a:r>
                    <a:fld id="{70E2816B-085A-44CE-8C6A-6856B8B88F2B}" type="PERCENTAGE">
                      <a:rPr lang="en-US" sz="1050" b="1" baseline="0">
                        <a:latin typeface="+mn-lt"/>
                      </a:rPr>
                      <a:pPr/>
                      <a:t>[POURCENTAGE]</a:t>
                    </a:fld>
                    <a:endParaRPr lang="en-US" sz="1050" baseline="0" dirty="0">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99-446B-B87C-4E9F8F8B69DC}"/>
                </c:ext>
              </c:extLst>
            </c:dLbl>
            <c:spPr>
              <a:noFill/>
              <a:ln>
                <a:noFill/>
              </a:ln>
              <a:effectLst/>
            </c:spPr>
            <c:txPr>
              <a:bodyPr rot="0" spcFirstLastPara="1" vertOverflow="overflow" horzOverflow="overflow" vert="horz" wrap="square" lIns="38100" tIns="19050" rIns="38100" bIns="19050" anchor="ctr" anchorCtr="0">
                <a:spAutoFit/>
              </a:bodyPr>
              <a:lstStyle/>
              <a:p>
                <a:pPr algn="ctr">
                  <a:defRPr lang="en-US" sz="900" b="1" i="0" u="none" strike="noStrike" kern="1200" baseline="0">
                    <a:solidFill>
                      <a:schemeClr val="tx2"/>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Feuil1!$A$2:$A$4</c:f>
              <c:strCache>
                <c:ptCount val="3"/>
                <c:pt idx="0">
                  <c:v>Equivalente à celle du logo Européen</c:v>
                </c:pt>
                <c:pt idx="1">
                  <c:v>Supérieure à celle du logo Européen</c:v>
                </c:pt>
                <c:pt idx="2">
                  <c:v>Inférieure à celle du logo Européen</c:v>
                </c:pt>
              </c:strCache>
            </c:strRef>
          </c:cat>
          <c:val>
            <c:numRef>
              <c:f>Feuil1!$B$2:$B$4</c:f>
              <c:numCache>
                <c:formatCode>0%</c:formatCode>
                <c:ptCount val="3"/>
                <c:pt idx="0">
                  <c:v>0.66</c:v>
                </c:pt>
                <c:pt idx="1">
                  <c:v>0.28000000000000003</c:v>
                </c:pt>
                <c:pt idx="2">
                  <c:v>0.06</c:v>
                </c:pt>
              </c:numCache>
            </c:numRef>
          </c:val>
          <c:extLst>
            <c:ext xmlns:c16="http://schemas.microsoft.com/office/drawing/2014/chart" uri="{C3380CC4-5D6E-409C-BE32-E72D297353CC}">
              <c16:uniqueId val="{0000000A-2D99-446B-B87C-4E9F8F8B69D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10611685193731"/>
          <c:y val="4.198077307675214E-3"/>
          <c:w val="0.6619186921186001"/>
          <c:h val="0.87212960097794534"/>
        </c:manualLayout>
      </c:layout>
      <c:barChart>
        <c:barDir val="bar"/>
        <c:grouping val="stacked"/>
        <c:varyColors val="0"/>
        <c:ser>
          <c:idx val="0"/>
          <c:order val="0"/>
          <c:tx>
            <c:strRef>
              <c:f>Sheet1!$A$5</c:f>
              <c:strCache>
                <c:ptCount val="1"/>
                <c:pt idx="0">
                  <c:v>Non, vous ne l'avez jamais vu</c:v>
                </c:pt>
              </c:strCache>
            </c:strRef>
          </c:tx>
          <c:spPr>
            <a:solidFill>
              <a:srgbClr val="CE6149"/>
            </a:solidFill>
            <a:ln w="11184">
              <a:solidFill>
                <a:srgbClr val="FFFFFF"/>
              </a:solidFill>
              <a:prstDash val="solid"/>
            </a:ln>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0-0561-4B14-91D3-D2C988E49E3B}"/>
                </c:ext>
              </c:extLst>
            </c:dLbl>
            <c:dLbl>
              <c:idx val="11"/>
              <c:delete val="1"/>
              <c:extLst>
                <c:ext xmlns:c15="http://schemas.microsoft.com/office/drawing/2012/chart" uri="{CE6537A1-D6FC-4f65-9D91-7224C49458BB}"/>
                <c:ext xmlns:c16="http://schemas.microsoft.com/office/drawing/2014/chart" uri="{C3380CC4-5D6E-409C-BE32-E72D297353CC}">
                  <c16:uniqueId val="{00000001-0561-4B14-91D3-D2C988E49E3B}"/>
                </c:ext>
              </c:extLst>
            </c:dLbl>
            <c:spPr>
              <a:noFill/>
              <a:ln w="22367">
                <a:noFill/>
              </a:ln>
            </c:spPr>
            <c:txPr>
              <a:bodyPr wrap="square" lIns="38100" tIns="19050" rIns="38100" bIns="19050" anchor="ctr">
                <a:spAutoFit/>
              </a:bodyPr>
              <a:lstStyle/>
              <a:p>
                <a:pPr>
                  <a:defRPr sz="1000">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Agri Confiance </c:v>
                </c:pt>
                <c:pt idx="1">
                  <c:v>HVE</c:v>
                </c:pt>
                <c:pt idx="2">
                  <c:v>BBC</c:v>
                </c:pt>
                <c:pt idx="3">
                  <c:v>Zéro résidu de pesticides </c:v>
                </c:pt>
                <c:pt idx="4">
                  <c:v>IGP</c:v>
                </c:pt>
                <c:pt idx="5">
                  <c:v>AOC</c:v>
                </c:pt>
                <c:pt idx="6">
                  <c:v>AOP</c:v>
                </c:pt>
                <c:pt idx="7">
                  <c:v>Viande de France / Fruits et légumes de France</c:v>
                </c:pt>
                <c:pt idx="8">
                  <c:v>Eurofeuille</c:v>
                </c:pt>
                <c:pt idx="9">
                  <c:v>Label Rouge</c:v>
                </c:pt>
                <c:pt idx="10">
                  <c:v>Nutri-score</c:v>
                </c:pt>
                <c:pt idx="11">
                  <c:v>AB</c:v>
                </c:pt>
              </c:strCache>
            </c:strRef>
          </c:cat>
          <c:val>
            <c:numRef>
              <c:f>Sheet1!$B$5:$M$5</c:f>
              <c:numCache>
                <c:formatCode>0%</c:formatCode>
                <c:ptCount val="12"/>
                <c:pt idx="0">
                  <c:v>0.62</c:v>
                </c:pt>
                <c:pt idx="1">
                  <c:v>0.63</c:v>
                </c:pt>
                <c:pt idx="2">
                  <c:v>0.37</c:v>
                </c:pt>
                <c:pt idx="3">
                  <c:v>0.41</c:v>
                </c:pt>
                <c:pt idx="4">
                  <c:v>0.3</c:v>
                </c:pt>
                <c:pt idx="5">
                  <c:v>0.34</c:v>
                </c:pt>
                <c:pt idx="6">
                  <c:v>0.27</c:v>
                </c:pt>
                <c:pt idx="7">
                  <c:v>0.1</c:v>
                </c:pt>
                <c:pt idx="8">
                  <c:v>0</c:v>
                </c:pt>
                <c:pt idx="9">
                  <c:v>0.03</c:v>
                </c:pt>
                <c:pt idx="10">
                  <c:v>0.02</c:v>
                </c:pt>
                <c:pt idx="11">
                  <c:v>0</c:v>
                </c:pt>
              </c:numCache>
            </c:numRef>
          </c:val>
          <c:extLst>
            <c:ext xmlns:c16="http://schemas.microsoft.com/office/drawing/2014/chart" uri="{C3380CC4-5D6E-409C-BE32-E72D297353CC}">
              <c16:uniqueId val="{00000003-2A2A-460C-A8B7-D2AB10159FCB}"/>
            </c:ext>
          </c:extLst>
        </c:ser>
        <c:ser>
          <c:idx val="1"/>
          <c:order val="1"/>
          <c:tx>
            <c:strRef>
              <c:f>Sheet1!$A$4</c:f>
              <c:strCache>
                <c:ptCount val="1"/>
                <c:pt idx="0">
                  <c:v>Oui, vous l'avez déjà vu mais ne savez pas ce qu'il signifie</c:v>
                </c:pt>
              </c:strCache>
            </c:strRef>
          </c:tx>
          <c:spPr>
            <a:solidFill>
              <a:srgbClr val="CE6149">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Agri Confiance </c:v>
                </c:pt>
                <c:pt idx="1">
                  <c:v>HVE</c:v>
                </c:pt>
                <c:pt idx="2">
                  <c:v>BBC</c:v>
                </c:pt>
                <c:pt idx="3">
                  <c:v>Zéro résidu de pesticides </c:v>
                </c:pt>
                <c:pt idx="4">
                  <c:v>IGP</c:v>
                </c:pt>
                <c:pt idx="5">
                  <c:v>AOC</c:v>
                </c:pt>
                <c:pt idx="6">
                  <c:v>AOP</c:v>
                </c:pt>
                <c:pt idx="7">
                  <c:v>Viande de France / Fruits et légumes de France</c:v>
                </c:pt>
                <c:pt idx="8">
                  <c:v>Eurofeuille</c:v>
                </c:pt>
                <c:pt idx="9">
                  <c:v>Label Rouge</c:v>
                </c:pt>
                <c:pt idx="10">
                  <c:v>Nutri-score</c:v>
                </c:pt>
                <c:pt idx="11">
                  <c:v>AB</c:v>
                </c:pt>
              </c:strCache>
            </c:strRef>
          </c:cat>
          <c:val>
            <c:numRef>
              <c:f>Sheet1!$B$4:$M$4</c:f>
              <c:numCache>
                <c:formatCode>0%</c:formatCode>
                <c:ptCount val="12"/>
                <c:pt idx="0">
                  <c:v>0.16</c:v>
                </c:pt>
                <c:pt idx="1">
                  <c:v>0.15</c:v>
                </c:pt>
                <c:pt idx="2">
                  <c:v>0.19</c:v>
                </c:pt>
                <c:pt idx="3">
                  <c:v>0.12</c:v>
                </c:pt>
                <c:pt idx="4">
                  <c:v>0.15</c:v>
                </c:pt>
                <c:pt idx="5">
                  <c:v>0.1</c:v>
                </c:pt>
                <c:pt idx="6">
                  <c:v>0.12</c:v>
                </c:pt>
                <c:pt idx="7">
                  <c:v>0.1</c:v>
                </c:pt>
                <c:pt idx="8">
                  <c:v>0.19</c:v>
                </c:pt>
                <c:pt idx="9">
                  <c:v>0.08</c:v>
                </c:pt>
                <c:pt idx="10">
                  <c:v>0.05</c:v>
                </c:pt>
                <c:pt idx="11">
                  <c:v>0.05</c:v>
                </c:pt>
              </c:numCache>
            </c:numRef>
          </c:val>
          <c:extLst>
            <c:ext xmlns:c16="http://schemas.microsoft.com/office/drawing/2014/chart" uri="{C3380CC4-5D6E-409C-BE32-E72D297353CC}">
              <c16:uniqueId val="{00000002-2A2A-460C-A8B7-D2AB10159FCB}"/>
            </c:ext>
          </c:extLst>
        </c:ser>
        <c:ser>
          <c:idx val="2"/>
          <c:order val="2"/>
          <c:tx>
            <c:strRef>
              <c:f>Sheet1!$A$3</c:f>
              <c:strCache>
                <c:ptCount val="1"/>
                <c:pt idx="0">
                  <c:v>Oui, vous le connaissez et vous avez une vague idée de ce qu'il signifie</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solidFill>
                      <a:schemeClr val="tx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Agri Confiance </c:v>
                </c:pt>
                <c:pt idx="1">
                  <c:v>HVE</c:v>
                </c:pt>
                <c:pt idx="2">
                  <c:v>BBC</c:v>
                </c:pt>
                <c:pt idx="3">
                  <c:v>Zéro résidu de pesticides </c:v>
                </c:pt>
                <c:pt idx="4">
                  <c:v>IGP</c:v>
                </c:pt>
                <c:pt idx="5">
                  <c:v>AOC</c:v>
                </c:pt>
                <c:pt idx="6">
                  <c:v>AOP</c:v>
                </c:pt>
                <c:pt idx="7">
                  <c:v>Viande de France / Fruits et légumes de France</c:v>
                </c:pt>
                <c:pt idx="8">
                  <c:v>Eurofeuille</c:v>
                </c:pt>
                <c:pt idx="9">
                  <c:v>Label Rouge</c:v>
                </c:pt>
                <c:pt idx="10">
                  <c:v>Nutri-score</c:v>
                </c:pt>
                <c:pt idx="11">
                  <c:v>AB</c:v>
                </c:pt>
              </c:strCache>
            </c:strRef>
          </c:cat>
          <c:val>
            <c:numRef>
              <c:f>Sheet1!$B$3:$M$3</c:f>
              <c:numCache>
                <c:formatCode>0%</c:formatCode>
                <c:ptCount val="12"/>
                <c:pt idx="0">
                  <c:v>0.15</c:v>
                </c:pt>
                <c:pt idx="1">
                  <c:v>0.15</c:v>
                </c:pt>
                <c:pt idx="2">
                  <c:v>0.26</c:v>
                </c:pt>
                <c:pt idx="3">
                  <c:v>0.26</c:v>
                </c:pt>
                <c:pt idx="4">
                  <c:v>0.27</c:v>
                </c:pt>
                <c:pt idx="5">
                  <c:v>0.26</c:v>
                </c:pt>
                <c:pt idx="6">
                  <c:v>0.28999999999999998</c:v>
                </c:pt>
                <c:pt idx="7">
                  <c:v>0.35</c:v>
                </c:pt>
                <c:pt idx="8">
                  <c:v>0.43</c:v>
                </c:pt>
                <c:pt idx="9">
                  <c:v>0.36</c:v>
                </c:pt>
                <c:pt idx="10">
                  <c:v>0.24</c:v>
                </c:pt>
                <c:pt idx="11">
                  <c:v>0.33</c:v>
                </c:pt>
              </c:numCache>
            </c:numRef>
          </c:val>
          <c:extLst>
            <c:ext xmlns:c16="http://schemas.microsoft.com/office/drawing/2014/chart" uri="{C3380CC4-5D6E-409C-BE32-E72D297353CC}">
              <c16:uniqueId val="{00000001-2A2A-460C-A8B7-D2AB10159FCB}"/>
            </c:ext>
          </c:extLst>
        </c:ser>
        <c:ser>
          <c:idx val="3"/>
          <c:order val="3"/>
          <c:tx>
            <c:strRef>
              <c:f>Sheet1!$A$2</c:f>
              <c:strCache>
                <c:ptCount val="1"/>
                <c:pt idx="0">
                  <c:v>Oui, vous le connaissez et vous savez précisément ce qu'il signifie</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Agri Confiance </c:v>
                </c:pt>
                <c:pt idx="1">
                  <c:v>HVE</c:v>
                </c:pt>
                <c:pt idx="2">
                  <c:v>BBC</c:v>
                </c:pt>
                <c:pt idx="3">
                  <c:v>Zéro résidu de pesticides </c:v>
                </c:pt>
                <c:pt idx="4">
                  <c:v>IGP</c:v>
                </c:pt>
                <c:pt idx="5">
                  <c:v>AOC</c:v>
                </c:pt>
                <c:pt idx="6">
                  <c:v>AOP</c:v>
                </c:pt>
                <c:pt idx="7">
                  <c:v>Viande de France / Fruits et légumes de France</c:v>
                </c:pt>
                <c:pt idx="8">
                  <c:v>Eurofeuille</c:v>
                </c:pt>
                <c:pt idx="9">
                  <c:v>Label Rouge</c:v>
                </c:pt>
                <c:pt idx="10">
                  <c:v>Nutri-score</c:v>
                </c:pt>
                <c:pt idx="11">
                  <c:v>AB</c:v>
                </c:pt>
              </c:strCache>
            </c:strRef>
          </c:cat>
          <c:val>
            <c:numRef>
              <c:f>Sheet1!$B$2:$M$2</c:f>
              <c:numCache>
                <c:formatCode>0%</c:formatCode>
                <c:ptCount val="12"/>
                <c:pt idx="0">
                  <c:v>0.06</c:v>
                </c:pt>
                <c:pt idx="1">
                  <c:v>7.0000000000000007E-2</c:v>
                </c:pt>
                <c:pt idx="2">
                  <c:v>0.18</c:v>
                </c:pt>
                <c:pt idx="3">
                  <c:v>0.21</c:v>
                </c:pt>
                <c:pt idx="4">
                  <c:v>0.28999999999999998</c:v>
                </c:pt>
                <c:pt idx="5">
                  <c:v>0.3</c:v>
                </c:pt>
                <c:pt idx="6">
                  <c:v>0.32</c:v>
                </c:pt>
                <c:pt idx="7">
                  <c:v>0.45</c:v>
                </c:pt>
                <c:pt idx="8">
                  <c:v>0.39</c:v>
                </c:pt>
                <c:pt idx="9">
                  <c:v>0.53</c:v>
                </c:pt>
                <c:pt idx="10">
                  <c:v>0.69</c:v>
                </c:pt>
                <c:pt idx="11">
                  <c:v>0.62</c:v>
                </c:pt>
              </c:numCache>
            </c:numRef>
          </c:val>
          <c:extLst>
            <c:ext xmlns:c16="http://schemas.microsoft.com/office/drawing/2014/chart" uri="{C3380CC4-5D6E-409C-BE32-E72D297353CC}">
              <c16:uniqueId val="{00000000-2A2A-460C-A8B7-D2AB10159FCB}"/>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sz="600"/>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10611685193731"/>
          <c:y val="4.198077307675214E-3"/>
          <c:w val="0.6619186921186001"/>
          <c:h val="0.87212960097794534"/>
        </c:manualLayout>
      </c:layout>
      <c:barChart>
        <c:barDir val="bar"/>
        <c:grouping val="stacked"/>
        <c:varyColors val="0"/>
        <c:ser>
          <c:idx val="0"/>
          <c:order val="0"/>
          <c:tx>
            <c:strRef>
              <c:f>Sheet1!$A$5</c:f>
              <c:strCache>
                <c:ptCount val="1"/>
                <c:pt idx="0">
                  <c:v>Pas du tout attentif/ve </c:v>
                </c:pt>
              </c:strCache>
            </c:strRef>
          </c:tx>
          <c:spPr>
            <a:solidFill>
              <a:srgbClr val="CE6149"/>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Sheet1!$B$1:$M$1</c:f>
              <c:strCache>
                <c:ptCount val="12"/>
                <c:pt idx="0">
                  <c:v>HVE (n=772)</c:v>
                </c:pt>
                <c:pt idx="1">
                  <c:v>Agri Confiance (n=781)</c:v>
                </c:pt>
                <c:pt idx="2">
                  <c:v>Bleu Blanc Coeur (n=1298)</c:v>
                </c:pt>
                <c:pt idx="3">
                  <c:v>AOP (n=1491)</c:v>
                </c:pt>
                <c:pt idx="4">
                  <c:v>IGP (n=1473)</c:v>
                </c:pt>
                <c:pt idx="5">
                  <c:v>Eurofeuille (n=1290)</c:v>
                </c:pt>
                <c:pt idx="6">
                  <c:v>AOC (n=1342)</c:v>
                </c:pt>
                <c:pt idx="7">
                  <c:v>Zéro Résidu de pesticides (n=1181)</c:v>
                </c:pt>
                <c:pt idx="8">
                  <c:v>AB (n=1905)</c:v>
                </c:pt>
                <c:pt idx="9">
                  <c:v>Nutri-score (n=1957)</c:v>
                </c:pt>
                <c:pt idx="10">
                  <c:v>Viande de France / Fruits&amp;Légumes de France (n=1834)</c:v>
                </c:pt>
                <c:pt idx="11">
                  <c:v>Label Rouge (n=1952)</c:v>
                </c:pt>
              </c:strCache>
            </c:strRef>
          </c:cat>
          <c:val>
            <c:numRef>
              <c:f>Sheet1!$B$5:$M$5</c:f>
              <c:numCache>
                <c:formatCode>0%</c:formatCode>
                <c:ptCount val="12"/>
                <c:pt idx="0">
                  <c:v>0.13</c:v>
                </c:pt>
                <c:pt idx="1">
                  <c:v>0.15</c:v>
                </c:pt>
                <c:pt idx="2">
                  <c:v>0.16</c:v>
                </c:pt>
                <c:pt idx="3">
                  <c:v>0.12</c:v>
                </c:pt>
                <c:pt idx="4">
                  <c:v>0.12</c:v>
                </c:pt>
                <c:pt idx="5">
                  <c:v>0.13</c:v>
                </c:pt>
                <c:pt idx="6">
                  <c:v>0.11</c:v>
                </c:pt>
                <c:pt idx="7">
                  <c:v>0.14000000000000001</c:v>
                </c:pt>
                <c:pt idx="8">
                  <c:v>0.15</c:v>
                </c:pt>
                <c:pt idx="9">
                  <c:v>0.13</c:v>
                </c:pt>
                <c:pt idx="10">
                  <c:v>0.1</c:v>
                </c:pt>
                <c:pt idx="11">
                  <c:v>0.1</c:v>
                </c:pt>
              </c:numCache>
            </c:numRef>
          </c:val>
          <c:extLst>
            <c:ext xmlns:c16="http://schemas.microsoft.com/office/drawing/2014/chart" uri="{C3380CC4-5D6E-409C-BE32-E72D297353CC}">
              <c16:uniqueId val="{00000003-2A2A-460C-A8B7-D2AB10159FCB}"/>
            </c:ext>
          </c:extLst>
        </c:ser>
        <c:ser>
          <c:idx val="1"/>
          <c:order val="1"/>
          <c:tx>
            <c:strRef>
              <c:f>Sheet1!$A$4</c:f>
              <c:strCache>
                <c:ptCount val="1"/>
                <c:pt idx="0">
                  <c:v>Plutôt pas attentif/ve</c:v>
                </c:pt>
              </c:strCache>
            </c:strRef>
          </c:tx>
          <c:spPr>
            <a:solidFill>
              <a:srgbClr val="CE6149">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HVE (n=772)</c:v>
                </c:pt>
                <c:pt idx="1">
                  <c:v>Agri Confiance (n=781)</c:v>
                </c:pt>
                <c:pt idx="2">
                  <c:v>Bleu Blanc Coeur (n=1298)</c:v>
                </c:pt>
                <c:pt idx="3">
                  <c:v>AOP (n=1491)</c:v>
                </c:pt>
                <c:pt idx="4">
                  <c:v>IGP (n=1473)</c:v>
                </c:pt>
                <c:pt idx="5">
                  <c:v>Eurofeuille (n=1290)</c:v>
                </c:pt>
                <c:pt idx="6">
                  <c:v>AOC (n=1342)</c:v>
                </c:pt>
                <c:pt idx="7">
                  <c:v>Zéro Résidu de pesticides (n=1181)</c:v>
                </c:pt>
                <c:pt idx="8">
                  <c:v>AB (n=1905)</c:v>
                </c:pt>
                <c:pt idx="9">
                  <c:v>Nutri-score (n=1957)</c:v>
                </c:pt>
                <c:pt idx="10">
                  <c:v>Viande de France / Fruits&amp;Légumes de France (n=1834)</c:v>
                </c:pt>
                <c:pt idx="11">
                  <c:v>Label Rouge (n=1952)</c:v>
                </c:pt>
              </c:strCache>
            </c:strRef>
          </c:cat>
          <c:val>
            <c:numRef>
              <c:f>Sheet1!$B$4:$M$4</c:f>
              <c:numCache>
                <c:formatCode>0%</c:formatCode>
                <c:ptCount val="12"/>
                <c:pt idx="0">
                  <c:v>0.35</c:v>
                </c:pt>
                <c:pt idx="1">
                  <c:v>0.34</c:v>
                </c:pt>
                <c:pt idx="2">
                  <c:v>0.31</c:v>
                </c:pt>
                <c:pt idx="3">
                  <c:v>0.28000000000000003</c:v>
                </c:pt>
                <c:pt idx="4">
                  <c:v>0.28999999999999998</c:v>
                </c:pt>
                <c:pt idx="5">
                  <c:v>0.28000000000000003</c:v>
                </c:pt>
                <c:pt idx="6">
                  <c:v>0.28000000000000003</c:v>
                </c:pt>
                <c:pt idx="7">
                  <c:v>0.24</c:v>
                </c:pt>
                <c:pt idx="8">
                  <c:v>0.2</c:v>
                </c:pt>
                <c:pt idx="9">
                  <c:v>0.18</c:v>
                </c:pt>
                <c:pt idx="10">
                  <c:v>0.19</c:v>
                </c:pt>
                <c:pt idx="11">
                  <c:v>0.18</c:v>
                </c:pt>
              </c:numCache>
            </c:numRef>
          </c:val>
          <c:extLst>
            <c:ext xmlns:c16="http://schemas.microsoft.com/office/drawing/2014/chart" uri="{C3380CC4-5D6E-409C-BE32-E72D297353CC}">
              <c16:uniqueId val="{00000002-2A2A-460C-A8B7-D2AB10159FCB}"/>
            </c:ext>
          </c:extLst>
        </c:ser>
        <c:ser>
          <c:idx val="2"/>
          <c:order val="2"/>
          <c:tx>
            <c:strRef>
              <c:f>Sheet1!$A$3</c:f>
              <c:strCache>
                <c:ptCount val="1"/>
                <c:pt idx="0">
                  <c:v>Plutôt attentif/ve </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solidFill>
                      <a:schemeClr val="tx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HVE (n=772)</c:v>
                </c:pt>
                <c:pt idx="1">
                  <c:v>Agri Confiance (n=781)</c:v>
                </c:pt>
                <c:pt idx="2">
                  <c:v>Bleu Blanc Coeur (n=1298)</c:v>
                </c:pt>
                <c:pt idx="3">
                  <c:v>AOP (n=1491)</c:v>
                </c:pt>
                <c:pt idx="4">
                  <c:v>IGP (n=1473)</c:v>
                </c:pt>
                <c:pt idx="5">
                  <c:v>Eurofeuille (n=1290)</c:v>
                </c:pt>
                <c:pt idx="6">
                  <c:v>AOC (n=1342)</c:v>
                </c:pt>
                <c:pt idx="7">
                  <c:v>Zéro Résidu de pesticides (n=1181)</c:v>
                </c:pt>
                <c:pt idx="8">
                  <c:v>AB (n=1905)</c:v>
                </c:pt>
                <c:pt idx="9">
                  <c:v>Nutri-score (n=1957)</c:v>
                </c:pt>
                <c:pt idx="10">
                  <c:v>Viande de France / Fruits&amp;Légumes de France (n=1834)</c:v>
                </c:pt>
                <c:pt idx="11">
                  <c:v>Label Rouge (n=1952)</c:v>
                </c:pt>
              </c:strCache>
            </c:strRef>
          </c:cat>
          <c:val>
            <c:numRef>
              <c:f>Sheet1!$B$3:$M$3</c:f>
              <c:numCache>
                <c:formatCode>0%</c:formatCode>
                <c:ptCount val="12"/>
                <c:pt idx="0">
                  <c:v>0.39</c:v>
                </c:pt>
                <c:pt idx="1">
                  <c:v>0.39</c:v>
                </c:pt>
                <c:pt idx="2">
                  <c:v>0.39</c:v>
                </c:pt>
                <c:pt idx="3">
                  <c:v>0.42</c:v>
                </c:pt>
                <c:pt idx="4">
                  <c:v>0.43</c:v>
                </c:pt>
                <c:pt idx="5">
                  <c:v>0.41</c:v>
                </c:pt>
                <c:pt idx="6">
                  <c:v>0.44</c:v>
                </c:pt>
                <c:pt idx="7">
                  <c:v>0.43</c:v>
                </c:pt>
                <c:pt idx="8" formatCode="###0%">
                  <c:v>0.42</c:v>
                </c:pt>
                <c:pt idx="9">
                  <c:v>0.4</c:v>
                </c:pt>
                <c:pt idx="10">
                  <c:v>0.47</c:v>
                </c:pt>
                <c:pt idx="11">
                  <c:v>0.47</c:v>
                </c:pt>
              </c:numCache>
            </c:numRef>
          </c:val>
          <c:extLst>
            <c:ext xmlns:c16="http://schemas.microsoft.com/office/drawing/2014/chart" uri="{C3380CC4-5D6E-409C-BE32-E72D297353CC}">
              <c16:uniqueId val="{00000001-2A2A-460C-A8B7-D2AB10159FCB}"/>
            </c:ext>
          </c:extLst>
        </c:ser>
        <c:ser>
          <c:idx val="3"/>
          <c:order val="3"/>
          <c:tx>
            <c:strRef>
              <c:f>Sheet1!$A$2</c:f>
              <c:strCache>
                <c:ptCount val="1"/>
                <c:pt idx="0">
                  <c:v>Très attentif/ve</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000">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HVE (n=772)</c:v>
                </c:pt>
                <c:pt idx="1">
                  <c:v>Agri Confiance (n=781)</c:v>
                </c:pt>
                <c:pt idx="2">
                  <c:v>Bleu Blanc Coeur (n=1298)</c:v>
                </c:pt>
                <c:pt idx="3">
                  <c:v>AOP (n=1491)</c:v>
                </c:pt>
                <c:pt idx="4">
                  <c:v>IGP (n=1473)</c:v>
                </c:pt>
                <c:pt idx="5">
                  <c:v>Eurofeuille (n=1290)</c:v>
                </c:pt>
                <c:pt idx="6">
                  <c:v>AOC (n=1342)</c:v>
                </c:pt>
                <c:pt idx="7">
                  <c:v>Zéro Résidu de pesticides (n=1181)</c:v>
                </c:pt>
                <c:pt idx="8">
                  <c:v>AB (n=1905)</c:v>
                </c:pt>
                <c:pt idx="9">
                  <c:v>Nutri-score (n=1957)</c:v>
                </c:pt>
                <c:pt idx="10">
                  <c:v>Viande de France / Fruits&amp;Légumes de France (n=1834)</c:v>
                </c:pt>
                <c:pt idx="11">
                  <c:v>Label Rouge (n=1952)</c:v>
                </c:pt>
              </c:strCache>
            </c:strRef>
          </c:cat>
          <c:val>
            <c:numRef>
              <c:f>Sheet1!$B$2:$M$2</c:f>
              <c:numCache>
                <c:formatCode>0%</c:formatCode>
                <c:ptCount val="12"/>
                <c:pt idx="0">
                  <c:v>0.12</c:v>
                </c:pt>
                <c:pt idx="1">
                  <c:v>0.12</c:v>
                </c:pt>
                <c:pt idx="2">
                  <c:v>0.15</c:v>
                </c:pt>
                <c:pt idx="3">
                  <c:v>0.18</c:v>
                </c:pt>
                <c:pt idx="4">
                  <c:v>0.16</c:v>
                </c:pt>
                <c:pt idx="5">
                  <c:v>0.18</c:v>
                </c:pt>
                <c:pt idx="6">
                  <c:v>0.17</c:v>
                </c:pt>
                <c:pt idx="7">
                  <c:v>0.19</c:v>
                </c:pt>
                <c:pt idx="8" formatCode="###0%">
                  <c:v>0.23</c:v>
                </c:pt>
                <c:pt idx="9">
                  <c:v>0.28999999999999998</c:v>
                </c:pt>
                <c:pt idx="10">
                  <c:v>0.23</c:v>
                </c:pt>
                <c:pt idx="11">
                  <c:v>0.25</c:v>
                </c:pt>
              </c:numCache>
            </c:numRef>
          </c:val>
          <c:extLst>
            <c:ext xmlns:c16="http://schemas.microsoft.com/office/drawing/2014/chart" uri="{C3380CC4-5D6E-409C-BE32-E72D297353CC}">
              <c16:uniqueId val="{00000000-2A2A-460C-A8B7-D2AB10159FCB}"/>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sz="600"/>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330900914937652E-2"/>
          <c:y val="0.13042031455965514"/>
          <c:w val="0.97688234528882445"/>
          <c:h val="0.51304439301493798"/>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0-BD0A-4F13-81E7-7E37B9453571}"/>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BD0A-4F13-81E7-7E37B9453571}"/>
                </c:ext>
              </c:extLst>
            </c:dLbl>
            <c:spPr>
              <a:noFill/>
              <a:ln>
                <a:noFill/>
              </a:ln>
              <a:effectLst/>
            </c:spPr>
            <c:txPr>
              <a:bodyPr rot="0" spcFirstLastPara="1" vertOverflow="ellipsis" vert="horz" wrap="square" lIns="38100" tIns="19050" rIns="38100" bIns="19050" anchor="ctr" anchorCtr="0">
                <a:spAutoFit/>
              </a:bodyPr>
              <a:lstStyle/>
              <a:p>
                <a:pPr algn="ctr">
                  <a:defRPr lang="en-US"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Très à gauche</c:v>
                </c:pt>
                <c:pt idx="1">
                  <c:v>A gauche</c:v>
                </c:pt>
                <c:pt idx="2">
                  <c:v>Au centre</c:v>
                </c:pt>
                <c:pt idx="3">
                  <c:v>A droite</c:v>
                </c:pt>
                <c:pt idx="4">
                  <c:v>Très à droite</c:v>
                </c:pt>
                <c:pt idx="5">
                  <c:v>Ecologistes</c:v>
                </c:pt>
                <c:pt idx="6">
                  <c:v>Aucune tendance</c:v>
                </c:pt>
                <c:pt idx="7">
                  <c:v>Pas d'intérêt</c:v>
                </c:pt>
                <c:pt idx="8">
                  <c:v>Refuse de répondre</c:v>
                </c:pt>
              </c:strCache>
            </c:strRef>
          </c:cat>
          <c:val>
            <c:numRef>
              <c:f>Feuil1!$B$2:$B$10</c:f>
              <c:numCache>
                <c:formatCode>###0%</c:formatCode>
                <c:ptCount val="9"/>
                <c:pt idx="0">
                  <c:v>0.19255966704179145</c:v>
                </c:pt>
                <c:pt idx="1">
                  <c:v>8.1060391126287198E-2</c:v>
                </c:pt>
                <c:pt idx="2">
                  <c:v>0.10564525035261871</c:v>
                </c:pt>
                <c:pt idx="3">
                  <c:v>8.7663538514283615E-2</c:v>
                </c:pt>
                <c:pt idx="4">
                  <c:v>9.0654156511222272E-2</c:v>
                </c:pt>
                <c:pt idx="5">
                  <c:v>0.24287818865890756</c:v>
                </c:pt>
                <c:pt idx="6">
                  <c:v>6.1712321284680266E-2</c:v>
                </c:pt>
                <c:pt idx="7">
                  <c:v>4.4905949908168284E-2</c:v>
                </c:pt>
                <c:pt idx="8">
                  <c:v>5.290291396012288E-2</c:v>
                </c:pt>
              </c:numCache>
            </c:numRef>
          </c:val>
          <c:extLst>
            <c:ext xmlns:c16="http://schemas.microsoft.com/office/drawing/2014/chart" uri="{C3380CC4-5D6E-409C-BE32-E72D297353CC}">
              <c16:uniqueId val="{00000000-F14E-474B-B37C-182B0B5FD20B}"/>
            </c:ext>
          </c:extLst>
        </c:ser>
        <c:ser>
          <c:idx val="1"/>
          <c:order val="1"/>
          <c:tx>
            <c:strRef>
              <c:f>Feuil1!$C$1</c:f>
              <c:strCache>
                <c:ptCount val="1"/>
                <c:pt idx="0">
                  <c:v>Au moins une fois par semaine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Très à gauche</c:v>
                </c:pt>
                <c:pt idx="1">
                  <c:v>A gauche</c:v>
                </c:pt>
                <c:pt idx="2">
                  <c:v>Au centre</c:v>
                </c:pt>
                <c:pt idx="3">
                  <c:v>A droite</c:v>
                </c:pt>
                <c:pt idx="4">
                  <c:v>Très à droite</c:v>
                </c:pt>
                <c:pt idx="5">
                  <c:v>Ecologistes</c:v>
                </c:pt>
                <c:pt idx="6">
                  <c:v>Aucune tendance</c:v>
                </c:pt>
                <c:pt idx="7">
                  <c:v>Pas d'intérêt</c:v>
                </c:pt>
                <c:pt idx="8">
                  <c:v>Refuse de répondre</c:v>
                </c:pt>
              </c:strCache>
            </c:strRef>
          </c:cat>
          <c:val>
            <c:numRef>
              <c:f>Feuil1!$C$2:$C$10</c:f>
              <c:numCache>
                <c:formatCode>###0%</c:formatCode>
                <c:ptCount val="9"/>
                <c:pt idx="0">
                  <c:v>0.38125748506127155</c:v>
                </c:pt>
                <c:pt idx="1">
                  <c:v>0.37427117912176627</c:v>
                </c:pt>
                <c:pt idx="2">
                  <c:v>0.34291377777065113</c:v>
                </c:pt>
                <c:pt idx="3">
                  <c:v>0.23731802977297276</c:v>
                </c:pt>
                <c:pt idx="4">
                  <c:v>0.17530652856483872</c:v>
                </c:pt>
                <c:pt idx="5">
                  <c:v>0.45496188256967796</c:v>
                </c:pt>
                <c:pt idx="6">
                  <c:v>0.256615931654397</c:v>
                </c:pt>
                <c:pt idx="7">
                  <c:v>0.15716417027981841</c:v>
                </c:pt>
                <c:pt idx="8">
                  <c:v>0.18000195917011855</c:v>
                </c:pt>
              </c:numCache>
            </c:numRef>
          </c:val>
          <c:extLst>
            <c:ext xmlns:c16="http://schemas.microsoft.com/office/drawing/2014/chart" uri="{C3380CC4-5D6E-409C-BE32-E72D297353CC}">
              <c16:uniqueId val="{00000001-F14E-474B-B37C-182B0B5FD20B}"/>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Très à gauche</c:v>
                </c:pt>
                <c:pt idx="1">
                  <c:v>A gauche</c:v>
                </c:pt>
                <c:pt idx="2">
                  <c:v>Au centre</c:v>
                </c:pt>
                <c:pt idx="3">
                  <c:v>A droite</c:v>
                </c:pt>
                <c:pt idx="4">
                  <c:v>Très à droite</c:v>
                </c:pt>
                <c:pt idx="5">
                  <c:v>Ecologistes</c:v>
                </c:pt>
                <c:pt idx="6">
                  <c:v>Aucune tendance</c:v>
                </c:pt>
                <c:pt idx="7">
                  <c:v>Pas d'intérêt</c:v>
                </c:pt>
                <c:pt idx="8">
                  <c:v>Refuse de répondre</c:v>
                </c:pt>
              </c:strCache>
            </c:strRef>
          </c:cat>
          <c:val>
            <c:numRef>
              <c:f>Feuil1!$D$2:$D$10</c:f>
              <c:numCache>
                <c:formatCode>0%</c:formatCode>
                <c:ptCount val="9"/>
                <c:pt idx="0">
                  <c:v>0.57381715210306306</c:v>
                </c:pt>
                <c:pt idx="1">
                  <c:v>0.45533157024805349</c:v>
                </c:pt>
                <c:pt idx="2">
                  <c:v>0.44855902812326987</c:v>
                </c:pt>
                <c:pt idx="3">
                  <c:v>0.32498156828725638</c:v>
                </c:pt>
                <c:pt idx="4">
                  <c:v>0.26596068507606097</c:v>
                </c:pt>
                <c:pt idx="5">
                  <c:v>0.69784007122858549</c:v>
                </c:pt>
                <c:pt idx="6">
                  <c:v>0.31832825293907729</c:v>
                </c:pt>
                <c:pt idx="7">
                  <c:v>0.2020701201879867</c:v>
                </c:pt>
                <c:pt idx="8">
                  <c:v>0.23290487313024144</c:v>
                </c:pt>
              </c:numCache>
            </c:numRef>
          </c:val>
          <c:extLst>
            <c:ext xmlns:c16="http://schemas.microsoft.com/office/drawing/2014/chart" uri="{C3380CC4-5D6E-409C-BE32-E72D297353CC}">
              <c16:uniqueId val="{00000003-F14E-474B-B37C-182B0B5FD20B}"/>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1"/>
        </c:scaling>
        <c:delete val="1"/>
        <c:axPos val="l"/>
        <c:numFmt formatCode="###0%" sourceLinked="1"/>
        <c:majorTickMark val="out"/>
        <c:minorTickMark val="none"/>
        <c:tickLblPos val="nextTo"/>
        <c:crossAx val="1529821968"/>
        <c:crosses val="autoZero"/>
        <c:crossBetween val="between"/>
      </c:valAx>
      <c:valAx>
        <c:axId val="857247696"/>
        <c:scaling>
          <c:orientation val="minMax"/>
          <c:max val="0.60000000000000009"/>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1297332649644827"/>
          <c:y val="1.7297782664584937E-2"/>
          <c:w val="0.68657129503633263"/>
          <c:h val="0.95727698884500223"/>
        </c:manualLayout>
      </c:layout>
      <c:barChart>
        <c:barDir val="bar"/>
        <c:grouping val="clustered"/>
        <c:varyColors val="0"/>
        <c:ser>
          <c:idx val="0"/>
          <c:order val="0"/>
          <c:tx>
            <c:strRef>
              <c:f>Feuil1!$B$1</c:f>
              <c:strCache>
                <c:ptCount val="1"/>
                <c:pt idx="0">
                  <c:v>2022</c:v>
                </c:pt>
              </c:strCache>
            </c:strRef>
          </c:tx>
          <c:spPr>
            <a:solidFill>
              <a:schemeClr val="bg1">
                <a:lumMod val="50000"/>
              </a:schemeClr>
            </a:solidFill>
            <a:ln>
              <a:noFill/>
            </a:ln>
            <a:effectLst/>
          </c:spPr>
          <c:invertIfNegative val="0"/>
          <c:dLbls>
            <c:dLbl>
              <c:idx val="0"/>
              <c:spPr>
                <a:solidFill>
                  <a:schemeClr val="tx2"/>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640E-4E9E-B80F-60D58B8196DA}"/>
                </c:ext>
              </c:extLst>
            </c:dLbl>
            <c:dLbl>
              <c:idx val="2"/>
              <c:spPr>
                <a:solidFill>
                  <a:schemeClr val="tx2"/>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2-640E-4E9E-B80F-60D58B8196DA}"/>
                </c:ext>
              </c:extLst>
            </c:dLbl>
            <c:dLbl>
              <c:idx val="3"/>
              <c:spPr>
                <a:solidFill>
                  <a:schemeClr val="tx2"/>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640E-4E9E-B80F-60D58B8196DA}"/>
                </c:ext>
              </c:extLst>
            </c:dLbl>
            <c:dLbl>
              <c:idx val="7"/>
              <c:spPr>
                <a:solidFill>
                  <a:schemeClr val="tx2"/>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4-640E-4E9E-B80F-60D58B8196DA}"/>
                </c:ext>
              </c:extLst>
            </c:dLbl>
            <c:dLbl>
              <c:idx val="8"/>
              <c:spPr>
                <a:solidFill>
                  <a:schemeClr val="bg1">
                    <a:lumMod val="50000"/>
                  </a:schemeClr>
                </a:solid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3.9905497802991893E-2"/>
                      <c:h val="4.8971717141333013E-2"/>
                    </c:manualLayout>
                  </c15:layout>
                </c:ext>
                <c:ext xmlns:c16="http://schemas.microsoft.com/office/drawing/2014/chart" uri="{C3380CC4-5D6E-409C-BE32-E72D297353CC}">
                  <c16:uniqueId val="{00000000-640E-4E9E-B80F-60D58B8196DA}"/>
                </c:ext>
              </c:extLst>
            </c:dLbl>
            <c:spPr>
              <a:solidFill>
                <a:schemeClr val="bg1">
                  <a:lumMod val="50000"/>
                </a:schemeClr>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Feuil1!$A$2:$A$27</c:f>
              <c:strCache>
                <c:ptCount val="26"/>
                <c:pt idx="0">
                  <c:v>France/ français</c:v>
                </c:pt>
                <c:pt idx="1">
                  <c:v>Local/régional</c:v>
                </c:pt>
                <c:pt idx="2">
                  <c:v>Plein air (œufs, volaille)</c:v>
                </c:pt>
                <c:pt idx="3">
                  <c:v>Sans huile de palme</c:v>
                </c:pt>
                <c:pt idx="4">
                  <c:v>Sans résidu de pesticides</c:v>
                </c:pt>
                <c:pt idx="5">
                  <c:v>Nourris sans OGM/ sans OGM</c:v>
                </c:pt>
                <c:pt idx="6">
                  <c:v>Sans antibiotique</c:v>
                </c:pt>
                <c:pt idx="7">
                  <c:v>Sans sucre ajouté</c:v>
                </c:pt>
                <c:pt idx="8">
                  <c:v>Sans sel ajouté</c:v>
                </c:pt>
                <c:pt idx="9">
                  <c:v>Réduit en sucre</c:v>
                </c:pt>
                <c:pt idx="10">
                  <c:v>Sans matière grasse / réduit en matière grasse</c:v>
                </c:pt>
                <c:pt idx="11">
                  <c:v>Complet (ex : farine complète)</c:v>
                </c:pt>
                <c:pt idx="12">
                  <c:v>Faible en calories</c:v>
                </c:pt>
                <c:pt idx="13">
                  <c:v>Haute teneur nutritionnelle (protéines, calcium, vitamines)</c:v>
                </c:pt>
                <c:pt idx="14">
                  <c:v>Probiotiques</c:v>
                </c:pt>
                <c:pt idx="15">
                  <c:v>Sans conservateurs</c:v>
                </c:pt>
                <c:pt idx="16">
                  <c:v>Sans colorants artificiels</c:v>
                </c:pt>
                <c:pt idx="17">
                  <c:v>Sans arome artificiel</c:v>
                </c:pt>
                <c:pt idx="18">
                  <c:v>Sans nitrite</c:v>
                </c:pt>
                <c:pt idx="19">
                  <c:v>Sans exhausteur de goût</c:v>
                </c:pt>
                <c:pt idx="20">
                  <c:v>Sans Lactose</c:v>
                </c:pt>
                <c:pt idx="21">
                  <c:v>Sans gluten</c:v>
                </c:pt>
                <c:pt idx="22">
                  <c:v>Végétarien</c:v>
                </c:pt>
                <c:pt idx="23">
                  <c:v>Vegan</c:v>
                </c:pt>
                <c:pt idx="24">
                  <c:v>D'autres mentions (à préciser)</c:v>
                </c:pt>
                <c:pt idx="25">
                  <c:v>Je ne fais pas attention aux mentions sur la composition produit</c:v>
                </c:pt>
              </c:strCache>
            </c:strRef>
          </c:cat>
          <c:val>
            <c:numRef>
              <c:f>Feuil1!$B$2:$B$27</c:f>
              <c:numCache>
                <c:formatCode>###0%</c:formatCode>
                <c:ptCount val="26"/>
                <c:pt idx="0">
                  <c:v>0.48</c:v>
                </c:pt>
                <c:pt idx="1">
                  <c:v>0.31</c:v>
                </c:pt>
                <c:pt idx="2" formatCode="0%">
                  <c:v>0.46</c:v>
                </c:pt>
                <c:pt idx="3" formatCode="0%">
                  <c:v>0.43</c:v>
                </c:pt>
                <c:pt idx="4" formatCode="0%">
                  <c:v>0.34</c:v>
                </c:pt>
                <c:pt idx="5" formatCode="0%">
                  <c:v>0.33</c:v>
                </c:pt>
                <c:pt idx="6">
                  <c:v>0.3</c:v>
                </c:pt>
                <c:pt idx="7" formatCode="0%">
                  <c:v>0.41</c:v>
                </c:pt>
                <c:pt idx="8">
                  <c:v>0.31</c:v>
                </c:pt>
                <c:pt idx="9" formatCode="0%">
                  <c:v>0.23</c:v>
                </c:pt>
                <c:pt idx="10">
                  <c:v>0.18</c:v>
                </c:pt>
                <c:pt idx="11" formatCode="0%">
                  <c:v>0.13</c:v>
                </c:pt>
                <c:pt idx="12" formatCode="0%">
                  <c:v>0.13</c:v>
                </c:pt>
                <c:pt idx="13" formatCode="0%">
                  <c:v>0.08</c:v>
                </c:pt>
                <c:pt idx="14">
                  <c:v>0.05</c:v>
                </c:pt>
                <c:pt idx="15" formatCode="0%">
                  <c:v>0.36</c:v>
                </c:pt>
                <c:pt idx="16" formatCode="0%">
                  <c:v>0.35</c:v>
                </c:pt>
                <c:pt idx="17">
                  <c:v>0.31</c:v>
                </c:pt>
                <c:pt idx="18">
                  <c:v>0.31</c:v>
                </c:pt>
                <c:pt idx="19">
                  <c:v>0.19</c:v>
                </c:pt>
                <c:pt idx="20" formatCode="0%">
                  <c:v>0.05</c:v>
                </c:pt>
                <c:pt idx="21" formatCode="0%">
                  <c:v>0.05</c:v>
                </c:pt>
                <c:pt idx="22">
                  <c:v>0.04</c:v>
                </c:pt>
                <c:pt idx="23">
                  <c:v>0.03</c:v>
                </c:pt>
                <c:pt idx="24">
                  <c:v>0.01</c:v>
                </c:pt>
                <c:pt idx="25">
                  <c:v>0.16</c:v>
                </c:pt>
              </c:numCache>
            </c:numRef>
          </c:val>
          <c:extLst>
            <c:ext xmlns:c16="http://schemas.microsoft.com/office/drawing/2014/chart" uri="{C3380CC4-5D6E-409C-BE32-E72D297353CC}">
              <c16:uniqueId val="{00000000-20B4-4D78-B54D-D8EB564542F1}"/>
            </c:ext>
          </c:extLst>
        </c:ser>
        <c:dLbls>
          <c:showLegendKey val="0"/>
          <c:showVal val="0"/>
          <c:showCatName val="0"/>
          <c:showSerName val="0"/>
          <c:showPercent val="0"/>
          <c:showBubbleSize val="0"/>
        </c:dLbls>
        <c:gapWidth val="108"/>
        <c:axId val="502976656"/>
        <c:axId val="502977936"/>
      </c:barChart>
      <c:catAx>
        <c:axId val="502976656"/>
        <c:scaling>
          <c:orientation val="maxMin"/>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70000000000000007"/>
        </c:scaling>
        <c:delete val="1"/>
        <c:axPos val="t"/>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97904409477057"/>
          <c:y val="6.421214479181361E-3"/>
          <c:w val="0.80510806588326211"/>
          <c:h val="0.99226486218543597"/>
        </c:manualLayout>
      </c:layout>
      <c:barChart>
        <c:barDir val="bar"/>
        <c:grouping val="stacked"/>
        <c:varyColors val="0"/>
        <c:ser>
          <c:idx val="0"/>
          <c:order val="0"/>
          <c:tx>
            <c:strRef>
              <c:f>Feuil1!$F$1</c:f>
              <c:strCache>
                <c:ptCount val="1"/>
                <c:pt idx="0">
                  <c:v>Sans opinion</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Feuil1!$F$2:$F$21</c:f>
              <c:numCache>
                <c:formatCode>0%</c:formatCode>
                <c:ptCount val="20"/>
                <c:pt idx="0">
                  <c:v>-0.06</c:v>
                </c:pt>
                <c:pt idx="1">
                  <c:v>-0.06</c:v>
                </c:pt>
                <c:pt idx="2">
                  <c:v>-0.08</c:v>
                </c:pt>
                <c:pt idx="3">
                  <c:v>-7.0000000000000007E-2</c:v>
                </c:pt>
                <c:pt idx="4">
                  <c:v>-0.11</c:v>
                </c:pt>
                <c:pt idx="5">
                  <c:v>-0.22</c:v>
                </c:pt>
                <c:pt idx="6">
                  <c:v>-0.1</c:v>
                </c:pt>
                <c:pt idx="7">
                  <c:v>-0.12</c:v>
                </c:pt>
                <c:pt idx="8">
                  <c:v>-0.17</c:v>
                </c:pt>
                <c:pt idx="9">
                  <c:v>-0.12</c:v>
                </c:pt>
                <c:pt idx="10">
                  <c:v>-0.14000000000000001</c:v>
                </c:pt>
                <c:pt idx="11">
                  <c:v>-0.15</c:v>
                </c:pt>
                <c:pt idx="12">
                  <c:v>-0.08</c:v>
                </c:pt>
                <c:pt idx="13">
                  <c:v>-0.15</c:v>
                </c:pt>
                <c:pt idx="14">
                  <c:v>-0.24</c:v>
                </c:pt>
                <c:pt idx="15">
                  <c:v>-0.1</c:v>
                </c:pt>
                <c:pt idx="16">
                  <c:v>-0.1</c:v>
                </c:pt>
                <c:pt idx="17">
                  <c:v>-0.14000000000000001</c:v>
                </c:pt>
                <c:pt idx="18">
                  <c:v>-0.12</c:v>
                </c:pt>
                <c:pt idx="19">
                  <c:v>-0.13</c:v>
                </c:pt>
              </c:numCache>
            </c:numRef>
          </c:val>
          <c:extLst>
            <c:ext xmlns:c16="http://schemas.microsoft.com/office/drawing/2014/chart" uri="{C3380CC4-5D6E-409C-BE32-E72D297353CC}">
              <c16:uniqueId val="{00000004-87CA-4E34-93F0-40378379B009}"/>
            </c:ext>
          </c:extLst>
        </c:ser>
        <c:ser>
          <c:idx val="1"/>
          <c:order val="1"/>
          <c:tx>
            <c:strRef>
              <c:f>Feuil1!$C$1</c:f>
              <c:strCache>
                <c:ptCount val="1"/>
                <c:pt idx="0">
                  <c:v>Non, plutôt pas</c:v>
                </c:pt>
              </c:strCache>
            </c:strRef>
          </c:tx>
          <c:spPr>
            <a:solidFill>
              <a:srgbClr val="EBC0B6"/>
            </a:solidFill>
            <a:ln>
              <a:noFill/>
            </a:ln>
            <a:effectLst/>
          </c:spPr>
          <c:invertIfNegative val="0"/>
          <c:dLbls>
            <c:delete val="1"/>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Feuil1!$C$2:$C$21</c:f>
              <c:numCache>
                <c:formatCode>0%</c:formatCode>
                <c:ptCount val="20"/>
                <c:pt idx="0">
                  <c:v>-0.04</c:v>
                </c:pt>
                <c:pt idx="1">
                  <c:v>-0.06</c:v>
                </c:pt>
                <c:pt idx="2">
                  <c:v>-0.09</c:v>
                </c:pt>
                <c:pt idx="3">
                  <c:v>-0.1</c:v>
                </c:pt>
                <c:pt idx="4">
                  <c:v>-0.09</c:v>
                </c:pt>
                <c:pt idx="5">
                  <c:v>-0.08</c:v>
                </c:pt>
                <c:pt idx="6">
                  <c:v>-0.14000000000000001</c:v>
                </c:pt>
                <c:pt idx="7">
                  <c:v>-0.11</c:v>
                </c:pt>
                <c:pt idx="8">
                  <c:v>-0.18</c:v>
                </c:pt>
                <c:pt idx="9">
                  <c:v>-0.22</c:v>
                </c:pt>
                <c:pt idx="10">
                  <c:v>-0.24</c:v>
                </c:pt>
                <c:pt idx="11">
                  <c:v>-0.18</c:v>
                </c:pt>
                <c:pt idx="12">
                  <c:v>-0.09</c:v>
                </c:pt>
                <c:pt idx="13">
                  <c:v>-0.28999999999999998</c:v>
                </c:pt>
                <c:pt idx="14">
                  <c:v>-0.21</c:v>
                </c:pt>
                <c:pt idx="15">
                  <c:v>-0.33</c:v>
                </c:pt>
                <c:pt idx="16">
                  <c:v>-0.35</c:v>
                </c:pt>
                <c:pt idx="17">
                  <c:v>-0.32</c:v>
                </c:pt>
                <c:pt idx="18">
                  <c:v>-0.3</c:v>
                </c:pt>
                <c:pt idx="19">
                  <c:v>-0.42</c:v>
                </c:pt>
              </c:numCache>
            </c:numRef>
          </c:val>
          <c:extLst>
            <c:ext xmlns:c16="http://schemas.microsoft.com/office/drawing/2014/chart" uri="{C3380CC4-5D6E-409C-BE32-E72D297353CC}">
              <c16:uniqueId val="{00000001-87CA-4E34-93F0-40378379B009}"/>
            </c:ext>
          </c:extLst>
        </c:ser>
        <c:ser>
          <c:idx val="2"/>
          <c:order val="2"/>
          <c:tx>
            <c:strRef>
              <c:f>Feuil1!$B$1</c:f>
              <c:strCache>
                <c:ptCount val="1"/>
                <c:pt idx="0">
                  <c:v>Non, pas du tout</c:v>
                </c:pt>
              </c:strCache>
            </c:strRef>
          </c:tx>
          <c:spPr>
            <a:solidFill>
              <a:schemeClr val="accent4"/>
            </a:solidFill>
            <a:ln>
              <a:noFill/>
            </a:ln>
            <a:effectLst/>
          </c:spPr>
          <c:invertIfNegative val="0"/>
          <c:dLbls>
            <c:delete val="1"/>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Feuil1!$B$2:$B$21</c:f>
              <c:numCache>
                <c:formatCode>0%</c:formatCode>
                <c:ptCount val="20"/>
                <c:pt idx="0">
                  <c:v>-0.02</c:v>
                </c:pt>
                <c:pt idx="1">
                  <c:v>-0.02</c:v>
                </c:pt>
                <c:pt idx="2">
                  <c:v>-0.03</c:v>
                </c:pt>
                <c:pt idx="3">
                  <c:v>-0.04</c:v>
                </c:pt>
                <c:pt idx="4">
                  <c:v>-0.04</c:v>
                </c:pt>
                <c:pt idx="5">
                  <c:v>-0.05</c:v>
                </c:pt>
                <c:pt idx="6">
                  <c:v>-0.03</c:v>
                </c:pt>
                <c:pt idx="7">
                  <c:v>-0.03</c:v>
                </c:pt>
                <c:pt idx="8">
                  <c:v>-0.08</c:v>
                </c:pt>
                <c:pt idx="9">
                  <c:v>-7.0000000000000007E-2</c:v>
                </c:pt>
                <c:pt idx="10">
                  <c:v>-0.09</c:v>
                </c:pt>
                <c:pt idx="11">
                  <c:v>-0.06</c:v>
                </c:pt>
                <c:pt idx="12">
                  <c:v>-0.03</c:v>
                </c:pt>
                <c:pt idx="13">
                  <c:v>-0.11</c:v>
                </c:pt>
                <c:pt idx="14">
                  <c:v>-0.12</c:v>
                </c:pt>
                <c:pt idx="15">
                  <c:v>-0.18</c:v>
                </c:pt>
                <c:pt idx="16">
                  <c:v>-0.13</c:v>
                </c:pt>
                <c:pt idx="17">
                  <c:v>-0.16</c:v>
                </c:pt>
                <c:pt idx="18">
                  <c:v>-0.34</c:v>
                </c:pt>
                <c:pt idx="19">
                  <c:v>-0.23</c:v>
                </c:pt>
              </c:numCache>
            </c:numRef>
          </c:val>
          <c:extLst>
            <c:ext xmlns:c16="http://schemas.microsoft.com/office/drawing/2014/chart" uri="{C3380CC4-5D6E-409C-BE32-E72D297353CC}">
              <c16:uniqueId val="{00000005-87CA-4E34-93F0-40378379B009}"/>
            </c:ext>
          </c:extLst>
        </c:ser>
        <c:ser>
          <c:idx val="4"/>
          <c:order val="3"/>
          <c:tx>
            <c:strRef>
              <c:f>Feuil1!$D$1</c:f>
              <c:strCache>
                <c:ptCount val="1"/>
                <c:pt idx="0">
                  <c:v>Oui, plutôt</c:v>
                </c:pt>
              </c:strCache>
            </c:strRef>
          </c:tx>
          <c:spPr>
            <a:solidFill>
              <a:schemeClr val="bg2">
                <a:lumMod val="60000"/>
                <a:lumOff val="40000"/>
              </a:schemeClr>
            </a:solidFill>
            <a:ln>
              <a:noFill/>
            </a:ln>
            <a:effectLst/>
          </c:spPr>
          <c:invertIfNegative val="0"/>
          <c:dLbls>
            <c:delete val="1"/>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Feuil1!$D$2:$D$21</c:f>
              <c:numCache>
                <c:formatCode>0%</c:formatCode>
                <c:ptCount val="20"/>
                <c:pt idx="0">
                  <c:v>0.57999999999999996</c:v>
                </c:pt>
                <c:pt idx="1">
                  <c:v>0.62</c:v>
                </c:pt>
                <c:pt idx="2">
                  <c:v>0.56999999999999995</c:v>
                </c:pt>
                <c:pt idx="3">
                  <c:v>0.57999999999999996</c:v>
                </c:pt>
                <c:pt idx="4">
                  <c:v>0.55000000000000004</c:v>
                </c:pt>
                <c:pt idx="5">
                  <c:v>0.51</c:v>
                </c:pt>
                <c:pt idx="6">
                  <c:v>0.6</c:v>
                </c:pt>
                <c:pt idx="7">
                  <c:v>0.64</c:v>
                </c:pt>
                <c:pt idx="8">
                  <c:v>0.49</c:v>
                </c:pt>
                <c:pt idx="9">
                  <c:v>0.5</c:v>
                </c:pt>
                <c:pt idx="10">
                  <c:v>0.44</c:v>
                </c:pt>
                <c:pt idx="11">
                  <c:v>0.54</c:v>
                </c:pt>
                <c:pt idx="12">
                  <c:v>0.4</c:v>
                </c:pt>
                <c:pt idx="13">
                  <c:v>0.39</c:v>
                </c:pt>
                <c:pt idx="14">
                  <c:v>0.36</c:v>
                </c:pt>
                <c:pt idx="15">
                  <c:v>0.33</c:v>
                </c:pt>
                <c:pt idx="16">
                  <c:v>0.38</c:v>
                </c:pt>
                <c:pt idx="17">
                  <c:v>0.35</c:v>
                </c:pt>
                <c:pt idx="18">
                  <c:v>0.21</c:v>
                </c:pt>
                <c:pt idx="19">
                  <c:v>0.19</c:v>
                </c:pt>
              </c:numCache>
            </c:numRef>
          </c:val>
          <c:extLst>
            <c:ext xmlns:c16="http://schemas.microsoft.com/office/drawing/2014/chart" uri="{C3380CC4-5D6E-409C-BE32-E72D297353CC}">
              <c16:uniqueId val="{00000000-87CA-4E34-93F0-40378379B009}"/>
            </c:ext>
          </c:extLst>
        </c:ser>
        <c:ser>
          <c:idx val="3"/>
          <c:order val="4"/>
          <c:tx>
            <c:strRef>
              <c:f>Feuil1!$E$1</c:f>
              <c:strCache>
                <c:ptCount val="1"/>
                <c:pt idx="0">
                  <c:v>Oui, tout à fait</c:v>
                </c:pt>
              </c:strCache>
            </c:strRef>
          </c:tx>
          <c:spPr>
            <a:solidFill>
              <a:schemeClr val="tx2"/>
            </a:solidFill>
            <a:ln>
              <a:noFill/>
            </a:ln>
            <a:effectLst/>
          </c:spPr>
          <c:invertIfNegative val="0"/>
          <c:dLbls>
            <c:delete val="1"/>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Feuil1!$E$2:$E$21</c:f>
              <c:numCache>
                <c:formatCode>0%</c:formatCode>
                <c:ptCount val="20"/>
                <c:pt idx="0">
                  <c:v>0.28999999999999998</c:v>
                </c:pt>
                <c:pt idx="1">
                  <c:v>0.23</c:v>
                </c:pt>
                <c:pt idx="2">
                  <c:v>0.23</c:v>
                </c:pt>
                <c:pt idx="3">
                  <c:v>0.22</c:v>
                </c:pt>
                <c:pt idx="4">
                  <c:v>0.21</c:v>
                </c:pt>
                <c:pt idx="5">
                  <c:v>0.15</c:v>
                </c:pt>
                <c:pt idx="6">
                  <c:v>0.12</c:v>
                </c:pt>
                <c:pt idx="7">
                  <c:v>0.1</c:v>
                </c:pt>
                <c:pt idx="8">
                  <c:v>0.1</c:v>
                </c:pt>
                <c:pt idx="9">
                  <c:v>0.09</c:v>
                </c:pt>
                <c:pt idx="10">
                  <c:v>0.09</c:v>
                </c:pt>
                <c:pt idx="11">
                  <c:v>7.0000000000000007E-2</c:v>
                </c:pt>
                <c:pt idx="12">
                  <c:v>7.0000000000000007E-2</c:v>
                </c:pt>
                <c:pt idx="13">
                  <c:v>0.06</c:v>
                </c:pt>
                <c:pt idx="14">
                  <c:v>0.06</c:v>
                </c:pt>
                <c:pt idx="15">
                  <c:v>0.05</c:v>
                </c:pt>
                <c:pt idx="16">
                  <c:v>0.04</c:v>
                </c:pt>
                <c:pt idx="17">
                  <c:v>0.03</c:v>
                </c:pt>
                <c:pt idx="18">
                  <c:v>0.03</c:v>
                </c:pt>
                <c:pt idx="19">
                  <c:v>0.03</c:v>
                </c:pt>
              </c:numCache>
            </c:numRef>
          </c:val>
          <c:extLst>
            <c:ext xmlns:c16="http://schemas.microsoft.com/office/drawing/2014/chart" uri="{C3380CC4-5D6E-409C-BE32-E72D297353CC}">
              <c16:uniqueId val="{00000003-87CA-4E34-93F0-40378379B009}"/>
            </c:ext>
          </c:extLst>
        </c:ser>
        <c:ser>
          <c:idx val="5"/>
          <c:order val="5"/>
          <c:tx>
            <c:strRef>
              <c:f>Feuil1!$G$1</c:f>
              <c:strCache>
                <c:ptCount val="1"/>
                <c:pt idx="0">
                  <c:v>ST régulièrement</c:v>
                </c:pt>
              </c:strCache>
            </c:strRef>
          </c:tx>
          <c:spPr>
            <a:noFill/>
            <a:ln>
              <a:noFill/>
            </a:ln>
            <a:effectLst/>
          </c:spPr>
          <c:invertIfNegative val="0"/>
          <c:dLbls>
            <c:dLbl>
              <c:idx val="0"/>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layout>
                    <c:manualLayout>
                      <c:w val="4.0562376335078844E-2"/>
                      <c:h val="8.0151023616816308E-2"/>
                    </c:manualLayout>
                  </c15:layout>
                  <c15:dlblFieldTable/>
                  <c15:showDataLabelsRange val="0"/>
                </c:ext>
                <c:ext xmlns:c16="http://schemas.microsoft.com/office/drawing/2014/chart" uri="{C3380CC4-5D6E-409C-BE32-E72D297353CC}">
                  <c16:uniqueId val="{00000002-767E-45C1-AC78-99C347791004}"/>
                </c:ext>
              </c:extLst>
            </c:dLbl>
            <c:dLbl>
              <c:idx val="1"/>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663-4E8B-B1DF-FE30063D326E}"/>
                </c:ext>
              </c:extLst>
            </c:dLbl>
            <c:dLbl>
              <c:idx val="2"/>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63-4E8B-B1DF-FE30063D326E}"/>
                </c:ext>
              </c:extLst>
            </c:dLbl>
            <c:dLbl>
              <c:idx val="3"/>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663-4E8B-B1DF-FE30063D326E}"/>
                </c:ext>
              </c:extLst>
            </c:dLbl>
            <c:dLbl>
              <c:idx val="4"/>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63-4E8B-B1DF-FE30063D326E}"/>
                </c:ext>
              </c:extLst>
            </c:dLbl>
            <c:dLbl>
              <c:idx val="5"/>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663-4E8B-B1DF-FE30063D326E}"/>
                </c:ext>
              </c:extLst>
            </c:dLbl>
            <c:dLbl>
              <c:idx val="6"/>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663-4E8B-B1DF-FE30063D326E}"/>
                </c:ext>
              </c:extLst>
            </c:dLbl>
            <c:dLbl>
              <c:idx val="7"/>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663-4E8B-B1DF-FE30063D326E}"/>
                </c:ext>
              </c:extLst>
            </c:dLbl>
            <c:dLbl>
              <c:idx val="8"/>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63-4E8B-B1DF-FE30063D326E}"/>
                </c:ext>
              </c:extLst>
            </c:dLbl>
            <c:dLbl>
              <c:idx val="9"/>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663-4E8B-B1DF-FE30063D326E}"/>
                </c:ext>
              </c:extLst>
            </c:dLbl>
            <c:dLbl>
              <c:idx val="10"/>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63-4E8B-B1DF-FE30063D326E}"/>
                </c:ext>
              </c:extLst>
            </c:dLbl>
            <c:dLbl>
              <c:idx val="11"/>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663-4E8B-B1DF-FE30063D326E}"/>
                </c:ext>
              </c:extLst>
            </c:dLbl>
            <c:dLbl>
              <c:idx val="12"/>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663-4E8B-B1DF-FE30063D326E}"/>
                </c:ext>
              </c:extLst>
            </c:dLbl>
            <c:dLbl>
              <c:idx val="13"/>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663-4E8B-B1DF-FE30063D326E}"/>
                </c:ext>
              </c:extLst>
            </c:dLbl>
            <c:dLbl>
              <c:idx val="14"/>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663-4E8B-B1DF-FE30063D326E}"/>
                </c:ext>
              </c:extLst>
            </c:dLbl>
            <c:dLbl>
              <c:idx val="15"/>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663-4E8B-B1DF-FE30063D326E}"/>
                </c:ext>
              </c:extLst>
            </c:dLbl>
            <c:dLbl>
              <c:idx val="16"/>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663-4E8B-B1DF-FE30063D326E}"/>
                </c:ext>
              </c:extLst>
            </c:dLbl>
            <c:dLbl>
              <c:idx val="17"/>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663-4E8B-B1DF-FE30063D326E}"/>
                </c:ext>
              </c:extLst>
            </c:dLbl>
            <c:dLbl>
              <c:idx val="18"/>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663-4E8B-B1DF-FE30063D326E}"/>
                </c:ext>
              </c:extLst>
            </c:dLbl>
            <c:dLbl>
              <c:idx val="19"/>
              <c:tx>
                <c:rich>
                  <a:bodyPr/>
                  <a:lstStyle/>
                  <a:p>
                    <a:fld id="{1E9CF292-E7B2-4EF9-8A7D-0CE201A8C4C8}" type="VALUE">
                      <a:rPr lang="en-US" sz="1100" b="1" i="0" u="none" strike="noStrike" kern="1200" baseline="0">
                        <a:solidFill>
                          <a:srgbClr val="46714B"/>
                        </a:solidFill>
                        <a:latin typeface="Futura PT Medium" panose="020B0602020204020303" pitchFamily="34" charset="0"/>
                        <a:ea typeface="+mn-ea"/>
                        <a:cs typeface="+mn-cs"/>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7E-45C1-AC78-99C34779100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Feuil1!$G$2:$G$21</c:f>
              <c:numCache>
                <c:formatCode>0%</c:formatCode>
                <c:ptCount val="20"/>
                <c:pt idx="0">
                  <c:v>0.86999999999999988</c:v>
                </c:pt>
                <c:pt idx="1">
                  <c:v>0.85</c:v>
                </c:pt>
                <c:pt idx="2">
                  <c:v>0.79999999999999993</c:v>
                </c:pt>
                <c:pt idx="3">
                  <c:v>0.79999999999999993</c:v>
                </c:pt>
                <c:pt idx="4">
                  <c:v>0.76</c:v>
                </c:pt>
                <c:pt idx="5">
                  <c:v>0.66</c:v>
                </c:pt>
                <c:pt idx="6">
                  <c:v>0.72</c:v>
                </c:pt>
                <c:pt idx="7">
                  <c:v>0.74</c:v>
                </c:pt>
                <c:pt idx="8">
                  <c:v>0.59</c:v>
                </c:pt>
                <c:pt idx="9">
                  <c:v>0.59</c:v>
                </c:pt>
                <c:pt idx="10">
                  <c:v>0.53</c:v>
                </c:pt>
                <c:pt idx="11">
                  <c:v>0.6100000000000001</c:v>
                </c:pt>
                <c:pt idx="12">
                  <c:v>0.47000000000000003</c:v>
                </c:pt>
                <c:pt idx="13">
                  <c:v>0.45</c:v>
                </c:pt>
                <c:pt idx="14">
                  <c:v>0.42</c:v>
                </c:pt>
                <c:pt idx="15">
                  <c:v>0.38</c:v>
                </c:pt>
                <c:pt idx="16">
                  <c:v>0.42</c:v>
                </c:pt>
                <c:pt idx="17">
                  <c:v>0.38</c:v>
                </c:pt>
                <c:pt idx="18">
                  <c:v>0.24</c:v>
                </c:pt>
                <c:pt idx="19">
                  <c:v>0.22</c:v>
                </c:pt>
              </c:numCache>
            </c:numRef>
          </c:val>
          <c:extLst>
            <c:ext xmlns:c16="http://schemas.microsoft.com/office/drawing/2014/chart" uri="{C3380CC4-5D6E-409C-BE32-E72D297353CC}">
              <c16:uniqueId val="{00000000-767E-45C1-AC78-99C347791004}"/>
            </c:ext>
          </c:extLst>
        </c:ser>
        <c:ser>
          <c:idx val="6"/>
          <c:order val="6"/>
          <c:tx>
            <c:strRef>
              <c:f>Feuil1!$H$1</c:f>
              <c:strCache>
                <c:ptCount val="1"/>
                <c:pt idx="0">
                  <c:v>ST rarement</c:v>
                </c:pt>
              </c:strCache>
            </c:strRef>
          </c:tx>
          <c:spPr>
            <a:no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rgbClr val="CE6149">
                        <a:lumMod val="50000"/>
                      </a:srgb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Feuil1!$A$2:$A$21</c:f>
              <c:strCache>
                <c:ptCount val="20"/>
                <c:pt idx="0">
                  <c:v>Aux petits producteurs</c:v>
                </c:pt>
                <c:pt idx="1">
                  <c:v>Aux artisans de l’alimentaire</c:v>
                </c:pt>
                <c:pt idx="2">
                  <c:v>Aux agriculteurs</c:v>
                </c:pt>
                <c:pt idx="3">
                  <c:v>Aux médecins</c:v>
                </c:pt>
                <c:pt idx="4">
                  <c:v>Aux magazines de consommateurs</c:v>
                </c:pt>
                <c:pt idx="5">
                  <c:v>Aux AMAP (Associations pour le Maintien d’une Agriculture Paysanne) et autres réseaux groupés d’achat de produits alimentaires du même type (La Ruche qui dit oui…)</c:v>
                </c:pt>
                <c:pt idx="6">
                  <c:v>Aux petits commerçants</c:v>
                </c:pt>
                <c:pt idx="7">
                  <c:v>Aux marques alimentaires régionales</c:v>
                </c:pt>
                <c:pt idx="8">
                  <c:v>Aux magasins d’alimentation bio </c:v>
                </c:pt>
                <c:pt idx="9">
                  <c:v>Aux normes et labels accolés aux produits alimentaires</c:v>
                </c:pt>
                <c:pt idx="10">
                  <c:v>Aux experts scientifiques qui établissent les normes de qualité alimentaire</c:v>
                </c:pt>
                <c:pt idx="11">
                  <c:v>Aux petites entreprises de l’industrie agroalimentaire</c:v>
                </c:pt>
                <c:pt idx="12">
                  <c:v>Aux ONG (organisations non gouvernementales)</c:v>
                </c:pt>
                <c:pt idx="13">
                  <c:v>Aux produits estampillés bio</c:v>
                </c:pt>
                <c:pt idx="14">
                  <c:v>Aux applications qui évaluent les produits</c:v>
                </c:pt>
                <c:pt idx="15">
                  <c:v>Aux grandes marques alimentaires</c:v>
                </c:pt>
                <c:pt idx="16">
                  <c:v>Aux enseignes de la grande distribution</c:v>
                </c:pt>
                <c:pt idx="17">
                  <c:v>Aux émissions de radio ou TV, aux reportages</c:v>
                </c:pt>
                <c:pt idx="18">
                  <c:v>Au gouvernement </c:v>
                </c:pt>
                <c:pt idx="19">
                  <c:v>Aux informations que l’on trouve sur Internet, sur les réseaux sociaux</c:v>
                </c:pt>
              </c:strCache>
            </c:strRef>
          </c:cat>
          <c:val>
            <c:numRef>
              <c:f>Feuil1!$H$2:$H$21</c:f>
              <c:numCache>
                <c:formatCode>0%</c:formatCode>
                <c:ptCount val="20"/>
                <c:pt idx="0">
                  <c:v>-0.06</c:v>
                </c:pt>
                <c:pt idx="1">
                  <c:v>-0.08</c:v>
                </c:pt>
                <c:pt idx="2">
                  <c:v>-0.12</c:v>
                </c:pt>
                <c:pt idx="3">
                  <c:v>-0.14000000000000001</c:v>
                </c:pt>
                <c:pt idx="4">
                  <c:v>-0.13</c:v>
                </c:pt>
                <c:pt idx="5">
                  <c:v>-0.13</c:v>
                </c:pt>
                <c:pt idx="6">
                  <c:v>-0.17</c:v>
                </c:pt>
                <c:pt idx="7">
                  <c:v>-0.14000000000000001</c:v>
                </c:pt>
                <c:pt idx="8">
                  <c:v>-0.26</c:v>
                </c:pt>
                <c:pt idx="9">
                  <c:v>-0.29000000000000004</c:v>
                </c:pt>
                <c:pt idx="10">
                  <c:v>-0.32999999999999996</c:v>
                </c:pt>
                <c:pt idx="11">
                  <c:v>-0.24</c:v>
                </c:pt>
                <c:pt idx="12">
                  <c:v>-0.12</c:v>
                </c:pt>
                <c:pt idx="13">
                  <c:v>-0.39999999999999997</c:v>
                </c:pt>
                <c:pt idx="14">
                  <c:v>-0.32999999999999996</c:v>
                </c:pt>
                <c:pt idx="15">
                  <c:v>-0.51</c:v>
                </c:pt>
                <c:pt idx="16">
                  <c:v>-0.48</c:v>
                </c:pt>
                <c:pt idx="17">
                  <c:v>-0.48</c:v>
                </c:pt>
                <c:pt idx="18">
                  <c:v>-0.64</c:v>
                </c:pt>
                <c:pt idx="19">
                  <c:v>-0.65</c:v>
                </c:pt>
              </c:numCache>
            </c:numRef>
          </c:val>
          <c:extLst>
            <c:ext xmlns:c16="http://schemas.microsoft.com/office/drawing/2014/chart" uri="{C3380CC4-5D6E-409C-BE32-E72D297353CC}">
              <c16:uniqueId val="{00000001-767E-45C1-AC78-99C347791004}"/>
            </c:ext>
          </c:extLst>
        </c:ser>
        <c:dLbls>
          <c:dLblPos val="ctr"/>
          <c:showLegendKey val="0"/>
          <c:showVal val="1"/>
          <c:showCatName val="0"/>
          <c:showSerName val="0"/>
          <c:showPercent val="0"/>
          <c:showBubbleSize val="0"/>
        </c:dLbls>
        <c:gapWidth val="50"/>
        <c:overlap val="100"/>
        <c:axId val="502976656"/>
        <c:axId val="502977936"/>
      </c:barChart>
      <c:catAx>
        <c:axId val="502976656"/>
        <c:scaling>
          <c:orientation val="maxMin"/>
        </c:scaling>
        <c:delete val="0"/>
        <c:axPos val="l"/>
        <c:numFmt formatCode="General" sourceLinked="1"/>
        <c:majorTickMark val="none"/>
        <c:minorTickMark val="none"/>
        <c:tickLblPos val="low"/>
        <c:spPr>
          <a:noFill/>
          <a:ln w="9525" cap="flat" cmpd="sng" algn="ctr">
            <a:solidFill>
              <a:schemeClr val="bg1">
                <a:lumMod val="6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scaling>
        <c:delete val="1"/>
        <c:axPos val="t"/>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90347700537286"/>
          <c:y val="0"/>
          <c:w val="0.49390103907784799"/>
          <c:h val="0.99897728511223927"/>
        </c:manualLayout>
      </c:layout>
      <c:barChart>
        <c:barDir val="bar"/>
        <c:grouping val="stacked"/>
        <c:varyColors val="0"/>
        <c:ser>
          <c:idx val="6"/>
          <c:order val="0"/>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Sheet1!$C$2:$C$3</c:f>
              <c:numCache>
                <c:formatCode>###0%</c:formatCode>
                <c:ptCount val="2"/>
                <c:pt idx="0" formatCode="0%">
                  <c:v>0.34</c:v>
                </c:pt>
                <c:pt idx="1">
                  <c:v>0.35</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Sheet1!$B$2:$B$3</c:f>
              <c:numCache>
                <c:formatCode>###0%</c:formatCode>
                <c:ptCount val="2"/>
                <c:pt idx="0" formatCode="0%">
                  <c:v>0.09</c:v>
                </c:pt>
                <c:pt idx="1">
                  <c:v>0.1</c:v>
                </c:pt>
              </c:numCache>
            </c:numRef>
          </c:val>
          <c:extLst>
            <c:ext xmlns:c16="http://schemas.microsoft.com/office/drawing/2014/chart" uri="{C3380CC4-5D6E-409C-BE32-E72D297353CC}">
              <c16:uniqueId val="{00000001-C960-4C65-A03D-AE7703D68C78}"/>
            </c:ext>
          </c:extLst>
        </c:ser>
        <c:ser>
          <c:idx val="3"/>
          <c:order val="2"/>
          <c:tx>
            <c:strRef>
              <c:f>Sheet1!$F$1</c:f>
              <c:strCache>
                <c:ptCount val="1"/>
                <c:pt idx="0">
                  <c:v>Ne se sent pas concerné(e)</c:v>
                </c:pt>
              </c:strCache>
            </c:strRef>
          </c:tx>
          <c:spPr>
            <a:solidFill>
              <a:schemeClr val="bg1">
                <a:lumMod val="85000"/>
              </a:schemeClr>
            </a:solid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Sheet1!$F$2:$F$3</c:f>
              <c:numCache>
                <c:formatCode>###0%</c:formatCode>
                <c:ptCount val="2"/>
                <c:pt idx="0">
                  <c:v>-0.11</c:v>
                </c:pt>
                <c:pt idx="1">
                  <c:v>-0.11</c:v>
                </c:pt>
              </c:numCache>
            </c:numRef>
          </c:val>
          <c:extLst>
            <c:ext xmlns:c16="http://schemas.microsoft.com/office/drawing/2014/chart" uri="{C3380CC4-5D6E-409C-BE32-E72D297353CC}">
              <c16:uniqueId val="{00000005-C960-4C65-A03D-AE7703D68C78}"/>
            </c:ext>
          </c:extLst>
        </c:ser>
        <c:ser>
          <c:idx val="1"/>
          <c:order val="3"/>
          <c:tx>
            <c:strRef>
              <c:f>Sheet1!$D$1</c:f>
              <c:strCache>
                <c:ptCount val="1"/>
                <c:pt idx="0">
                  <c:v>Non, plutôt pas</c:v>
                </c:pt>
              </c:strCache>
            </c:strRef>
          </c:tx>
          <c:spPr>
            <a:solidFill>
              <a:srgbClr val="EBC0B6"/>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Sheet1!$D$2:$D$3</c:f>
              <c:numCache>
                <c:formatCode>###0%</c:formatCode>
                <c:ptCount val="2"/>
                <c:pt idx="0">
                  <c:v>-0.33</c:v>
                </c:pt>
                <c:pt idx="1">
                  <c:v>-0.31</c:v>
                </c:pt>
              </c:numCache>
            </c:numRef>
          </c:val>
          <c:extLst>
            <c:ext xmlns:c16="http://schemas.microsoft.com/office/drawing/2014/chart" uri="{C3380CC4-5D6E-409C-BE32-E72D297353CC}">
              <c16:uniqueId val="{00000002-C960-4C65-A03D-AE7703D68C78}"/>
            </c:ext>
          </c:extLst>
        </c:ser>
        <c:ser>
          <c:idx val="2"/>
          <c:order val="4"/>
          <c:tx>
            <c:strRef>
              <c:f>Sheet1!$E$1</c:f>
              <c:strCache>
                <c:ptCount val="1"/>
                <c:pt idx="0">
                  <c:v>Non, pas du tout</c:v>
                </c:pt>
              </c:strCache>
            </c:strRef>
          </c:tx>
          <c:spPr>
            <a:solidFill>
              <a:schemeClr val="accent4">
                <a:lumMod val="75000"/>
              </a:schemeClr>
            </a:solidFill>
            <a:ln w="28575">
              <a:noFill/>
            </a:ln>
            <a:effectLst/>
          </c:spPr>
          <c:invertIfNegative val="0"/>
          <c:dLbls>
            <c:dLbl>
              <c:idx val="0"/>
              <c:layout>
                <c:manualLayout>
                  <c:x val="4.7203806336534888E-3"/>
                  <c:y val="8.490524489053647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1B-4980-B239-DE67AF5EA460}"/>
                </c:ext>
              </c:extLst>
            </c:dLbl>
            <c:dLbl>
              <c:idx val="1"/>
              <c:layout>
                <c:manualLayout>
                  <c:x val="6.2938408448712036E-3"/>
                  <c:y val="3.646652501061778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1B-4980-B239-DE67AF5EA460}"/>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Sheet1!$E$2:$E$3</c:f>
              <c:numCache>
                <c:formatCode>###0%</c:formatCode>
                <c:ptCount val="2"/>
                <c:pt idx="0">
                  <c:v>-0.13</c:v>
                </c:pt>
                <c:pt idx="1">
                  <c:v>-0.12</c:v>
                </c:pt>
              </c:numCache>
            </c:numRef>
          </c:val>
          <c:extLst>
            <c:ext xmlns:c16="http://schemas.microsoft.com/office/drawing/2014/chart" uri="{C3380CC4-5D6E-409C-BE32-E72D297353CC}">
              <c16:uniqueId val="{00000003-C960-4C65-A03D-AE7703D68C78}"/>
            </c:ext>
          </c:extLst>
        </c:ser>
        <c:ser>
          <c:idx val="4"/>
          <c:order val="5"/>
          <c:tx>
            <c:strRef>
              <c:f>Sheet1!$G$1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4.0626997088688494E-3"/>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7-C960-4C65-A03D-AE7703D68C78}"/>
                </c:ext>
              </c:extLst>
            </c:dLbl>
            <c:dLbl>
              <c:idx val="1"/>
              <c:layout>
                <c:manualLayout>
                  <c:x val="-4.0626997088688494E-3"/>
                  <c:y val="1.823326249416508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8-C960-4C65-A03D-AE7703D68C78}"/>
                </c:ext>
              </c:extLst>
            </c:dLbl>
            <c:dLbl>
              <c:idx val="2"/>
              <c:layout>
                <c:manualLayout>
                  <c:x val="-1.0288882577102417E-2"/>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0-F667-4AE5-841A-3F30043626F3}"/>
                </c:ext>
              </c:extLst>
            </c:dLbl>
            <c:dLbl>
              <c:idx val="3"/>
              <c:layout>
                <c:manualLayout>
                  <c:x val="-1.2364316315179168E-2"/>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1-F667-4AE5-841A-3F30043626F3}"/>
                </c:ext>
              </c:extLst>
            </c:dLbl>
            <c:dLbl>
              <c:idx val="4"/>
              <c:dLblPos val="inBase"/>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3-1431-4912-945B-DF55E65D2FB3}"/>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Sheet1!$G$2:$G$3</c:f>
              <c:numCache>
                <c:formatCode>###0%</c:formatCode>
                <c:ptCount val="2"/>
                <c:pt idx="0">
                  <c:v>0.43000000000000005</c:v>
                </c:pt>
                <c:pt idx="1">
                  <c:v>0.44999999999999996</c:v>
                </c:pt>
              </c:numCache>
            </c:numRef>
          </c:val>
          <c:extLst>
            <c:ext xmlns:c16="http://schemas.microsoft.com/office/drawing/2014/chart" uri="{C3380CC4-5D6E-409C-BE32-E72D297353CC}">
              <c16:uniqueId val="{0000000C-C960-4C65-A03D-AE7703D68C78}"/>
            </c:ext>
          </c:extLst>
        </c:ser>
        <c:ser>
          <c:idx val="5"/>
          <c:order val="6"/>
          <c:tx>
            <c:strRef>
              <c:f>Sheet1!$H$1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5-1431-4912-945B-DF55E65D2FB3}"/>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5-1431-4912-945B-DF55E65D2FB3}"/>
                </c:ext>
              </c:extLst>
            </c:dLbl>
            <c:dLbl>
              <c:idx val="1"/>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4-1431-4912-945B-DF55E65D2FB3}"/>
                </c:ext>
              </c:extLst>
            </c:dLbl>
            <c:dLbl>
              <c:idx val="2"/>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6-1431-4912-945B-DF55E65D2FB3}"/>
                </c:ext>
              </c:extLst>
            </c:dLbl>
            <c:dLbl>
              <c:idx val="3"/>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2-1431-4912-945B-DF55E65D2FB3}"/>
                </c:ext>
              </c:extLst>
            </c:dLbl>
            <c:dLbl>
              <c:idx val="4"/>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1-1431-4912-945B-DF55E65D2FB3}"/>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L’impact environnemental de l’agriculture biologique (qualité de l'eau et des sols, bien-être animal, maintien de la biodiversité et bilan carbone)</c:v>
                </c:pt>
                <c:pt idx="1">
                  <c:v>L’impact sur la santé de l’agriculture biologique (résidus de pesticides, aspects nutritionnels, additifs autorisés)</c:v>
                </c:pt>
              </c:strCache>
            </c:strRef>
          </c:cat>
          <c:val>
            <c:numRef>
              <c:f>Sheet1!$H$2:$H$3</c:f>
              <c:numCache>
                <c:formatCode>0%;0%</c:formatCode>
                <c:ptCount val="2"/>
                <c:pt idx="0">
                  <c:v>-0.46</c:v>
                </c:pt>
                <c:pt idx="1">
                  <c:v>-0.43</c:v>
                </c:pt>
              </c:numCache>
            </c:numRef>
          </c:val>
          <c:extLst>
            <c:ext xmlns:c16="http://schemas.microsoft.com/office/drawing/2014/chart" uri="{C3380CC4-5D6E-409C-BE32-E72D297353CC}">
              <c16:uniqueId val="{00000000-1431-4912-945B-DF55E65D2FB3}"/>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1.2"/>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90347700537286"/>
          <c:y val="0"/>
          <c:w val="0.49390103907784799"/>
          <c:h val="0.99897728511223927"/>
        </c:manualLayout>
      </c:layout>
      <c:barChart>
        <c:barDir val="bar"/>
        <c:grouping val="stacked"/>
        <c:varyColors val="0"/>
        <c:ser>
          <c:idx val="6"/>
          <c:order val="0"/>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Sheet1!$C$2:$C$4</c:f>
              <c:numCache>
                <c:formatCode>###0%</c:formatCode>
                <c:ptCount val="3"/>
                <c:pt idx="0">
                  <c:v>0.28999999999999998</c:v>
                </c:pt>
                <c:pt idx="1">
                  <c:v>0.28999999999999998</c:v>
                </c:pt>
                <c:pt idx="2">
                  <c:v>0.38</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Sheet1!$B$2:$B$4</c:f>
              <c:numCache>
                <c:formatCode>###0%</c:formatCode>
                <c:ptCount val="3"/>
                <c:pt idx="0" formatCode="0%">
                  <c:v>0.08</c:v>
                </c:pt>
                <c:pt idx="1">
                  <c:v>0.08</c:v>
                </c:pt>
                <c:pt idx="2">
                  <c:v>0.1</c:v>
                </c:pt>
              </c:numCache>
            </c:numRef>
          </c:val>
          <c:extLst>
            <c:ext xmlns:c16="http://schemas.microsoft.com/office/drawing/2014/chart" uri="{C3380CC4-5D6E-409C-BE32-E72D297353CC}">
              <c16:uniqueId val="{00000001-C960-4C65-A03D-AE7703D68C78}"/>
            </c:ext>
          </c:extLst>
        </c:ser>
        <c:ser>
          <c:idx val="3"/>
          <c:order val="2"/>
          <c:tx>
            <c:strRef>
              <c:f>Sheet1!$F$1</c:f>
              <c:strCache>
                <c:ptCount val="1"/>
                <c:pt idx="0">
                  <c:v>Ne se sent pas concerné(e)</c:v>
                </c:pt>
              </c:strCache>
            </c:strRef>
          </c:tx>
          <c:spPr>
            <a:solidFill>
              <a:schemeClr val="bg1">
                <a:lumMod val="85000"/>
              </a:schemeClr>
            </a:solid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Sheet1!$F$2:$F$4</c:f>
              <c:numCache>
                <c:formatCode>###0%</c:formatCode>
                <c:ptCount val="3"/>
                <c:pt idx="0">
                  <c:v>-0.12</c:v>
                </c:pt>
                <c:pt idx="1">
                  <c:v>-0.12</c:v>
                </c:pt>
                <c:pt idx="2">
                  <c:v>-0.11</c:v>
                </c:pt>
              </c:numCache>
            </c:numRef>
          </c:val>
          <c:extLst>
            <c:ext xmlns:c16="http://schemas.microsoft.com/office/drawing/2014/chart" uri="{C3380CC4-5D6E-409C-BE32-E72D297353CC}">
              <c16:uniqueId val="{00000005-C960-4C65-A03D-AE7703D68C78}"/>
            </c:ext>
          </c:extLst>
        </c:ser>
        <c:ser>
          <c:idx val="1"/>
          <c:order val="3"/>
          <c:tx>
            <c:strRef>
              <c:f>Sheet1!$D$1</c:f>
              <c:strCache>
                <c:ptCount val="1"/>
                <c:pt idx="0">
                  <c:v>Non, plutôt pas</c:v>
                </c:pt>
              </c:strCache>
            </c:strRef>
          </c:tx>
          <c:spPr>
            <a:solidFill>
              <a:srgbClr val="EBC0B6"/>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Sheet1!$D$2:$D$4</c:f>
              <c:numCache>
                <c:formatCode>###0%</c:formatCode>
                <c:ptCount val="3"/>
                <c:pt idx="0">
                  <c:v>-0.35</c:v>
                </c:pt>
                <c:pt idx="1">
                  <c:v>-0.35</c:v>
                </c:pt>
                <c:pt idx="2">
                  <c:v>-0.3</c:v>
                </c:pt>
              </c:numCache>
            </c:numRef>
          </c:val>
          <c:extLst>
            <c:ext xmlns:c16="http://schemas.microsoft.com/office/drawing/2014/chart" uri="{C3380CC4-5D6E-409C-BE32-E72D297353CC}">
              <c16:uniqueId val="{00000002-C960-4C65-A03D-AE7703D68C78}"/>
            </c:ext>
          </c:extLst>
        </c:ser>
        <c:ser>
          <c:idx val="2"/>
          <c:order val="4"/>
          <c:tx>
            <c:strRef>
              <c:f>Sheet1!$E$1</c:f>
              <c:strCache>
                <c:ptCount val="1"/>
                <c:pt idx="0">
                  <c:v>Non, pas du tout</c:v>
                </c:pt>
              </c:strCache>
            </c:strRef>
          </c:tx>
          <c:spPr>
            <a:solidFill>
              <a:schemeClr val="accent4">
                <a:lumMod val="75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Sheet1!$E$2:$E$4</c:f>
              <c:numCache>
                <c:formatCode>###0%</c:formatCode>
                <c:ptCount val="3"/>
                <c:pt idx="0">
                  <c:v>-0.15</c:v>
                </c:pt>
                <c:pt idx="1">
                  <c:v>-0.16</c:v>
                </c:pt>
                <c:pt idx="2">
                  <c:v>-0.11</c:v>
                </c:pt>
              </c:numCache>
            </c:numRef>
          </c:val>
          <c:extLst>
            <c:ext xmlns:c16="http://schemas.microsoft.com/office/drawing/2014/chart" uri="{C3380CC4-5D6E-409C-BE32-E72D297353CC}">
              <c16:uniqueId val="{00000003-C960-4C65-A03D-AE7703D68C78}"/>
            </c:ext>
          </c:extLst>
        </c:ser>
        <c:ser>
          <c:idx val="4"/>
          <c:order val="5"/>
          <c:tx>
            <c:strRef>
              <c:f>Sheet1!$G$1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4.0626997088688494E-3"/>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7-C960-4C65-A03D-AE7703D68C78}"/>
                </c:ext>
              </c:extLst>
            </c:dLbl>
            <c:dLbl>
              <c:idx val="1"/>
              <c:layout>
                <c:manualLayout>
                  <c:x val="-4.0626997088688494E-3"/>
                  <c:y val="1.823326249416508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8-C960-4C65-A03D-AE7703D68C78}"/>
                </c:ext>
              </c:extLst>
            </c:dLbl>
            <c:dLbl>
              <c:idx val="2"/>
              <c:dLblPos val="inBase"/>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0-F667-4AE5-841A-3F30043626F3}"/>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Sheet1!$G$2:$G$4</c:f>
              <c:numCache>
                <c:formatCode>###0%</c:formatCode>
                <c:ptCount val="3"/>
                <c:pt idx="0">
                  <c:v>0.37</c:v>
                </c:pt>
                <c:pt idx="1">
                  <c:v>0.37</c:v>
                </c:pt>
                <c:pt idx="2">
                  <c:v>0.48</c:v>
                </c:pt>
              </c:numCache>
            </c:numRef>
          </c:val>
          <c:extLst>
            <c:ext xmlns:c16="http://schemas.microsoft.com/office/drawing/2014/chart" uri="{C3380CC4-5D6E-409C-BE32-E72D297353CC}">
              <c16:uniqueId val="{0000000C-C960-4C65-A03D-AE7703D68C78}"/>
            </c:ext>
          </c:extLst>
        </c:ser>
        <c:ser>
          <c:idx val="5"/>
          <c:order val="6"/>
          <c:tx>
            <c:strRef>
              <c:f>Sheet1!$H$1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5-1431-4912-945B-DF55E65D2FB3}"/>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5-1431-4912-945B-DF55E65D2FB3}"/>
                </c:ext>
              </c:extLst>
            </c:dLbl>
            <c:dLbl>
              <c:idx val="1"/>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4-1431-4912-945B-DF55E65D2FB3}"/>
                </c:ext>
              </c:extLst>
            </c:dLbl>
            <c:dLbl>
              <c:idx val="2"/>
              <c:dLblPos val="inEnd"/>
              <c:showLegendKey val="0"/>
              <c:showVal val="1"/>
              <c:showCatName val="0"/>
              <c:showSerName val="0"/>
              <c:showPercent val="0"/>
              <c:showBubbleSize val="0"/>
              <c:extLst>
                <c:ext xmlns:c15="http://schemas.microsoft.com/office/drawing/2012/chart" uri="{CE6537A1-D6FC-4f65-9D91-7224C49458BB}">
                  <c15:layout>
                    <c:manualLayout>
                      <c:w val="5.9646382162891427E-2"/>
                      <c:h val="7.8767694013764641E-2"/>
                    </c:manualLayout>
                  </c15:layout>
                </c:ext>
                <c:ext xmlns:c16="http://schemas.microsoft.com/office/drawing/2014/chart" uri="{C3380CC4-5D6E-409C-BE32-E72D297353CC}">
                  <c16:uniqueId val="{00000006-1431-4912-945B-DF55E65D2FB3}"/>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La réglementation en agriculture biologique (les produits concernés, l'encadrement des pratiques, les ingrédients autorisés, et les différences avec les réglementations à l'international)</c:v>
                </c:pt>
                <c:pt idx="1">
                  <c:v>Le contrôle des produits biologiques (récurrence des contrôles sur place, traçabilité des produits)</c:v>
                </c:pt>
                <c:pt idx="2">
                  <c:v>L’origine des produits biologiques</c:v>
                </c:pt>
              </c:strCache>
            </c:strRef>
          </c:cat>
          <c:val>
            <c:numRef>
              <c:f>Sheet1!$H$2:$H$4</c:f>
              <c:numCache>
                <c:formatCode>0%;0%</c:formatCode>
                <c:ptCount val="3"/>
                <c:pt idx="0">
                  <c:v>-0.5</c:v>
                </c:pt>
                <c:pt idx="1">
                  <c:v>-0.51</c:v>
                </c:pt>
                <c:pt idx="2">
                  <c:v>-0.41</c:v>
                </c:pt>
              </c:numCache>
            </c:numRef>
          </c:val>
          <c:extLst>
            <c:ext xmlns:c16="http://schemas.microsoft.com/office/drawing/2014/chart" uri="{C3380CC4-5D6E-409C-BE32-E72D297353CC}">
              <c16:uniqueId val="{00000000-1431-4912-945B-DF55E65D2FB3}"/>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j-lt"/>
                <a:ea typeface="+mn-ea"/>
                <a:cs typeface="+mn-cs"/>
              </a:defRPr>
            </a:pPr>
            <a:endParaRPr lang="fr-FR"/>
          </a:p>
        </c:txPr>
        <c:crossAx val="1789764640"/>
        <c:crosses val="autoZero"/>
        <c:auto val="1"/>
        <c:lblAlgn val="ctr"/>
        <c:lblOffset val="100"/>
        <c:noMultiLvlLbl val="0"/>
      </c:catAx>
      <c:valAx>
        <c:axId val="1789764640"/>
        <c:scaling>
          <c:orientation val="minMax"/>
          <c:max val="1.2"/>
          <c:min val="-1.2"/>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0</c:v>
                </c:pt>
              </c:strCache>
            </c:strRef>
          </c:tx>
          <c:spPr>
            <a:solidFill>
              <a:schemeClr val="accent4">
                <a:lumMod val="50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Feuil1!$B$2:$B$6</c:f>
              <c:numCache>
                <c:formatCode>0%</c:formatCode>
                <c:ptCount val="5"/>
                <c:pt idx="0">
                  <c:v>0.02</c:v>
                </c:pt>
                <c:pt idx="1">
                  <c:v>0.02</c:v>
                </c:pt>
                <c:pt idx="2">
                  <c:v>0.02</c:v>
                </c:pt>
                <c:pt idx="3">
                  <c:v>0.01</c:v>
                </c:pt>
                <c:pt idx="4" formatCode="###0%">
                  <c:v>3.0847929782934925E-2</c:v>
                </c:pt>
              </c:numCache>
            </c:numRef>
          </c:val>
          <c:extLst>
            <c:ext xmlns:c16="http://schemas.microsoft.com/office/drawing/2014/chart" uri="{C3380CC4-5D6E-409C-BE32-E72D297353CC}">
              <c16:uniqueId val="{00000000-E3E5-40C4-8B5F-7C54D046D1F9}"/>
            </c:ext>
          </c:extLst>
        </c:ser>
        <c:ser>
          <c:idx val="1"/>
          <c:order val="1"/>
          <c:tx>
            <c:strRef>
              <c:f>Feuil1!$C$1</c:f>
              <c:strCache>
                <c:ptCount val="1"/>
                <c:pt idx="0">
                  <c:v>1</c:v>
                </c:pt>
              </c:strCache>
            </c:strRef>
          </c:tx>
          <c:spPr>
            <a:solidFill>
              <a:schemeClr val="accent4">
                <a:lumMod val="75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Feuil1!$C$2:$C$6</c:f>
              <c:numCache>
                <c:formatCode>0%</c:formatCode>
                <c:ptCount val="5"/>
                <c:pt idx="0">
                  <c:v>0.01</c:v>
                </c:pt>
                <c:pt idx="1">
                  <c:v>0.01</c:v>
                </c:pt>
                <c:pt idx="2">
                  <c:v>0.01</c:v>
                </c:pt>
                <c:pt idx="3">
                  <c:v>0.01</c:v>
                </c:pt>
                <c:pt idx="4" formatCode="###0%">
                  <c:v>1.4242342017942318E-2</c:v>
                </c:pt>
              </c:numCache>
            </c:numRef>
          </c:val>
          <c:extLst>
            <c:ext xmlns:c16="http://schemas.microsoft.com/office/drawing/2014/chart" uri="{C3380CC4-5D6E-409C-BE32-E72D297353CC}">
              <c16:uniqueId val="{00000001-E3E5-40C4-8B5F-7C54D046D1F9}"/>
            </c:ext>
          </c:extLst>
        </c:ser>
        <c:ser>
          <c:idx val="2"/>
          <c:order val="2"/>
          <c:tx>
            <c:strRef>
              <c:f>Feuil1!$D$1</c:f>
              <c:strCache>
                <c:ptCount val="1"/>
                <c:pt idx="0">
                  <c:v>2</c:v>
                </c:pt>
              </c:strCache>
            </c:strRef>
          </c:tx>
          <c:spPr>
            <a:solidFill>
              <a:schemeClr val="accent4">
                <a:lumMod val="60000"/>
                <a:lumOff val="40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Feuil1!$D$2:$D$6</c:f>
              <c:numCache>
                <c:formatCode>0%</c:formatCode>
                <c:ptCount val="5"/>
                <c:pt idx="0">
                  <c:v>0.02</c:v>
                </c:pt>
                <c:pt idx="1">
                  <c:v>0.04</c:v>
                </c:pt>
                <c:pt idx="2">
                  <c:v>0.02</c:v>
                </c:pt>
                <c:pt idx="3">
                  <c:v>0.02</c:v>
                </c:pt>
                <c:pt idx="4" formatCode="###0%">
                  <c:v>3.3840549358520239E-2</c:v>
                </c:pt>
              </c:numCache>
            </c:numRef>
          </c:val>
          <c:extLst>
            <c:ext xmlns:c16="http://schemas.microsoft.com/office/drawing/2014/chart" uri="{C3380CC4-5D6E-409C-BE32-E72D297353CC}">
              <c16:uniqueId val="{00000002-E3E5-40C4-8B5F-7C54D046D1F9}"/>
            </c:ext>
          </c:extLst>
        </c:ser>
        <c:ser>
          <c:idx val="3"/>
          <c:order val="3"/>
          <c:tx>
            <c:strRef>
              <c:f>Feuil1!$E$1</c:f>
              <c:strCache>
                <c:ptCount val="1"/>
                <c:pt idx="0">
                  <c:v>3</c:v>
                </c:pt>
              </c:strCache>
            </c:strRef>
          </c:tx>
          <c:spPr>
            <a:solidFill>
              <a:schemeClr val="accent4">
                <a:lumMod val="40000"/>
                <a:lumOff val="60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Feuil1!$E$2:$E$6</c:f>
              <c:numCache>
                <c:formatCode>0%</c:formatCode>
                <c:ptCount val="5"/>
                <c:pt idx="0">
                  <c:v>0.04</c:v>
                </c:pt>
                <c:pt idx="1">
                  <c:v>0.05</c:v>
                </c:pt>
                <c:pt idx="2">
                  <c:v>0.04</c:v>
                </c:pt>
                <c:pt idx="3">
                  <c:v>0.02</c:v>
                </c:pt>
                <c:pt idx="4" formatCode="###0%">
                  <c:v>3.2762452102091437E-2</c:v>
                </c:pt>
              </c:numCache>
            </c:numRef>
          </c:val>
          <c:extLst>
            <c:ext xmlns:c16="http://schemas.microsoft.com/office/drawing/2014/chart" uri="{C3380CC4-5D6E-409C-BE32-E72D297353CC}">
              <c16:uniqueId val="{00000003-E3E5-40C4-8B5F-7C54D046D1F9}"/>
            </c:ext>
          </c:extLst>
        </c:ser>
        <c:ser>
          <c:idx val="4"/>
          <c:order val="4"/>
          <c:tx>
            <c:strRef>
              <c:f>Feuil1!$F$1</c:f>
              <c:strCache>
                <c:ptCount val="1"/>
                <c:pt idx="0">
                  <c:v>4</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Feuil1!$F$2:$F$6</c:f>
              <c:numCache>
                <c:formatCode>0%</c:formatCode>
                <c:ptCount val="5"/>
                <c:pt idx="0">
                  <c:v>0.06</c:v>
                </c:pt>
                <c:pt idx="1">
                  <c:v>0.06</c:v>
                </c:pt>
                <c:pt idx="2">
                  <c:v>0.06</c:v>
                </c:pt>
                <c:pt idx="3">
                  <c:v>0.04</c:v>
                </c:pt>
                <c:pt idx="4" formatCode="###0%">
                  <c:v>4.6311426701564067E-2</c:v>
                </c:pt>
              </c:numCache>
            </c:numRef>
          </c:val>
          <c:extLst>
            <c:ext xmlns:c16="http://schemas.microsoft.com/office/drawing/2014/chart" uri="{C3380CC4-5D6E-409C-BE32-E72D297353CC}">
              <c16:uniqueId val="{00000004-E3E5-40C4-8B5F-7C54D046D1F9}"/>
            </c:ext>
          </c:extLst>
        </c:ser>
        <c:ser>
          <c:idx val="5"/>
          <c:order val="5"/>
          <c:tx>
            <c:strRef>
              <c:f>Feuil1!$G$1</c:f>
              <c:strCache>
                <c:ptCount val="1"/>
                <c:pt idx="0">
                  <c:v>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Feuil1!$G$2:$G$6</c:f>
              <c:numCache>
                <c:formatCode>0%</c:formatCode>
                <c:ptCount val="5"/>
                <c:pt idx="0">
                  <c:v>0.18</c:v>
                </c:pt>
                <c:pt idx="1">
                  <c:v>0.2</c:v>
                </c:pt>
                <c:pt idx="2">
                  <c:v>0.18</c:v>
                </c:pt>
                <c:pt idx="3">
                  <c:v>0.15</c:v>
                </c:pt>
                <c:pt idx="4" formatCode="###0%">
                  <c:v>0.18921427584206854</c:v>
                </c:pt>
              </c:numCache>
            </c:numRef>
          </c:val>
          <c:extLst>
            <c:ext xmlns:c16="http://schemas.microsoft.com/office/drawing/2014/chart" uri="{C3380CC4-5D6E-409C-BE32-E72D297353CC}">
              <c16:uniqueId val="{00000005-E3E5-40C4-8B5F-7C54D046D1F9}"/>
            </c:ext>
          </c:extLst>
        </c:ser>
        <c:ser>
          <c:idx val="6"/>
          <c:order val="6"/>
          <c:tx>
            <c:strRef>
              <c:f>Feuil1!$H$1</c:f>
              <c:strCache>
                <c:ptCount val="1"/>
                <c:pt idx="0">
                  <c:v>6</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Feuil1!$H$2:$H$6</c:f>
              <c:numCache>
                <c:formatCode>0%</c:formatCode>
                <c:ptCount val="5"/>
                <c:pt idx="0">
                  <c:v>0.17</c:v>
                </c:pt>
                <c:pt idx="1">
                  <c:v>0.19</c:v>
                </c:pt>
                <c:pt idx="2">
                  <c:v>0.17</c:v>
                </c:pt>
                <c:pt idx="3">
                  <c:v>0.15</c:v>
                </c:pt>
                <c:pt idx="4" formatCode="###0%">
                  <c:v>0.15722280943198502</c:v>
                </c:pt>
              </c:numCache>
            </c:numRef>
          </c:val>
          <c:extLst>
            <c:ext xmlns:c16="http://schemas.microsoft.com/office/drawing/2014/chart" uri="{C3380CC4-5D6E-409C-BE32-E72D297353CC}">
              <c16:uniqueId val="{00000006-E3E5-40C4-8B5F-7C54D046D1F9}"/>
            </c:ext>
          </c:extLst>
        </c:ser>
        <c:ser>
          <c:idx val="7"/>
          <c:order val="7"/>
          <c:tx>
            <c:strRef>
              <c:f>Feuil1!$I$1</c:f>
              <c:strCache>
                <c:ptCount val="1"/>
                <c:pt idx="0">
                  <c:v>7</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Feuil1!$I$2:$I$6</c:f>
              <c:numCache>
                <c:formatCode>0%</c:formatCode>
                <c:ptCount val="5"/>
                <c:pt idx="0">
                  <c:v>0.25</c:v>
                </c:pt>
                <c:pt idx="1">
                  <c:v>0.23</c:v>
                </c:pt>
                <c:pt idx="2">
                  <c:v>0.26</c:v>
                </c:pt>
                <c:pt idx="3">
                  <c:v>0.25</c:v>
                </c:pt>
                <c:pt idx="4" formatCode="###0%">
                  <c:v>0.21940737625015325</c:v>
                </c:pt>
              </c:numCache>
            </c:numRef>
          </c:val>
          <c:extLst>
            <c:ext xmlns:c16="http://schemas.microsoft.com/office/drawing/2014/chart" uri="{C3380CC4-5D6E-409C-BE32-E72D297353CC}">
              <c16:uniqueId val="{00000007-E3E5-40C4-8B5F-7C54D046D1F9}"/>
            </c:ext>
          </c:extLst>
        </c:ser>
        <c:ser>
          <c:idx val="8"/>
          <c:order val="8"/>
          <c:tx>
            <c:strRef>
              <c:f>Feuil1!$J$1</c:f>
              <c:strCache>
                <c:ptCount val="1"/>
                <c:pt idx="0">
                  <c:v>8</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DF7CF"/>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Feuil1!$J$2:$J$6</c:f>
              <c:numCache>
                <c:formatCode>0%</c:formatCode>
                <c:ptCount val="5"/>
                <c:pt idx="0">
                  <c:v>0.18</c:v>
                </c:pt>
                <c:pt idx="1">
                  <c:v>0.15</c:v>
                </c:pt>
                <c:pt idx="2">
                  <c:v>0.17</c:v>
                </c:pt>
                <c:pt idx="3">
                  <c:v>0.22</c:v>
                </c:pt>
                <c:pt idx="4" formatCode="###0%">
                  <c:v>0.19316790767158237</c:v>
                </c:pt>
              </c:numCache>
            </c:numRef>
          </c:val>
          <c:extLst>
            <c:ext xmlns:c16="http://schemas.microsoft.com/office/drawing/2014/chart" uri="{C3380CC4-5D6E-409C-BE32-E72D297353CC}">
              <c16:uniqueId val="{00000008-E3E5-40C4-8B5F-7C54D046D1F9}"/>
            </c:ext>
          </c:extLst>
        </c:ser>
        <c:ser>
          <c:idx val="9"/>
          <c:order val="9"/>
          <c:tx>
            <c:strRef>
              <c:f>Feuil1!$K$1</c:f>
              <c:strCache>
                <c:ptCount val="1"/>
                <c:pt idx="0">
                  <c:v>9</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DF7CF"/>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Feuil1!$K$2:$K$6</c:f>
              <c:numCache>
                <c:formatCode>0%</c:formatCode>
                <c:ptCount val="5"/>
                <c:pt idx="0">
                  <c:v>0.05</c:v>
                </c:pt>
                <c:pt idx="1">
                  <c:v>0.04</c:v>
                </c:pt>
                <c:pt idx="2">
                  <c:v>0.05</c:v>
                </c:pt>
                <c:pt idx="3">
                  <c:v>7.0000000000000007E-2</c:v>
                </c:pt>
                <c:pt idx="4" formatCode="###0%">
                  <c:v>5.4884067784307752E-2</c:v>
                </c:pt>
              </c:numCache>
            </c:numRef>
          </c:val>
          <c:extLst>
            <c:ext xmlns:c16="http://schemas.microsoft.com/office/drawing/2014/chart" uri="{C3380CC4-5D6E-409C-BE32-E72D297353CC}">
              <c16:uniqueId val="{00000009-E3E5-40C4-8B5F-7C54D046D1F9}"/>
            </c:ext>
          </c:extLst>
        </c:ser>
        <c:ser>
          <c:idx val="10"/>
          <c:order val="10"/>
          <c:tx>
            <c:strRef>
              <c:f>Feuil1!$L$1</c:f>
              <c:strCache>
                <c:ptCount val="1"/>
                <c:pt idx="0">
                  <c:v>10</c:v>
                </c:pt>
              </c:strCache>
            </c:strRef>
          </c:tx>
          <c:spPr>
            <a:solidFill>
              <a:schemeClr val="tx2">
                <a:lumMod val="75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Feuil1!$L$2:$L$6</c:f>
              <c:numCache>
                <c:formatCode>0%</c:formatCode>
                <c:ptCount val="5"/>
                <c:pt idx="0">
                  <c:v>0.02</c:v>
                </c:pt>
                <c:pt idx="1">
                  <c:v>0.01</c:v>
                </c:pt>
                <c:pt idx="2">
                  <c:v>0.02</c:v>
                </c:pt>
                <c:pt idx="3">
                  <c:v>0.05</c:v>
                </c:pt>
                <c:pt idx="4" formatCode="###0%">
                  <c:v>2.8098863056855206E-2</c:v>
                </c:pt>
              </c:numCache>
            </c:numRef>
          </c:val>
          <c:extLst>
            <c:ext xmlns:c16="http://schemas.microsoft.com/office/drawing/2014/chart" uri="{C3380CC4-5D6E-409C-BE32-E72D297353CC}">
              <c16:uniqueId val="{0000000A-E3E5-40C4-8B5F-7C54D046D1F9}"/>
            </c:ext>
          </c:extLst>
        </c:ser>
        <c:dLbls>
          <c:showLegendKey val="0"/>
          <c:showVal val="0"/>
          <c:showCatName val="0"/>
          <c:showSerName val="0"/>
          <c:showPercent val="0"/>
          <c:showBubbleSize val="0"/>
        </c:dLbls>
        <c:gapWidth val="150"/>
        <c:overlap val="100"/>
        <c:axId val="101604992"/>
        <c:axId val="101602912"/>
      </c:barChart>
      <c:lineChart>
        <c:grouping val="standard"/>
        <c:varyColors val="0"/>
        <c:ser>
          <c:idx val="11"/>
          <c:order val="11"/>
          <c:tx>
            <c:strRef>
              <c:f>Feuil1!$M$1</c:f>
              <c:strCache>
                <c:ptCount val="1"/>
              </c:strCache>
            </c:strRef>
          </c:tx>
          <c:spPr>
            <a:ln w="28575" cap="rnd">
              <a:solidFill>
                <a:schemeClr val="accent4"/>
              </a:solidFill>
              <a:round/>
            </a:ln>
            <a:effectLst/>
          </c:spPr>
          <c:marker>
            <c:symbol val="none"/>
          </c:marker>
          <c:cat>
            <c:numRef>
              <c:f>Feuil1!$A$2:$A$6</c:f>
              <c:numCache>
                <c:formatCode>General</c:formatCode>
                <c:ptCount val="5"/>
                <c:pt idx="0">
                  <c:v>2018</c:v>
                </c:pt>
                <c:pt idx="1">
                  <c:v>2019</c:v>
                </c:pt>
                <c:pt idx="2">
                  <c:v>2020</c:v>
                </c:pt>
                <c:pt idx="3">
                  <c:v>2021</c:v>
                </c:pt>
                <c:pt idx="4">
                  <c:v>2022</c:v>
                </c:pt>
              </c:numCache>
            </c:numRef>
          </c:cat>
          <c:val>
            <c:numRef>
              <c:f>Feuil1!$M$2:$M$6</c:f>
              <c:numCache>
                <c:formatCode>0%</c:formatCode>
                <c:ptCount val="5"/>
                <c:pt idx="0">
                  <c:v>0.5</c:v>
                </c:pt>
                <c:pt idx="1">
                  <c:v>0.57000000000000006</c:v>
                </c:pt>
                <c:pt idx="2">
                  <c:v>0.5</c:v>
                </c:pt>
                <c:pt idx="3">
                  <c:v>0.4</c:v>
                </c:pt>
                <c:pt idx="4">
                  <c:v>0.50444178523710659</c:v>
                </c:pt>
              </c:numCache>
            </c:numRef>
          </c:val>
          <c:smooth val="1"/>
          <c:extLst>
            <c:ext xmlns:c16="http://schemas.microsoft.com/office/drawing/2014/chart" uri="{C3380CC4-5D6E-409C-BE32-E72D297353CC}">
              <c16:uniqueId val="{00000002-0EBF-4E69-9018-C6A09854EF31}"/>
            </c:ext>
          </c:extLst>
        </c:ser>
        <c:dLbls>
          <c:showLegendKey val="0"/>
          <c:showVal val="0"/>
          <c:showCatName val="0"/>
          <c:showSerName val="0"/>
          <c:showPercent val="0"/>
          <c:showBubbleSize val="0"/>
        </c:dLbls>
        <c:marker val="1"/>
        <c:smooth val="0"/>
        <c:axId val="400310159"/>
        <c:axId val="400304751"/>
      </c:lineChart>
      <c:catAx>
        <c:axId val="10160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1602912"/>
        <c:crosses val="autoZero"/>
        <c:auto val="1"/>
        <c:lblAlgn val="ctr"/>
        <c:lblOffset val="100"/>
        <c:noMultiLvlLbl val="0"/>
      </c:catAx>
      <c:valAx>
        <c:axId val="1016029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01604992"/>
        <c:crosses val="autoZero"/>
        <c:crossBetween val="between"/>
      </c:valAx>
      <c:valAx>
        <c:axId val="400304751"/>
        <c:scaling>
          <c:orientation val="minMax"/>
          <c:max val="1"/>
        </c:scaling>
        <c:delete val="1"/>
        <c:axPos val="r"/>
        <c:numFmt formatCode="0%" sourceLinked="1"/>
        <c:majorTickMark val="out"/>
        <c:minorTickMark val="none"/>
        <c:tickLblPos val="nextTo"/>
        <c:crossAx val="400310159"/>
        <c:crosses val="max"/>
        <c:crossBetween val="between"/>
      </c:valAx>
      <c:catAx>
        <c:axId val="400310159"/>
        <c:scaling>
          <c:orientation val="minMax"/>
        </c:scaling>
        <c:delete val="1"/>
        <c:axPos val="t"/>
        <c:numFmt formatCode="General" sourceLinked="1"/>
        <c:majorTickMark val="out"/>
        <c:minorTickMark val="none"/>
        <c:tickLblPos val="nextTo"/>
        <c:crossAx val="400304751"/>
        <c:crosses val="max"/>
        <c:auto val="1"/>
        <c:lblAlgn val="ctr"/>
        <c:lblOffset val="100"/>
        <c:noMultiLvlLbl val="0"/>
      </c:catAx>
      <c:spPr>
        <a:noFill/>
        <a:ln w="25400">
          <a:noFill/>
        </a:ln>
        <a:effectLst/>
      </c:spPr>
    </c:plotArea>
    <c:legend>
      <c:legendPos val="b"/>
      <c:legendEntry>
        <c:idx val="1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Feuil1!$B$1</c:f>
              <c:strCache>
                <c:ptCount val="1"/>
                <c:pt idx="0">
                  <c:v>0</c:v>
                </c:pt>
              </c:strCache>
            </c:strRef>
          </c:tx>
          <c:spPr>
            <a:solidFill>
              <a:schemeClr val="accent4">
                <a:lumMod val="50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Feuil1!$B$2:$B$6</c:f>
              <c:numCache>
                <c:formatCode>0%</c:formatCode>
                <c:ptCount val="5"/>
                <c:pt idx="0">
                  <c:v>0.01</c:v>
                </c:pt>
                <c:pt idx="1">
                  <c:v>0.01</c:v>
                </c:pt>
                <c:pt idx="2">
                  <c:v>0</c:v>
                </c:pt>
                <c:pt idx="3">
                  <c:v>0</c:v>
                </c:pt>
                <c:pt idx="4" formatCode="###0%">
                  <c:v>0</c:v>
                </c:pt>
              </c:numCache>
            </c:numRef>
          </c:val>
          <c:extLst>
            <c:ext xmlns:c16="http://schemas.microsoft.com/office/drawing/2014/chart" uri="{C3380CC4-5D6E-409C-BE32-E72D297353CC}">
              <c16:uniqueId val="{00000000-E3E5-40C4-8B5F-7C54D046D1F9}"/>
            </c:ext>
          </c:extLst>
        </c:ser>
        <c:ser>
          <c:idx val="1"/>
          <c:order val="1"/>
          <c:tx>
            <c:strRef>
              <c:f>Feuil1!$C$1</c:f>
              <c:strCache>
                <c:ptCount val="1"/>
                <c:pt idx="0">
                  <c:v>1</c:v>
                </c:pt>
              </c:strCache>
            </c:strRef>
          </c:tx>
          <c:spPr>
            <a:solidFill>
              <a:schemeClr val="accent4">
                <a:lumMod val="75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Feuil1!$C$2:$C$6</c:f>
              <c:numCache>
                <c:formatCode>0%</c:formatCode>
                <c:ptCount val="5"/>
                <c:pt idx="0">
                  <c:v>0</c:v>
                </c:pt>
                <c:pt idx="1">
                  <c:v>0.01</c:v>
                </c:pt>
                <c:pt idx="2">
                  <c:v>0</c:v>
                </c:pt>
                <c:pt idx="3">
                  <c:v>0</c:v>
                </c:pt>
                <c:pt idx="4" formatCode="###0%">
                  <c:v>0</c:v>
                </c:pt>
              </c:numCache>
            </c:numRef>
          </c:val>
          <c:extLst>
            <c:ext xmlns:c16="http://schemas.microsoft.com/office/drawing/2014/chart" uri="{C3380CC4-5D6E-409C-BE32-E72D297353CC}">
              <c16:uniqueId val="{00000001-E3E5-40C4-8B5F-7C54D046D1F9}"/>
            </c:ext>
          </c:extLst>
        </c:ser>
        <c:ser>
          <c:idx val="2"/>
          <c:order val="2"/>
          <c:tx>
            <c:strRef>
              <c:f>Feuil1!$D$1</c:f>
              <c:strCache>
                <c:ptCount val="1"/>
                <c:pt idx="0">
                  <c:v>2</c:v>
                </c:pt>
              </c:strCache>
            </c:strRef>
          </c:tx>
          <c:spPr>
            <a:solidFill>
              <a:schemeClr val="accent4">
                <a:lumMod val="60000"/>
                <a:lumOff val="40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Feuil1!$D$2:$D$6</c:f>
              <c:numCache>
                <c:formatCode>0%</c:formatCode>
                <c:ptCount val="5"/>
                <c:pt idx="0">
                  <c:v>0.01</c:v>
                </c:pt>
                <c:pt idx="1">
                  <c:v>0.01</c:v>
                </c:pt>
                <c:pt idx="2">
                  <c:v>0.01</c:v>
                </c:pt>
                <c:pt idx="3">
                  <c:v>0.01</c:v>
                </c:pt>
                <c:pt idx="4" formatCode="###0%">
                  <c:v>0.01</c:v>
                </c:pt>
              </c:numCache>
            </c:numRef>
          </c:val>
          <c:extLst>
            <c:ext xmlns:c16="http://schemas.microsoft.com/office/drawing/2014/chart" uri="{C3380CC4-5D6E-409C-BE32-E72D297353CC}">
              <c16:uniqueId val="{00000002-E3E5-40C4-8B5F-7C54D046D1F9}"/>
            </c:ext>
          </c:extLst>
        </c:ser>
        <c:ser>
          <c:idx val="3"/>
          <c:order val="3"/>
          <c:tx>
            <c:strRef>
              <c:f>Feuil1!$E$1</c:f>
              <c:strCache>
                <c:ptCount val="1"/>
                <c:pt idx="0">
                  <c:v>3</c:v>
                </c:pt>
              </c:strCache>
            </c:strRef>
          </c:tx>
          <c:spPr>
            <a:solidFill>
              <a:schemeClr val="accent4">
                <a:lumMod val="40000"/>
                <a:lumOff val="60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Feuil1!$E$2:$E$6</c:f>
              <c:numCache>
                <c:formatCode>0%</c:formatCode>
                <c:ptCount val="5"/>
                <c:pt idx="0">
                  <c:v>0.02</c:v>
                </c:pt>
                <c:pt idx="1">
                  <c:v>0.04</c:v>
                </c:pt>
                <c:pt idx="2">
                  <c:v>0.02</c:v>
                </c:pt>
                <c:pt idx="3">
                  <c:v>0.02</c:v>
                </c:pt>
                <c:pt idx="4" formatCode="###0%">
                  <c:v>0.01</c:v>
                </c:pt>
              </c:numCache>
            </c:numRef>
          </c:val>
          <c:extLst>
            <c:ext xmlns:c16="http://schemas.microsoft.com/office/drawing/2014/chart" uri="{C3380CC4-5D6E-409C-BE32-E72D297353CC}">
              <c16:uniqueId val="{00000003-E3E5-40C4-8B5F-7C54D046D1F9}"/>
            </c:ext>
          </c:extLst>
        </c:ser>
        <c:ser>
          <c:idx val="4"/>
          <c:order val="4"/>
          <c:tx>
            <c:strRef>
              <c:f>Feuil1!$F$1</c:f>
              <c:strCache>
                <c:ptCount val="1"/>
                <c:pt idx="0">
                  <c:v>4</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Feuil1!$F$2:$F$6</c:f>
              <c:numCache>
                <c:formatCode>0%</c:formatCode>
                <c:ptCount val="5"/>
                <c:pt idx="0">
                  <c:v>0.03</c:v>
                </c:pt>
                <c:pt idx="1">
                  <c:v>0.05</c:v>
                </c:pt>
                <c:pt idx="2">
                  <c:v>0.04</c:v>
                </c:pt>
                <c:pt idx="3">
                  <c:v>0.03</c:v>
                </c:pt>
                <c:pt idx="4" formatCode="###0%">
                  <c:v>0.02</c:v>
                </c:pt>
              </c:numCache>
            </c:numRef>
          </c:val>
          <c:extLst>
            <c:ext xmlns:c16="http://schemas.microsoft.com/office/drawing/2014/chart" uri="{C3380CC4-5D6E-409C-BE32-E72D297353CC}">
              <c16:uniqueId val="{00000004-E3E5-40C4-8B5F-7C54D046D1F9}"/>
            </c:ext>
          </c:extLst>
        </c:ser>
        <c:ser>
          <c:idx val="5"/>
          <c:order val="5"/>
          <c:tx>
            <c:strRef>
              <c:f>Feuil1!$G$1</c:f>
              <c:strCache>
                <c:ptCount val="1"/>
                <c:pt idx="0">
                  <c:v>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Feuil1!$G$2:$G$6</c:f>
              <c:numCache>
                <c:formatCode>0%</c:formatCode>
                <c:ptCount val="5"/>
                <c:pt idx="0">
                  <c:v>0.13</c:v>
                </c:pt>
                <c:pt idx="1">
                  <c:v>0.16</c:v>
                </c:pt>
                <c:pt idx="2">
                  <c:v>0.14000000000000001</c:v>
                </c:pt>
                <c:pt idx="3">
                  <c:v>0.12</c:v>
                </c:pt>
                <c:pt idx="4" formatCode="###0%">
                  <c:v>0.12</c:v>
                </c:pt>
              </c:numCache>
            </c:numRef>
          </c:val>
          <c:extLst>
            <c:ext xmlns:c16="http://schemas.microsoft.com/office/drawing/2014/chart" uri="{C3380CC4-5D6E-409C-BE32-E72D297353CC}">
              <c16:uniqueId val="{00000005-E3E5-40C4-8B5F-7C54D046D1F9}"/>
            </c:ext>
          </c:extLst>
        </c:ser>
        <c:ser>
          <c:idx val="6"/>
          <c:order val="6"/>
          <c:tx>
            <c:strRef>
              <c:f>Feuil1!$H$1</c:f>
              <c:strCache>
                <c:ptCount val="1"/>
                <c:pt idx="0">
                  <c:v>6</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Feuil1!$H$2:$H$6</c:f>
              <c:numCache>
                <c:formatCode>0%</c:formatCode>
                <c:ptCount val="5"/>
                <c:pt idx="0">
                  <c:v>0.19</c:v>
                </c:pt>
                <c:pt idx="1">
                  <c:v>0.2</c:v>
                </c:pt>
                <c:pt idx="2">
                  <c:v>0.17</c:v>
                </c:pt>
                <c:pt idx="3">
                  <c:v>0.15</c:v>
                </c:pt>
                <c:pt idx="4" formatCode="###0%">
                  <c:v>0.16</c:v>
                </c:pt>
              </c:numCache>
            </c:numRef>
          </c:val>
          <c:extLst>
            <c:ext xmlns:c16="http://schemas.microsoft.com/office/drawing/2014/chart" uri="{C3380CC4-5D6E-409C-BE32-E72D297353CC}">
              <c16:uniqueId val="{00000006-E3E5-40C4-8B5F-7C54D046D1F9}"/>
            </c:ext>
          </c:extLst>
        </c:ser>
        <c:ser>
          <c:idx val="7"/>
          <c:order val="7"/>
          <c:tx>
            <c:strRef>
              <c:f>Feuil1!$I$1</c:f>
              <c:strCache>
                <c:ptCount val="1"/>
                <c:pt idx="0">
                  <c:v>7</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Feuil1!$I$2:$I$6</c:f>
              <c:numCache>
                <c:formatCode>0%</c:formatCode>
                <c:ptCount val="5"/>
                <c:pt idx="0">
                  <c:v>0.3</c:v>
                </c:pt>
                <c:pt idx="1">
                  <c:v>0.28000000000000003</c:v>
                </c:pt>
                <c:pt idx="2">
                  <c:v>0.3</c:v>
                </c:pt>
                <c:pt idx="3">
                  <c:v>0.26</c:v>
                </c:pt>
                <c:pt idx="4" formatCode="###0%">
                  <c:v>0.28000000000000003</c:v>
                </c:pt>
              </c:numCache>
            </c:numRef>
          </c:val>
          <c:extLst>
            <c:ext xmlns:c16="http://schemas.microsoft.com/office/drawing/2014/chart" uri="{C3380CC4-5D6E-409C-BE32-E72D297353CC}">
              <c16:uniqueId val="{00000007-E3E5-40C4-8B5F-7C54D046D1F9}"/>
            </c:ext>
          </c:extLst>
        </c:ser>
        <c:ser>
          <c:idx val="8"/>
          <c:order val="8"/>
          <c:tx>
            <c:strRef>
              <c:f>Feuil1!$J$1</c:f>
              <c:strCache>
                <c:ptCount val="1"/>
                <c:pt idx="0">
                  <c:v>8</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DF7CF"/>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Feuil1!$J$2:$J$6</c:f>
              <c:numCache>
                <c:formatCode>0%</c:formatCode>
                <c:ptCount val="5"/>
                <c:pt idx="0">
                  <c:v>0.23</c:v>
                </c:pt>
                <c:pt idx="1">
                  <c:v>0.19</c:v>
                </c:pt>
                <c:pt idx="2">
                  <c:v>0.22</c:v>
                </c:pt>
                <c:pt idx="3">
                  <c:v>0.26</c:v>
                </c:pt>
                <c:pt idx="4" formatCode="###0%">
                  <c:v>0.28000000000000003</c:v>
                </c:pt>
              </c:numCache>
            </c:numRef>
          </c:val>
          <c:extLst>
            <c:ext xmlns:c16="http://schemas.microsoft.com/office/drawing/2014/chart" uri="{C3380CC4-5D6E-409C-BE32-E72D297353CC}">
              <c16:uniqueId val="{00000008-E3E5-40C4-8B5F-7C54D046D1F9}"/>
            </c:ext>
          </c:extLst>
        </c:ser>
        <c:ser>
          <c:idx val="9"/>
          <c:order val="9"/>
          <c:tx>
            <c:strRef>
              <c:f>Feuil1!$K$1</c:f>
              <c:strCache>
                <c:ptCount val="1"/>
                <c:pt idx="0">
                  <c:v>9</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DF7CF"/>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2018</c:v>
                </c:pt>
                <c:pt idx="1">
                  <c:v>2019</c:v>
                </c:pt>
                <c:pt idx="2">
                  <c:v>2020</c:v>
                </c:pt>
                <c:pt idx="3">
                  <c:v>2021</c:v>
                </c:pt>
                <c:pt idx="4">
                  <c:v>2022</c:v>
                </c:pt>
              </c:numCache>
            </c:numRef>
          </c:cat>
          <c:val>
            <c:numRef>
              <c:f>Feuil1!$K$2:$K$6</c:f>
              <c:numCache>
                <c:formatCode>0%</c:formatCode>
                <c:ptCount val="5"/>
                <c:pt idx="0">
                  <c:v>0.06</c:v>
                </c:pt>
                <c:pt idx="1">
                  <c:v>0.04</c:v>
                </c:pt>
                <c:pt idx="2">
                  <c:v>0.06</c:v>
                </c:pt>
                <c:pt idx="3">
                  <c:v>7.0000000000000007E-2</c:v>
                </c:pt>
                <c:pt idx="4" formatCode="###0%">
                  <c:v>0.09</c:v>
                </c:pt>
              </c:numCache>
            </c:numRef>
          </c:val>
          <c:extLst>
            <c:ext xmlns:c16="http://schemas.microsoft.com/office/drawing/2014/chart" uri="{C3380CC4-5D6E-409C-BE32-E72D297353CC}">
              <c16:uniqueId val="{00000009-E3E5-40C4-8B5F-7C54D046D1F9}"/>
            </c:ext>
          </c:extLst>
        </c:ser>
        <c:ser>
          <c:idx val="10"/>
          <c:order val="10"/>
          <c:tx>
            <c:strRef>
              <c:f>Feuil1!$L$1</c:f>
              <c:strCache>
                <c:ptCount val="1"/>
                <c:pt idx="0">
                  <c:v>10</c:v>
                </c:pt>
              </c:strCache>
            </c:strRef>
          </c:tx>
          <c:spPr>
            <a:solidFill>
              <a:schemeClr val="tx2">
                <a:lumMod val="75000"/>
              </a:schemeClr>
            </a:solidFill>
            <a:ln>
              <a:noFill/>
            </a:ln>
            <a:effectLst/>
          </c:spPr>
          <c:invertIfNegative val="0"/>
          <c:cat>
            <c:numRef>
              <c:f>Feuil1!$A$2:$A$6</c:f>
              <c:numCache>
                <c:formatCode>General</c:formatCode>
                <c:ptCount val="5"/>
                <c:pt idx="0">
                  <c:v>2018</c:v>
                </c:pt>
                <c:pt idx="1">
                  <c:v>2019</c:v>
                </c:pt>
                <c:pt idx="2">
                  <c:v>2020</c:v>
                </c:pt>
                <c:pt idx="3">
                  <c:v>2021</c:v>
                </c:pt>
                <c:pt idx="4">
                  <c:v>2022</c:v>
                </c:pt>
              </c:numCache>
            </c:numRef>
          </c:cat>
          <c:val>
            <c:numRef>
              <c:f>Feuil1!$L$2:$L$6</c:f>
              <c:numCache>
                <c:formatCode>0%</c:formatCode>
                <c:ptCount val="5"/>
                <c:pt idx="0">
                  <c:v>0.02</c:v>
                </c:pt>
                <c:pt idx="1">
                  <c:v>0.01</c:v>
                </c:pt>
                <c:pt idx="2">
                  <c:v>0.03</c:v>
                </c:pt>
                <c:pt idx="3">
                  <c:v>0.05</c:v>
                </c:pt>
                <c:pt idx="4" formatCode="###0%">
                  <c:v>0.04</c:v>
                </c:pt>
              </c:numCache>
            </c:numRef>
          </c:val>
          <c:extLst>
            <c:ext xmlns:c16="http://schemas.microsoft.com/office/drawing/2014/chart" uri="{C3380CC4-5D6E-409C-BE32-E72D297353CC}">
              <c16:uniqueId val="{0000000A-E3E5-40C4-8B5F-7C54D046D1F9}"/>
            </c:ext>
          </c:extLst>
        </c:ser>
        <c:dLbls>
          <c:showLegendKey val="0"/>
          <c:showVal val="0"/>
          <c:showCatName val="0"/>
          <c:showSerName val="0"/>
          <c:showPercent val="0"/>
          <c:showBubbleSize val="0"/>
        </c:dLbls>
        <c:gapWidth val="150"/>
        <c:overlap val="100"/>
        <c:axId val="101604992"/>
        <c:axId val="101602912"/>
      </c:barChart>
      <c:lineChart>
        <c:grouping val="standard"/>
        <c:varyColors val="0"/>
        <c:ser>
          <c:idx val="11"/>
          <c:order val="11"/>
          <c:tx>
            <c:strRef>
              <c:f>Feuil1!$M$1</c:f>
              <c:strCache>
                <c:ptCount val="1"/>
              </c:strCache>
            </c:strRef>
          </c:tx>
          <c:spPr>
            <a:ln w="28575" cap="rnd">
              <a:solidFill>
                <a:schemeClr val="accent4"/>
              </a:solidFill>
              <a:round/>
            </a:ln>
            <a:effectLst/>
          </c:spPr>
          <c:marker>
            <c:symbol val="none"/>
          </c:marker>
          <c:cat>
            <c:numRef>
              <c:f>Feuil1!$A$2:$A$6</c:f>
              <c:numCache>
                <c:formatCode>General</c:formatCode>
                <c:ptCount val="5"/>
                <c:pt idx="0">
                  <c:v>2018</c:v>
                </c:pt>
                <c:pt idx="1">
                  <c:v>2019</c:v>
                </c:pt>
                <c:pt idx="2">
                  <c:v>2020</c:v>
                </c:pt>
                <c:pt idx="3">
                  <c:v>2021</c:v>
                </c:pt>
                <c:pt idx="4">
                  <c:v>2022</c:v>
                </c:pt>
              </c:numCache>
            </c:numRef>
          </c:cat>
          <c:val>
            <c:numRef>
              <c:f>Feuil1!$M$2:$M$6</c:f>
              <c:numCache>
                <c:formatCode>0%</c:formatCode>
                <c:ptCount val="5"/>
                <c:pt idx="0">
                  <c:v>0.39</c:v>
                </c:pt>
                <c:pt idx="1">
                  <c:v>0.48000000000000004</c:v>
                </c:pt>
                <c:pt idx="2">
                  <c:v>0.38</c:v>
                </c:pt>
                <c:pt idx="3">
                  <c:v>0.32999999999999996</c:v>
                </c:pt>
                <c:pt idx="4">
                  <c:v>0.32</c:v>
                </c:pt>
              </c:numCache>
            </c:numRef>
          </c:val>
          <c:smooth val="1"/>
          <c:extLst>
            <c:ext xmlns:c16="http://schemas.microsoft.com/office/drawing/2014/chart" uri="{C3380CC4-5D6E-409C-BE32-E72D297353CC}">
              <c16:uniqueId val="{00000002-0EBF-4E69-9018-C6A09854EF31}"/>
            </c:ext>
          </c:extLst>
        </c:ser>
        <c:dLbls>
          <c:showLegendKey val="0"/>
          <c:showVal val="0"/>
          <c:showCatName val="0"/>
          <c:showSerName val="0"/>
          <c:showPercent val="0"/>
          <c:showBubbleSize val="0"/>
        </c:dLbls>
        <c:marker val="1"/>
        <c:smooth val="0"/>
        <c:axId val="400310159"/>
        <c:axId val="400304751"/>
      </c:lineChart>
      <c:catAx>
        <c:axId val="10160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1602912"/>
        <c:crosses val="autoZero"/>
        <c:auto val="1"/>
        <c:lblAlgn val="ctr"/>
        <c:lblOffset val="100"/>
        <c:noMultiLvlLbl val="0"/>
      </c:catAx>
      <c:valAx>
        <c:axId val="1016029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01604992"/>
        <c:crosses val="autoZero"/>
        <c:crossBetween val="between"/>
      </c:valAx>
      <c:valAx>
        <c:axId val="400304751"/>
        <c:scaling>
          <c:orientation val="minMax"/>
          <c:max val="1"/>
        </c:scaling>
        <c:delete val="1"/>
        <c:axPos val="r"/>
        <c:numFmt formatCode="0%" sourceLinked="1"/>
        <c:majorTickMark val="out"/>
        <c:minorTickMark val="none"/>
        <c:tickLblPos val="nextTo"/>
        <c:crossAx val="400310159"/>
        <c:crosses val="max"/>
        <c:crossBetween val="between"/>
      </c:valAx>
      <c:catAx>
        <c:axId val="400310159"/>
        <c:scaling>
          <c:orientation val="minMax"/>
        </c:scaling>
        <c:delete val="1"/>
        <c:axPos val="t"/>
        <c:numFmt formatCode="General" sourceLinked="1"/>
        <c:majorTickMark val="out"/>
        <c:minorTickMark val="none"/>
        <c:tickLblPos val="nextTo"/>
        <c:crossAx val="400304751"/>
        <c:crosses val="max"/>
        <c:auto val="1"/>
        <c:lblAlgn val="ctr"/>
        <c:lblOffset val="100"/>
        <c:noMultiLvlLbl val="0"/>
      </c:catAx>
      <c:spPr>
        <a:noFill/>
        <a:ln w="25400">
          <a:noFill/>
        </a:ln>
        <a:effectLst/>
      </c:spPr>
    </c:plotArea>
    <c:legend>
      <c:legendPos val="b"/>
      <c:legendEntry>
        <c:idx val="1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4944787451841"/>
          <c:y val="0"/>
          <c:w val="0.50275055212548159"/>
          <c:h val="0.99897728511223927"/>
        </c:manualLayout>
      </c:layout>
      <c:barChart>
        <c:barDir val="bar"/>
        <c:grouping val="stacked"/>
        <c:varyColors val="0"/>
        <c:ser>
          <c:idx val="6"/>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Les produits bio Français sont mieux contrôlés que les produits bio importés</c:v>
                </c:pt>
                <c:pt idx="1">
                  <c:v>Les produits bio sont soumis à des contrôles annuels systématiques en France</c:v>
                </c:pt>
              </c:strCache>
            </c:strRef>
          </c:cat>
          <c:val>
            <c:numRef>
              <c:f>Sheet1!$C$2:$C$3</c:f>
              <c:numCache>
                <c:formatCode>0%</c:formatCode>
                <c:ptCount val="2"/>
                <c:pt idx="0" formatCode="###0%">
                  <c:v>0.47</c:v>
                </c:pt>
                <c:pt idx="1">
                  <c:v>0.57999999999999996</c:v>
                </c:pt>
              </c:numCache>
            </c:numRef>
          </c:val>
          <c:extLst xmlns:c15="http://schemas.microsoft.com/office/drawing/2012/chart">
            <c:ext xmlns:c16="http://schemas.microsoft.com/office/drawing/2014/chart" uri="{C3380CC4-5D6E-409C-BE32-E72D297353CC}">
              <c16:uniqueId val="{00000000-C960-4C65-A03D-AE7703D68C78}"/>
            </c:ext>
          </c:extLst>
        </c:ser>
        <c:ser>
          <c:idx val="0"/>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Les produits bio Français sont mieux contrôlés que les produits bio importés</c:v>
                </c:pt>
                <c:pt idx="1">
                  <c:v>Les produits bio sont soumis à des contrôles annuels systématiques en France</c:v>
                </c:pt>
              </c:strCache>
            </c:strRef>
          </c:cat>
          <c:val>
            <c:numRef>
              <c:f>Sheet1!$B$2:$B$3</c:f>
              <c:numCache>
                <c:formatCode>0%</c:formatCode>
                <c:ptCount val="2"/>
                <c:pt idx="0">
                  <c:v>0.26</c:v>
                </c:pt>
                <c:pt idx="1">
                  <c:v>0.19</c:v>
                </c:pt>
              </c:numCache>
            </c:numRef>
          </c:val>
          <c:extLst>
            <c:ext xmlns:c16="http://schemas.microsoft.com/office/drawing/2014/chart" uri="{C3380CC4-5D6E-409C-BE32-E72D297353CC}">
              <c16:uniqueId val="{00000001-C960-4C65-A03D-AE7703D68C78}"/>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Les produits bio Français sont mieux contrôlés que les produits bio importés</c:v>
                </c:pt>
                <c:pt idx="1">
                  <c:v>Les produits bio sont soumis à des contrôles annuels systématiques en France</c:v>
                </c:pt>
              </c:strCache>
            </c:strRef>
          </c:cat>
          <c:val>
            <c:numRef>
              <c:f>Sheet1!$D$2:$D$3</c:f>
              <c:numCache>
                <c:formatCode>###0%</c:formatCode>
                <c:ptCount val="2"/>
                <c:pt idx="0">
                  <c:v>-0.21</c:v>
                </c:pt>
                <c:pt idx="1">
                  <c:v>-0.19</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dLbl>
              <c:idx val="0"/>
              <c:layout>
                <c:manualLayout>
                  <c:x val="-2.9341721760147946E-2"/>
                  <c:y val="9.2624973516187061E-3"/>
                </c:manualLayout>
              </c:layout>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39-4E89-B7F7-AC1CBC6609F0}"/>
                </c:ext>
              </c:extLst>
            </c:dLbl>
            <c:dLbl>
              <c:idx val="1"/>
              <c:layout>
                <c:manualLayout>
                  <c:x val="-2.7084666240136491E-2"/>
                  <c:y val="4.6312486758093106E-3"/>
                </c:manualLayout>
              </c:layout>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39-4E89-B7F7-AC1CBC6609F0}"/>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Les produits bio Français sont mieux contrôlés que les produits bio importés</c:v>
                </c:pt>
                <c:pt idx="1">
                  <c:v>Les produits bio sont soumis à des contrôles annuels systématiques en France</c:v>
                </c:pt>
              </c:strCache>
            </c:strRef>
          </c:cat>
          <c:val>
            <c:numRef>
              <c:f>Sheet1!$E$2:$E$3</c:f>
              <c:numCache>
                <c:formatCode>###0%</c:formatCode>
                <c:ptCount val="2"/>
                <c:pt idx="0">
                  <c:v>-0.06</c:v>
                </c:pt>
                <c:pt idx="1">
                  <c:v>-0.04</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0-50DB-45D0-8CF7-1C95AF709BE5}"/>
              </c:ext>
            </c:extLst>
          </c:dPt>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60-4C65-A03D-AE7703D68C78}"/>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Les produits bio Français sont mieux contrôlés que les produits bio importés</c:v>
                </c:pt>
                <c:pt idx="1">
                  <c:v>Les produits bio sont soumis à des contrôles annuels systématiques en France</c:v>
                </c:pt>
              </c:strCache>
            </c:strRef>
          </c:cat>
          <c:val>
            <c:numRef>
              <c:f>Sheet1!$F$2:$F$3</c:f>
              <c:numCache>
                <c:formatCode>###0%</c:formatCode>
                <c:ptCount val="2"/>
                <c:pt idx="0">
                  <c:v>0.73</c:v>
                </c:pt>
                <c:pt idx="1">
                  <c:v>0.77</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0"/>
            <c:invertIfNegative val="0"/>
            <c:bubble3D val="0"/>
            <c:extLst>
              <c:ext xmlns:c16="http://schemas.microsoft.com/office/drawing/2014/chart" uri="{C3380CC4-5D6E-409C-BE32-E72D297353CC}">
                <c16:uniqueId val="{00000007-C960-4C65-A03D-AE7703D68C78}"/>
              </c:ext>
            </c:extLst>
          </c:dPt>
          <c:dLbls>
            <c:dLbl>
              <c:idx val="0"/>
              <c:layout>
                <c:manualLayout>
                  <c:x val="-5.3258512831449493E-2"/>
                  <c:y val="9.2626796842436524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384516954579E-2"/>
                      <c:h val="7.8767694013764641E-2"/>
                    </c:manualLayout>
                  </c15:layout>
                </c:ext>
                <c:ext xmlns:c16="http://schemas.microsoft.com/office/drawing/2014/chart" uri="{C3380CC4-5D6E-409C-BE32-E72D297353CC}">
                  <c16:uniqueId val="{00000007-C960-4C65-A03D-AE7703D68C78}"/>
                </c:ext>
              </c:extLst>
            </c:dLbl>
            <c:dLbl>
              <c:idx val="1"/>
              <c:layout>
                <c:manualLayout>
                  <c:x val="-5.8216926139191015E-2"/>
                  <c:y val="9.1166312515931309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384516954579E-2"/>
                      <c:h val="7.8767694013764641E-2"/>
                    </c:manualLayout>
                  </c15:layout>
                </c:ext>
                <c:ext xmlns:c16="http://schemas.microsoft.com/office/drawing/2014/chart" uri="{C3380CC4-5D6E-409C-BE32-E72D297353CC}">
                  <c16:uniqueId val="{00000008-C960-4C65-A03D-AE7703D68C7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Les produits bio Français sont mieux contrôlés que les produits bio importés</c:v>
                </c:pt>
                <c:pt idx="1">
                  <c:v>Les produits bio sont soumis à des contrôles annuels systématiques en France</c:v>
                </c:pt>
              </c:strCache>
            </c:strRef>
          </c:cat>
          <c:val>
            <c:numRef>
              <c:f>Sheet1!$G$2:$G$3</c:f>
              <c:numCache>
                <c:formatCode>0%;0%</c:formatCode>
                <c:ptCount val="2"/>
                <c:pt idx="0">
                  <c:v>-0.27</c:v>
                </c:pt>
                <c:pt idx="1">
                  <c:v>-0.23</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10611685193731"/>
          <c:y val="4.198077307675214E-3"/>
          <c:w val="0.6619186921186001"/>
          <c:h val="0.87212960097794534"/>
        </c:manualLayout>
      </c:layout>
      <c:barChart>
        <c:barDir val="bar"/>
        <c:grouping val="stacked"/>
        <c:varyColors val="0"/>
        <c:ser>
          <c:idx val="0"/>
          <c:order val="0"/>
          <c:tx>
            <c:strRef>
              <c:f>Sheet1!$A$5</c:f>
              <c:strCache>
                <c:ptCount val="1"/>
                <c:pt idx="0">
                  <c:v>Pas du tout confiance envers le produit</c:v>
                </c:pt>
              </c:strCache>
            </c:strRef>
          </c:tx>
          <c:spPr>
            <a:solidFill>
              <a:srgbClr val="CE6149"/>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Sheet1!$B$1:$M$1</c:f>
              <c:strCache>
                <c:ptCount val="12"/>
                <c:pt idx="0">
                  <c:v>Nutri-score (n=3911)</c:v>
                </c:pt>
                <c:pt idx="1">
                  <c:v>Zéro Résidu de pesticides (n=2339)</c:v>
                </c:pt>
                <c:pt idx="2">
                  <c:v>HVE (n=1493)</c:v>
                </c:pt>
                <c:pt idx="3">
                  <c:v>Agri Confiance (n=1502)</c:v>
                </c:pt>
                <c:pt idx="4">
                  <c:v>Eurofeuille (n=2592)</c:v>
                </c:pt>
                <c:pt idx="5">
                  <c:v>BBC (n=2544)</c:v>
                </c:pt>
                <c:pt idx="6">
                  <c:v>IGP (n=2880)</c:v>
                </c:pt>
                <c:pt idx="7">
                  <c:v>AB (n=3824)</c:v>
                </c:pt>
                <c:pt idx="8">
                  <c:v>AOP (n=2958)</c:v>
                </c:pt>
                <c:pt idx="9">
                  <c:v>Viande de France / Fruits&amp;Légumes de France (n=3633)</c:v>
                </c:pt>
                <c:pt idx="10">
                  <c:v>AOC (n=2667)</c:v>
                </c:pt>
                <c:pt idx="11">
                  <c:v>Label Rouge (n=3903)</c:v>
                </c:pt>
              </c:strCache>
            </c:strRef>
          </c:cat>
          <c:val>
            <c:numRef>
              <c:f>Sheet1!$B$5:$M$5</c:f>
              <c:numCache>
                <c:formatCode>0%</c:formatCode>
                <c:ptCount val="12"/>
                <c:pt idx="0">
                  <c:v>7.0000000000000007E-2</c:v>
                </c:pt>
                <c:pt idx="1">
                  <c:v>0.04</c:v>
                </c:pt>
                <c:pt idx="2">
                  <c:v>0.04</c:v>
                </c:pt>
                <c:pt idx="3">
                  <c:v>0.03</c:v>
                </c:pt>
                <c:pt idx="4">
                  <c:v>0.03</c:v>
                </c:pt>
                <c:pt idx="5">
                  <c:v>0.02</c:v>
                </c:pt>
                <c:pt idx="6">
                  <c:v>0.03</c:v>
                </c:pt>
                <c:pt idx="7">
                  <c:v>0.04</c:v>
                </c:pt>
                <c:pt idx="8">
                  <c:v>0.03</c:v>
                </c:pt>
                <c:pt idx="9">
                  <c:v>0.03</c:v>
                </c:pt>
                <c:pt idx="10">
                  <c:v>0.03</c:v>
                </c:pt>
                <c:pt idx="11">
                  <c:v>0.03</c:v>
                </c:pt>
              </c:numCache>
            </c:numRef>
          </c:val>
          <c:extLst>
            <c:ext xmlns:c16="http://schemas.microsoft.com/office/drawing/2014/chart" uri="{C3380CC4-5D6E-409C-BE32-E72D297353CC}">
              <c16:uniqueId val="{00000003-2A2A-460C-A8B7-D2AB10159FCB}"/>
            </c:ext>
          </c:extLst>
        </c:ser>
        <c:ser>
          <c:idx val="1"/>
          <c:order val="1"/>
          <c:tx>
            <c:strRef>
              <c:f>Sheet1!$A$4</c:f>
              <c:strCache>
                <c:ptCount val="1"/>
                <c:pt idx="0">
                  <c:v>Plutôt pas confiance envers le produit</c:v>
                </c:pt>
              </c:strCache>
            </c:strRef>
          </c:tx>
          <c:spPr>
            <a:solidFill>
              <a:srgbClr val="CE6149">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Nutri-score (n=3911)</c:v>
                </c:pt>
                <c:pt idx="1">
                  <c:v>Zéro Résidu de pesticides (n=2339)</c:v>
                </c:pt>
                <c:pt idx="2">
                  <c:v>HVE (n=1493)</c:v>
                </c:pt>
                <c:pt idx="3">
                  <c:v>Agri Confiance (n=1502)</c:v>
                </c:pt>
                <c:pt idx="4">
                  <c:v>Eurofeuille (n=2592)</c:v>
                </c:pt>
                <c:pt idx="5">
                  <c:v>BBC (n=2544)</c:v>
                </c:pt>
                <c:pt idx="6">
                  <c:v>IGP (n=2880)</c:v>
                </c:pt>
                <c:pt idx="7">
                  <c:v>AB (n=3824)</c:v>
                </c:pt>
                <c:pt idx="8">
                  <c:v>AOP (n=2958)</c:v>
                </c:pt>
                <c:pt idx="9">
                  <c:v>Viande de France / Fruits&amp;Légumes de France (n=3633)</c:v>
                </c:pt>
                <c:pt idx="10">
                  <c:v>AOC (n=2667)</c:v>
                </c:pt>
                <c:pt idx="11">
                  <c:v>Label Rouge (n=3903)</c:v>
                </c:pt>
              </c:strCache>
            </c:strRef>
          </c:cat>
          <c:val>
            <c:numRef>
              <c:f>Sheet1!$B$4:$M$4</c:f>
              <c:numCache>
                <c:formatCode>0%</c:formatCode>
                <c:ptCount val="12"/>
                <c:pt idx="0">
                  <c:v>0.16</c:v>
                </c:pt>
                <c:pt idx="1">
                  <c:v>0.16</c:v>
                </c:pt>
                <c:pt idx="2">
                  <c:v>0.16</c:v>
                </c:pt>
                <c:pt idx="3">
                  <c:v>0.15</c:v>
                </c:pt>
                <c:pt idx="4">
                  <c:v>0.13</c:v>
                </c:pt>
                <c:pt idx="5">
                  <c:v>0.14000000000000001</c:v>
                </c:pt>
                <c:pt idx="6">
                  <c:v>0.12</c:v>
                </c:pt>
                <c:pt idx="7">
                  <c:v>0.11</c:v>
                </c:pt>
                <c:pt idx="8">
                  <c:v>0.09</c:v>
                </c:pt>
                <c:pt idx="9">
                  <c:v>0.08</c:v>
                </c:pt>
                <c:pt idx="10">
                  <c:v>0.09</c:v>
                </c:pt>
                <c:pt idx="11">
                  <c:v>0.09</c:v>
                </c:pt>
              </c:numCache>
            </c:numRef>
          </c:val>
          <c:extLst>
            <c:ext xmlns:c16="http://schemas.microsoft.com/office/drawing/2014/chart" uri="{C3380CC4-5D6E-409C-BE32-E72D297353CC}">
              <c16:uniqueId val="{00000002-2A2A-460C-A8B7-D2AB10159FCB}"/>
            </c:ext>
          </c:extLst>
        </c:ser>
        <c:ser>
          <c:idx val="2"/>
          <c:order val="2"/>
          <c:tx>
            <c:strRef>
              <c:f>Sheet1!$A$3</c:f>
              <c:strCache>
                <c:ptCount val="1"/>
                <c:pt idx="0">
                  <c:v>Plutôt confiance envers le produit</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tx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Nutri-score (n=3911)</c:v>
                </c:pt>
                <c:pt idx="1">
                  <c:v>Zéro Résidu de pesticides (n=2339)</c:v>
                </c:pt>
                <c:pt idx="2">
                  <c:v>HVE (n=1493)</c:v>
                </c:pt>
                <c:pt idx="3">
                  <c:v>Agri Confiance (n=1502)</c:v>
                </c:pt>
                <c:pt idx="4">
                  <c:v>Eurofeuille (n=2592)</c:v>
                </c:pt>
                <c:pt idx="5">
                  <c:v>BBC (n=2544)</c:v>
                </c:pt>
                <c:pt idx="6">
                  <c:v>IGP (n=2880)</c:v>
                </c:pt>
                <c:pt idx="7">
                  <c:v>AB (n=3824)</c:v>
                </c:pt>
                <c:pt idx="8">
                  <c:v>AOP (n=2958)</c:v>
                </c:pt>
                <c:pt idx="9">
                  <c:v>Viande de France / Fruits&amp;Légumes de France (n=3633)</c:v>
                </c:pt>
                <c:pt idx="10">
                  <c:v>AOC (n=2667)</c:v>
                </c:pt>
                <c:pt idx="11">
                  <c:v>Label Rouge (n=3903)</c:v>
                </c:pt>
              </c:strCache>
            </c:strRef>
          </c:cat>
          <c:val>
            <c:numRef>
              <c:f>Sheet1!$B$3:$M$3</c:f>
              <c:numCache>
                <c:formatCode>0%</c:formatCode>
                <c:ptCount val="12"/>
                <c:pt idx="0">
                  <c:v>0.5</c:v>
                </c:pt>
                <c:pt idx="1">
                  <c:v>0.55000000000000004</c:v>
                </c:pt>
                <c:pt idx="2">
                  <c:v>0.6</c:v>
                </c:pt>
                <c:pt idx="3">
                  <c:v>0.61</c:v>
                </c:pt>
                <c:pt idx="4">
                  <c:v>0.56999999999999995</c:v>
                </c:pt>
                <c:pt idx="5">
                  <c:v>0.59</c:v>
                </c:pt>
                <c:pt idx="6">
                  <c:v>0.57999999999999996</c:v>
                </c:pt>
                <c:pt idx="7">
                  <c:v>0.51</c:v>
                </c:pt>
                <c:pt idx="8" formatCode="###0%">
                  <c:v>0.58626423122409654</c:v>
                </c:pt>
                <c:pt idx="9">
                  <c:v>0.57999999999999996</c:v>
                </c:pt>
                <c:pt idx="10">
                  <c:v>0.56999999999999995</c:v>
                </c:pt>
                <c:pt idx="11">
                  <c:v>0.52</c:v>
                </c:pt>
              </c:numCache>
            </c:numRef>
          </c:val>
          <c:extLst>
            <c:ext xmlns:c16="http://schemas.microsoft.com/office/drawing/2014/chart" uri="{C3380CC4-5D6E-409C-BE32-E72D297353CC}">
              <c16:uniqueId val="{00000001-2A2A-460C-A8B7-D2AB10159FCB}"/>
            </c:ext>
          </c:extLst>
        </c:ser>
        <c:ser>
          <c:idx val="3"/>
          <c:order val="3"/>
          <c:tx>
            <c:strRef>
              <c:f>Sheet1!$A$2</c:f>
              <c:strCache>
                <c:ptCount val="1"/>
                <c:pt idx="0">
                  <c:v>Tout à fait confiance envers le produit</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Nutri-score (n=3911)</c:v>
                </c:pt>
                <c:pt idx="1">
                  <c:v>Zéro Résidu de pesticides (n=2339)</c:v>
                </c:pt>
                <c:pt idx="2">
                  <c:v>HVE (n=1493)</c:v>
                </c:pt>
                <c:pt idx="3">
                  <c:v>Agri Confiance (n=1502)</c:v>
                </c:pt>
                <c:pt idx="4">
                  <c:v>Eurofeuille (n=2592)</c:v>
                </c:pt>
                <c:pt idx="5">
                  <c:v>BBC (n=2544)</c:v>
                </c:pt>
                <c:pt idx="6">
                  <c:v>IGP (n=2880)</c:v>
                </c:pt>
                <c:pt idx="7">
                  <c:v>AB (n=3824)</c:v>
                </c:pt>
                <c:pt idx="8">
                  <c:v>AOP (n=2958)</c:v>
                </c:pt>
                <c:pt idx="9">
                  <c:v>Viande de France / Fruits&amp;Légumes de France (n=3633)</c:v>
                </c:pt>
                <c:pt idx="10">
                  <c:v>AOC (n=2667)</c:v>
                </c:pt>
                <c:pt idx="11">
                  <c:v>Label Rouge (n=3903)</c:v>
                </c:pt>
              </c:strCache>
            </c:strRef>
          </c:cat>
          <c:val>
            <c:numRef>
              <c:f>Sheet1!$B$2:$M$2</c:f>
              <c:numCache>
                <c:formatCode>0%</c:formatCode>
                <c:ptCount val="12"/>
                <c:pt idx="0">
                  <c:v>0.27</c:v>
                </c:pt>
                <c:pt idx="1">
                  <c:v>0.25</c:v>
                </c:pt>
                <c:pt idx="2">
                  <c:v>0.21</c:v>
                </c:pt>
                <c:pt idx="3">
                  <c:v>0.22</c:v>
                </c:pt>
                <c:pt idx="4">
                  <c:v>0.26</c:v>
                </c:pt>
                <c:pt idx="5">
                  <c:v>0.25</c:v>
                </c:pt>
                <c:pt idx="6">
                  <c:v>0.27</c:v>
                </c:pt>
                <c:pt idx="7">
                  <c:v>0.34</c:v>
                </c:pt>
                <c:pt idx="8" formatCode="###0%">
                  <c:v>0.30006964233882738</c:v>
                </c:pt>
                <c:pt idx="9">
                  <c:v>0.31</c:v>
                </c:pt>
                <c:pt idx="10">
                  <c:v>0.32</c:v>
                </c:pt>
                <c:pt idx="11">
                  <c:v>0.37</c:v>
                </c:pt>
              </c:numCache>
            </c:numRef>
          </c:val>
          <c:extLst>
            <c:ext xmlns:c16="http://schemas.microsoft.com/office/drawing/2014/chart" uri="{C3380CC4-5D6E-409C-BE32-E72D297353CC}">
              <c16:uniqueId val="{00000000-2A2A-460C-A8B7-D2AB10159FCB}"/>
            </c:ext>
          </c:extLst>
        </c:ser>
        <c:dLbls>
          <c:showLegendKey val="0"/>
          <c:showVal val="0"/>
          <c:showCatName val="0"/>
          <c:showSerName val="0"/>
          <c:showPercent val="0"/>
          <c:showBubbleSize val="0"/>
        </c:dLbls>
        <c:gapWidth val="85"/>
        <c:overlap val="100"/>
        <c:axId val="380795904"/>
        <c:axId val="366943552"/>
      </c:barChart>
      <c:catAx>
        <c:axId val="380795904"/>
        <c:scaling>
          <c:orientation val="minMax"/>
        </c:scaling>
        <c:delete val="0"/>
        <c:axPos val="l"/>
        <c:numFmt formatCode="General" sourceLinked="1"/>
        <c:majorTickMark val="out"/>
        <c:minorTickMark val="none"/>
        <c:tickLblPos val="nextTo"/>
        <c:txPr>
          <a:bodyPr/>
          <a:lstStyle/>
          <a:p>
            <a:pPr>
              <a:defRPr sz="600"/>
            </a:pPr>
            <a:endParaRPr lang="fr-FR"/>
          </a:p>
        </c:txPr>
        <c:crossAx val="366943552"/>
        <c:crosses val="autoZero"/>
        <c:auto val="1"/>
        <c:lblAlgn val="ctr"/>
        <c:lblOffset val="1000"/>
        <c:noMultiLvlLbl val="0"/>
      </c:catAx>
      <c:valAx>
        <c:axId val="366943552"/>
        <c:scaling>
          <c:orientation val="minMax"/>
          <c:max val="1"/>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34043614270054"/>
          <c:y val="0"/>
          <c:w val="0.49718277120792631"/>
          <c:h val="0.94901941531844092"/>
        </c:manualLayout>
      </c:layout>
      <c:barChart>
        <c:barDir val="bar"/>
        <c:grouping val="stacked"/>
        <c:varyColors val="0"/>
        <c:ser>
          <c:idx val="6"/>
          <c:order val="0"/>
          <c:tx>
            <c:strRef>
              <c:f>Sheet1!$C$1</c:f>
              <c:strCache>
                <c:ptCount val="1"/>
                <c:pt idx="0">
                  <c:v>Au moins une fois par mois</c:v>
                </c:pt>
              </c:strCache>
            </c:strRef>
          </c:tx>
          <c:spPr>
            <a:solidFill>
              <a:schemeClr val="bg2"/>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En AMAP (Association pour le Maintien de l’Agriculture Paysanne)</c:v>
                </c:pt>
                <c:pt idx="1">
                  <c:v>Commande sur internet hors drive de grande distribution (Greenweez, Lafourche, Aurore Market…)</c:v>
                </c:pt>
                <c:pt idx="2">
                  <c:v>La vente en ligne des magasins spécialisés en produits bio</c:v>
                </c:pt>
                <c:pt idx="3">
                  <c:v>Des magasins de produits en vrac</c:v>
                </c:pt>
                <c:pt idx="4">
                  <c:v>Les plateformes locales regroupant des producteurs locaux</c:v>
                </c:pt>
                <c:pt idx="5">
                  <c:v>Les magasins spécialisés en produits bio (Biocoop, Naturalia, La vie claire...)</c:v>
                </c:pt>
                <c:pt idx="6">
                  <c:v>Le drive de grande distribution</c:v>
                </c:pt>
                <c:pt idx="7">
                  <c:v>La ferme/ les producteurs locaux (vente directe)</c:v>
                </c:pt>
                <c:pt idx="8">
                  <c:v>Le marché</c:v>
                </c:pt>
                <c:pt idx="9">
                  <c:v>Les commerces de proximité (supérettes et petits commerçants, épicerie)</c:v>
                </c:pt>
                <c:pt idx="10">
                  <c:v>Les artisans comme les boulangers, bouchers, fromagers, cavistes…</c:v>
                </c:pt>
                <c:pt idx="11">
                  <c:v>Les grandes et moyennes surfaces (hypermarchés, supermarchés et hard discount)</c:v>
                </c:pt>
              </c:strCache>
            </c:strRef>
          </c:cat>
          <c:val>
            <c:numRef>
              <c:f>Sheet1!$C$2:$C$13</c:f>
              <c:numCache>
                <c:formatCode>###0%</c:formatCode>
                <c:ptCount val="12"/>
                <c:pt idx="0">
                  <c:v>7.044148111154927E-2</c:v>
                </c:pt>
                <c:pt idx="1">
                  <c:v>8.0172960821461969E-2</c:v>
                </c:pt>
                <c:pt idx="2">
                  <c:v>9.9481643144685897E-2</c:v>
                </c:pt>
                <c:pt idx="3">
                  <c:v>0.16166390296756816</c:v>
                </c:pt>
                <c:pt idx="4">
                  <c:v>0.16972870267468435</c:v>
                </c:pt>
                <c:pt idx="5">
                  <c:v>0.1633553685022994</c:v>
                </c:pt>
                <c:pt idx="6">
                  <c:v>0.17522309450988527</c:v>
                </c:pt>
                <c:pt idx="7">
                  <c:v>0.19854972618331096</c:v>
                </c:pt>
                <c:pt idx="8">
                  <c:v>0.25861420297610188</c:v>
                </c:pt>
                <c:pt idx="9">
                  <c:v>0.31335115339327962</c:v>
                </c:pt>
                <c:pt idx="10">
                  <c:v>0.28424416082465503</c:v>
                </c:pt>
                <c:pt idx="11">
                  <c:v>0.32886697258855102</c:v>
                </c:pt>
              </c:numCache>
            </c:numRef>
          </c:val>
          <c:extLst xmlns:c15="http://schemas.microsoft.com/office/drawing/2012/chart">
            <c:ext xmlns:c16="http://schemas.microsoft.com/office/drawing/2014/chart" uri="{C3380CC4-5D6E-409C-BE32-E72D297353CC}">
              <c16:uniqueId val="{00000001-8347-4B0A-90A7-3ED4A743E9E3}"/>
            </c:ext>
          </c:extLst>
        </c:ser>
        <c:ser>
          <c:idx val="2"/>
          <c:order val="1"/>
          <c:tx>
            <c:strRef>
              <c:f>Sheet1!$B$1</c:f>
              <c:strCache>
                <c:ptCount val="1"/>
                <c:pt idx="0">
                  <c:v>Au moins une fois par semaine</c:v>
                </c:pt>
              </c:strCache>
            </c:strRef>
          </c:tx>
          <c:spPr>
            <a:solidFill>
              <a:schemeClr val="tx2"/>
            </a:solidFill>
            <a:ln w="28575">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En AMAP (Association pour le Maintien de l’Agriculture Paysanne)</c:v>
                </c:pt>
                <c:pt idx="1">
                  <c:v>Commande sur internet hors drive de grande distribution (Greenweez, Lafourche, Aurore Market…)</c:v>
                </c:pt>
                <c:pt idx="2">
                  <c:v>La vente en ligne des magasins spécialisés en produits bio</c:v>
                </c:pt>
                <c:pt idx="3">
                  <c:v>Des magasins de produits en vrac</c:v>
                </c:pt>
                <c:pt idx="4">
                  <c:v>Les plateformes locales regroupant des producteurs locaux</c:v>
                </c:pt>
                <c:pt idx="5">
                  <c:v>Les magasins spécialisés en produits bio (Biocoop, Naturalia, La vie claire...)</c:v>
                </c:pt>
                <c:pt idx="6">
                  <c:v>Le drive de grande distribution</c:v>
                </c:pt>
                <c:pt idx="7">
                  <c:v>La ferme/ les producteurs locaux (vente directe)</c:v>
                </c:pt>
                <c:pt idx="8">
                  <c:v>Le marché</c:v>
                </c:pt>
                <c:pt idx="9">
                  <c:v>Les commerces de proximité (supérettes et petits commerçants, épicerie)</c:v>
                </c:pt>
                <c:pt idx="10">
                  <c:v>Les artisans comme les boulangers, bouchers, fromagers, cavistes…</c:v>
                </c:pt>
                <c:pt idx="11">
                  <c:v>Les grandes et moyennes surfaces (hypermarchés, supermarchés et hard discount)</c:v>
                </c:pt>
              </c:strCache>
            </c:strRef>
          </c:cat>
          <c:val>
            <c:numRef>
              <c:f>Sheet1!$B$2:$B$13</c:f>
              <c:numCache>
                <c:formatCode>###0%</c:formatCode>
                <c:ptCount val="12"/>
                <c:pt idx="0">
                  <c:v>3.4964057516322471E-2</c:v>
                </c:pt>
                <c:pt idx="1">
                  <c:v>3.8685001384765737E-2</c:v>
                </c:pt>
                <c:pt idx="2">
                  <c:v>4.1304021539495708E-2</c:v>
                </c:pt>
                <c:pt idx="3">
                  <c:v>6.1967501836251632E-2</c:v>
                </c:pt>
                <c:pt idx="4">
                  <c:v>6.0968445869884376E-2</c:v>
                </c:pt>
                <c:pt idx="5">
                  <c:v>7.4788526431849578E-2</c:v>
                </c:pt>
                <c:pt idx="6">
                  <c:v>0.10768509296811658</c:v>
                </c:pt>
                <c:pt idx="7">
                  <c:v>9.2191531994608292E-2</c:v>
                </c:pt>
                <c:pt idx="8">
                  <c:v>0.19627069571930134</c:v>
                </c:pt>
                <c:pt idx="9">
                  <c:v>0.24123698393733253</c:v>
                </c:pt>
                <c:pt idx="10">
                  <c:v>0.45466232746695678</c:v>
                </c:pt>
                <c:pt idx="11">
                  <c:v>0.58101740590128881</c:v>
                </c:pt>
              </c:numCache>
            </c:numRef>
          </c:val>
          <c:extLst>
            <c:ext xmlns:c16="http://schemas.microsoft.com/office/drawing/2014/chart" uri="{C3380CC4-5D6E-409C-BE32-E72D297353CC}">
              <c16:uniqueId val="{00000000-8347-4B0A-90A7-3ED4A743E9E3}"/>
            </c:ext>
          </c:extLst>
        </c:ser>
        <c:ser>
          <c:idx val="1"/>
          <c:order val="2"/>
          <c:tx>
            <c:strRef>
              <c:f>Sheet1!$E$1</c:f>
              <c:strCache>
                <c:ptCount val="1"/>
                <c:pt idx="0">
                  <c:v>Jamais</c:v>
                </c:pt>
              </c:strCache>
            </c:strRef>
          </c:tx>
          <c:spPr>
            <a:solidFill>
              <a:srgbClr val="EBC0B6"/>
            </a:solidFill>
            <a:ln w="28575">
              <a:noFill/>
            </a:ln>
            <a:effectLst/>
          </c:spPr>
          <c:invertIfNegative val="0"/>
          <c:dLbls>
            <c:dLbl>
              <c:idx val="11"/>
              <c:delete val="1"/>
              <c:extLst>
                <c:ext xmlns:c15="http://schemas.microsoft.com/office/drawing/2012/chart" uri="{CE6537A1-D6FC-4f65-9D91-7224C49458BB}"/>
                <c:ext xmlns:c16="http://schemas.microsoft.com/office/drawing/2014/chart" uri="{C3380CC4-5D6E-409C-BE32-E72D297353CC}">
                  <c16:uniqueId val="{0000001E-8347-4B0A-90A7-3ED4A743E9E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En AMAP (Association pour le Maintien de l’Agriculture Paysanne)</c:v>
                </c:pt>
                <c:pt idx="1">
                  <c:v>Commande sur internet hors drive de grande distribution (Greenweez, Lafourche, Aurore Market…)</c:v>
                </c:pt>
                <c:pt idx="2">
                  <c:v>La vente en ligne des magasins spécialisés en produits bio</c:v>
                </c:pt>
                <c:pt idx="3">
                  <c:v>Des magasins de produits en vrac</c:v>
                </c:pt>
                <c:pt idx="4">
                  <c:v>Les plateformes locales regroupant des producteurs locaux</c:v>
                </c:pt>
                <c:pt idx="5">
                  <c:v>Les magasins spécialisés en produits bio (Biocoop, Naturalia, La vie claire...)</c:v>
                </c:pt>
                <c:pt idx="6">
                  <c:v>Le drive de grande distribution</c:v>
                </c:pt>
                <c:pt idx="7">
                  <c:v>La ferme/ les producteurs locaux (vente directe)</c:v>
                </c:pt>
                <c:pt idx="8">
                  <c:v>Le marché</c:v>
                </c:pt>
                <c:pt idx="9">
                  <c:v>Les commerces de proximité (supérettes et petits commerçants, épicerie)</c:v>
                </c:pt>
                <c:pt idx="10">
                  <c:v>Les artisans comme les boulangers, bouchers, fromagers, cavistes…</c:v>
                </c:pt>
                <c:pt idx="11">
                  <c:v>Les grandes et moyennes surfaces (hypermarchés, supermarchés et hard discount)</c:v>
                </c:pt>
              </c:strCache>
            </c:strRef>
          </c:cat>
          <c:val>
            <c:numRef>
              <c:f>Sheet1!$E$2:$E$13</c:f>
              <c:numCache>
                <c:formatCode>###0%;###0%</c:formatCode>
                <c:ptCount val="12"/>
                <c:pt idx="0">
                  <c:v>-0.73480663921387379</c:v>
                </c:pt>
                <c:pt idx="1">
                  <c:v>-0.74236809236723278</c:v>
                </c:pt>
                <c:pt idx="2">
                  <c:v>-0.68754507986786384</c:v>
                </c:pt>
                <c:pt idx="3">
                  <c:v>-0.47308818132753944</c:v>
                </c:pt>
                <c:pt idx="4">
                  <c:v>-0.51646579876359389</c:v>
                </c:pt>
                <c:pt idx="5">
                  <c:v>-0.48052217219949561</c:v>
                </c:pt>
                <c:pt idx="6">
                  <c:v>-0.53185500641236116</c:v>
                </c:pt>
                <c:pt idx="7">
                  <c:v>-0.39061010555948444</c:v>
                </c:pt>
                <c:pt idx="8">
                  <c:v>-0.20571248195521266</c:v>
                </c:pt>
                <c:pt idx="9">
                  <c:v>-0.16295789656424531</c:v>
                </c:pt>
                <c:pt idx="10">
                  <c:v>-9.5302356823226686E-2</c:v>
                </c:pt>
                <c:pt idx="11">
                  <c:v>-2.7998278515738995E-2</c:v>
                </c:pt>
              </c:numCache>
            </c:numRef>
          </c:val>
          <c:extLst>
            <c:ext xmlns:c16="http://schemas.microsoft.com/office/drawing/2014/chart" uri="{C3380CC4-5D6E-409C-BE32-E72D297353CC}">
              <c16:uniqueId val="{00000003-8347-4B0A-90A7-3ED4A743E9E3}"/>
            </c:ext>
          </c:extLst>
        </c:ser>
        <c:ser>
          <c:idx val="0"/>
          <c:order val="3"/>
          <c:tx>
            <c:strRef>
              <c:f>Sheet1!$D$1</c:f>
              <c:strCache>
                <c:ptCount val="1"/>
                <c:pt idx="0">
                  <c:v>Moins souvent</c:v>
                </c:pt>
              </c:strCache>
            </c:strRef>
          </c:tx>
          <c:spPr>
            <a:solidFill>
              <a:srgbClr val="A5422C"/>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En AMAP (Association pour le Maintien de l’Agriculture Paysanne)</c:v>
                </c:pt>
                <c:pt idx="1">
                  <c:v>Commande sur internet hors drive de grande distribution (Greenweez, Lafourche, Aurore Market…)</c:v>
                </c:pt>
                <c:pt idx="2">
                  <c:v>La vente en ligne des magasins spécialisés en produits bio</c:v>
                </c:pt>
                <c:pt idx="3">
                  <c:v>Des magasins de produits en vrac</c:v>
                </c:pt>
                <c:pt idx="4">
                  <c:v>Les plateformes locales regroupant des producteurs locaux</c:v>
                </c:pt>
                <c:pt idx="5">
                  <c:v>Les magasins spécialisés en produits bio (Biocoop, Naturalia, La vie claire...)</c:v>
                </c:pt>
                <c:pt idx="6">
                  <c:v>Le drive de grande distribution</c:v>
                </c:pt>
                <c:pt idx="7">
                  <c:v>La ferme/ les producteurs locaux (vente directe)</c:v>
                </c:pt>
                <c:pt idx="8">
                  <c:v>Le marché</c:v>
                </c:pt>
                <c:pt idx="9">
                  <c:v>Les commerces de proximité (supérettes et petits commerçants, épicerie)</c:v>
                </c:pt>
                <c:pt idx="10">
                  <c:v>Les artisans comme les boulangers, bouchers, fromagers, cavistes…</c:v>
                </c:pt>
                <c:pt idx="11">
                  <c:v>Les grandes et moyennes surfaces (hypermarchés, supermarchés et hard discount)</c:v>
                </c:pt>
              </c:strCache>
            </c:strRef>
          </c:cat>
          <c:val>
            <c:numRef>
              <c:f>Sheet1!$D$2:$D$13</c:f>
              <c:numCache>
                <c:formatCode>###0%;###0%</c:formatCode>
                <c:ptCount val="12"/>
                <c:pt idx="0">
                  <c:v>-0.15978782215825318</c:v>
                </c:pt>
                <c:pt idx="1">
                  <c:v>-0.1387739454265392</c:v>
                </c:pt>
                <c:pt idx="2">
                  <c:v>-0.17166925544795433</c:v>
                </c:pt>
                <c:pt idx="3">
                  <c:v>-0.30328041386864329</c:v>
                </c:pt>
                <c:pt idx="4">
                  <c:v>-0.25283705269183898</c:v>
                </c:pt>
                <c:pt idx="5">
                  <c:v>-0.28133393286635694</c:v>
                </c:pt>
                <c:pt idx="6">
                  <c:v>-0.1852368061096388</c:v>
                </c:pt>
                <c:pt idx="7">
                  <c:v>-0.31864863626259865</c:v>
                </c:pt>
                <c:pt idx="8">
                  <c:v>-0.3394026193493867</c:v>
                </c:pt>
                <c:pt idx="9">
                  <c:v>-0.28245396610514528</c:v>
                </c:pt>
                <c:pt idx="10">
                  <c:v>-0.1657911548851633</c:v>
                </c:pt>
                <c:pt idx="11">
                  <c:v>-6.2117342994421489E-2</c:v>
                </c:pt>
              </c:numCache>
            </c:numRef>
          </c:val>
          <c:extLst>
            <c:ext xmlns:c16="http://schemas.microsoft.com/office/drawing/2014/chart" uri="{C3380CC4-5D6E-409C-BE32-E72D297353CC}">
              <c16:uniqueId val="{00000002-8347-4B0A-90A7-3ED4A743E9E3}"/>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0-C562-49F2-A548-D295864CDD27}"/>
              </c:ext>
            </c:extLst>
          </c:dPt>
          <c:dPt>
            <c:idx val="1"/>
            <c:invertIfNegative val="0"/>
            <c:bubble3D val="0"/>
            <c:spPr>
              <a:solidFill>
                <a:schemeClr val="bg2"/>
              </a:solidFill>
              <a:ln>
                <a:noFill/>
              </a:ln>
              <a:effectLst/>
            </c:spPr>
            <c:extLst>
              <c:ext xmlns:c16="http://schemas.microsoft.com/office/drawing/2014/chart" uri="{C3380CC4-5D6E-409C-BE32-E72D297353CC}">
                <c16:uniqueId val="{00000001-C562-49F2-A548-D295864CDD27}"/>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2-C562-49F2-A548-D295864CDD2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3-C562-49F2-A548-D295864CDD27}"/>
              </c:ext>
            </c:extLst>
          </c:dPt>
          <c:dPt>
            <c:idx val="4"/>
            <c:invertIfNegative val="0"/>
            <c:bubble3D val="0"/>
            <c:spPr>
              <a:solidFill>
                <a:schemeClr val="accent4">
                  <a:lumMod val="75000"/>
                </a:schemeClr>
              </a:solidFill>
              <a:ln>
                <a:noFill/>
              </a:ln>
              <a:effectLst/>
            </c:spPr>
            <c:extLst>
              <c:ext xmlns:c16="http://schemas.microsoft.com/office/drawing/2014/chart" uri="{C3380CC4-5D6E-409C-BE32-E72D297353CC}">
                <c16:uniqueId val="{00000004-C562-49F2-A548-D295864CDD2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C562-49F2-A548-D295864CDD27}"/>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C562-49F2-A548-D295864CDD27}"/>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lumMod val="60000"/>
                          <a:lumOff val="40000"/>
                        </a:schemeClr>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C562-49F2-A548-D295864CDD27}"/>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C562-49F2-A548-D295864CDD27}"/>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lumMod val="50000"/>
                        </a:schemeClr>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C562-49F2-A548-D295864CDD2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lumMod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Très étendue </c:v>
                </c:pt>
                <c:pt idx="1">
                  <c:v>Plutôt étendue </c:v>
                </c:pt>
                <c:pt idx="2">
                  <c:v>Plutôt restreinte </c:v>
                </c:pt>
                <c:pt idx="3">
                  <c:v>Très restreinte</c:v>
                </c:pt>
                <c:pt idx="4">
                  <c:v>Aucune offre </c:v>
                </c:pt>
              </c:strCache>
            </c:strRef>
          </c:cat>
          <c:val>
            <c:numRef>
              <c:f>Feuil1!$B$2:$B$6</c:f>
              <c:numCache>
                <c:formatCode>0%</c:formatCode>
                <c:ptCount val="5"/>
                <c:pt idx="0">
                  <c:v>7.0000000000000007E-2</c:v>
                </c:pt>
                <c:pt idx="1">
                  <c:v>0.55000000000000004</c:v>
                </c:pt>
                <c:pt idx="2">
                  <c:v>0.28000000000000003</c:v>
                </c:pt>
                <c:pt idx="3">
                  <c:v>0.06</c:v>
                </c:pt>
                <c:pt idx="4">
                  <c:v>0.04</c:v>
                </c:pt>
              </c:numCache>
            </c:numRef>
          </c:val>
          <c:extLst>
            <c:ext xmlns:c16="http://schemas.microsoft.com/office/drawing/2014/chart" uri="{C3380CC4-5D6E-409C-BE32-E72D297353CC}">
              <c16:uniqueId val="{00000000-69CF-4021-851C-3E9E41E10CFE}"/>
            </c:ext>
          </c:extLst>
        </c:ser>
        <c:dLbls>
          <c:dLblPos val="outEnd"/>
          <c:showLegendKey val="0"/>
          <c:showVal val="1"/>
          <c:showCatName val="0"/>
          <c:showSerName val="0"/>
          <c:showPercent val="0"/>
          <c:showBubbleSize val="0"/>
        </c:dLbls>
        <c:gapWidth val="50"/>
        <c:overlap val="-27"/>
        <c:axId val="520322079"/>
        <c:axId val="520324159"/>
      </c:barChart>
      <c:catAx>
        <c:axId val="52032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20324159"/>
        <c:crosses val="autoZero"/>
        <c:auto val="1"/>
        <c:lblAlgn val="ctr"/>
        <c:lblOffset val="100"/>
        <c:noMultiLvlLbl val="0"/>
      </c:catAx>
      <c:valAx>
        <c:axId val="520324159"/>
        <c:scaling>
          <c:orientation val="minMax"/>
        </c:scaling>
        <c:delete val="1"/>
        <c:axPos val="l"/>
        <c:numFmt formatCode="0%" sourceLinked="1"/>
        <c:majorTickMark val="none"/>
        <c:minorTickMark val="none"/>
        <c:tickLblPos val="nextTo"/>
        <c:crossAx val="520322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330900914937652E-2"/>
          <c:y val="0.13042031455965514"/>
          <c:w val="0.97688234528882445"/>
          <c:h val="0.51304439301493798"/>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BF-41C0-B71E-A20607EB9121}"/>
                </c:ext>
              </c:extLst>
            </c:dLbl>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fortes</c:v>
                </c:pt>
                <c:pt idx="1">
                  <c:v>Fortes</c:v>
                </c:pt>
                <c:pt idx="2">
                  <c:v>Faibles</c:v>
                </c:pt>
                <c:pt idx="3">
                  <c:v>Très faibles</c:v>
                </c:pt>
              </c:strCache>
            </c:strRef>
          </c:cat>
          <c:val>
            <c:numRef>
              <c:f>Feuil1!$B$2:$B$5</c:f>
              <c:numCache>
                <c:formatCode>###0%</c:formatCode>
                <c:ptCount val="4"/>
                <c:pt idx="0">
                  <c:v>0.18403648906740883</c:v>
                </c:pt>
                <c:pt idx="1">
                  <c:v>6.0293135872203064E-2</c:v>
                </c:pt>
                <c:pt idx="2">
                  <c:v>2.2695722976014316E-2</c:v>
                </c:pt>
                <c:pt idx="3">
                  <c:v>2.0306846293467941E-2</c:v>
                </c:pt>
              </c:numCache>
            </c:numRef>
          </c:val>
          <c:extLst>
            <c:ext xmlns:c16="http://schemas.microsoft.com/office/drawing/2014/chart" uri="{C3380CC4-5D6E-409C-BE32-E72D297353CC}">
              <c16:uniqueId val="{00000002-8DBF-41C0-B71E-A20607EB9121}"/>
            </c:ext>
          </c:extLst>
        </c:ser>
        <c:ser>
          <c:idx val="1"/>
          <c:order val="1"/>
          <c:tx>
            <c:strRef>
              <c:f>Feuil1!$C$1</c:f>
              <c:strCache>
                <c:ptCount val="1"/>
                <c:pt idx="0">
                  <c:v>Au moins une fois par semaine</c:v>
                </c:pt>
              </c:strCache>
            </c:strRef>
          </c:tx>
          <c:spPr>
            <a:solidFill>
              <a:schemeClr val="bg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8DBF-41C0-B71E-A20607EB9121}"/>
                </c:ext>
              </c:extLst>
            </c:dLbl>
            <c:dLbl>
              <c:idx val="3"/>
              <c:delete val="1"/>
              <c:extLst>
                <c:ext xmlns:c15="http://schemas.microsoft.com/office/drawing/2012/chart" uri="{CE6537A1-D6FC-4f65-9D91-7224C49458BB}"/>
                <c:ext xmlns:c16="http://schemas.microsoft.com/office/drawing/2014/chart" uri="{C3380CC4-5D6E-409C-BE32-E72D297353CC}">
                  <c16:uniqueId val="{00000007-8DBF-41C0-B71E-A20607EB912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fortes</c:v>
                </c:pt>
                <c:pt idx="1">
                  <c:v>Fortes</c:v>
                </c:pt>
                <c:pt idx="2">
                  <c:v>Faibles</c:v>
                </c:pt>
                <c:pt idx="3">
                  <c:v>Très faibles</c:v>
                </c:pt>
              </c:strCache>
            </c:strRef>
          </c:cat>
          <c:val>
            <c:numRef>
              <c:f>Feuil1!$C$2:$C$5</c:f>
              <c:numCache>
                <c:formatCode>###0%</c:formatCode>
                <c:ptCount val="4"/>
                <c:pt idx="0">
                  <c:v>0.3772954054996096</c:v>
                </c:pt>
                <c:pt idx="1">
                  <c:v>0.26534312327186116</c:v>
                </c:pt>
                <c:pt idx="2">
                  <c:v>9.8250408982702819E-2</c:v>
                </c:pt>
                <c:pt idx="3">
                  <c:v>7.9663281894194971E-2</c:v>
                </c:pt>
              </c:numCache>
            </c:numRef>
          </c:val>
          <c:extLst>
            <c:ext xmlns:c16="http://schemas.microsoft.com/office/drawing/2014/chart" uri="{C3380CC4-5D6E-409C-BE32-E72D297353CC}">
              <c16:uniqueId val="{00000003-8DBF-41C0-B71E-A20607EB9121}"/>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fortes</c:v>
                </c:pt>
                <c:pt idx="1">
                  <c:v>Fortes</c:v>
                </c:pt>
                <c:pt idx="2">
                  <c:v>Faibles</c:v>
                </c:pt>
                <c:pt idx="3">
                  <c:v>Très faibles</c:v>
                </c:pt>
              </c:strCache>
            </c:strRef>
          </c:cat>
          <c:val>
            <c:numRef>
              <c:f>Feuil1!$D$2:$D$5</c:f>
              <c:numCache>
                <c:formatCode>0%</c:formatCode>
                <c:ptCount val="4"/>
                <c:pt idx="0">
                  <c:v>0.56133189456701849</c:v>
                </c:pt>
                <c:pt idx="1">
                  <c:v>0.32563625914406424</c:v>
                </c:pt>
                <c:pt idx="2">
                  <c:v>0.12094613195871713</c:v>
                </c:pt>
                <c:pt idx="3">
                  <c:v>9.9970128187662904E-2</c:v>
                </c:pt>
              </c:numCache>
            </c:numRef>
          </c:val>
          <c:extLst>
            <c:ext xmlns:c16="http://schemas.microsoft.com/office/drawing/2014/chart" uri="{C3380CC4-5D6E-409C-BE32-E72D297353CC}">
              <c16:uniqueId val="{00000004-8DBF-41C0-B71E-A20607EB9121}"/>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1"/>
        </c:scaling>
        <c:delete val="1"/>
        <c:axPos val="l"/>
        <c:numFmt formatCode="###0%" sourceLinked="1"/>
        <c:majorTickMark val="out"/>
        <c:minorTickMark val="none"/>
        <c:tickLblPos val="nextTo"/>
        <c:crossAx val="1529821968"/>
        <c:crosses val="autoZero"/>
        <c:crossBetween val="between"/>
      </c:valAx>
      <c:valAx>
        <c:axId val="857247696"/>
        <c:scaling>
          <c:orientation val="minMax"/>
          <c:max val="0.60000000000000009"/>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34043614270054"/>
          <c:y val="0"/>
          <c:w val="0.49718277120792631"/>
          <c:h val="0.94901941531844092"/>
        </c:manualLayout>
      </c:layout>
      <c:barChart>
        <c:barDir val="bar"/>
        <c:grouping val="stacked"/>
        <c:varyColors val="0"/>
        <c:ser>
          <c:idx val="2"/>
          <c:order val="0"/>
          <c:tx>
            <c:strRef>
              <c:f>Sheet1!$C$1</c:f>
              <c:strCache>
                <c:ptCount val="1"/>
                <c:pt idx="0">
                  <c:v>Plutôt étendue</c:v>
                </c:pt>
              </c:strCache>
            </c:strRef>
          </c:tx>
          <c:spPr>
            <a:solidFill>
              <a:schemeClr val="bg2"/>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Sheet1!$C$2:$C$13</c:f>
              <c:numCache>
                <c:formatCode>0%</c:formatCode>
                <c:ptCount val="12"/>
                <c:pt idx="0">
                  <c:v>0.57999999999999996</c:v>
                </c:pt>
                <c:pt idx="1">
                  <c:v>0.53</c:v>
                </c:pt>
                <c:pt idx="2">
                  <c:v>0.57999999999999996</c:v>
                </c:pt>
                <c:pt idx="3" formatCode="###0%">
                  <c:v>0.57999999999999996</c:v>
                </c:pt>
                <c:pt idx="4">
                  <c:v>0.56000000000000005</c:v>
                </c:pt>
                <c:pt idx="5">
                  <c:v>0.46</c:v>
                </c:pt>
                <c:pt idx="6">
                  <c:v>0.5</c:v>
                </c:pt>
                <c:pt idx="7">
                  <c:v>0.57999999999999996</c:v>
                </c:pt>
                <c:pt idx="8">
                  <c:v>0.54</c:v>
                </c:pt>
                <c:pt idx="9" formatCode="###0%">
                  <c:v>0.56000000000000005</c:v>
                </c:pt>
                <c:pt idx="10" formatCode="###0%">
                  <c:v>0.55000000000000004</c:v>
                </c:pt>
                <c:pt idx="11">
                  <c:v>0.57999999999999996</c:v>
                </c:pt>
              </c:numCache>
            </c:numRef>
          </c:val>
          <c:extLst>
            <c:ext xmlns:c16="http://schemas.microsoft.com/office/drawing/2014/chart" uri="{C3380CC4-5D6E-409C-BE32-E72D297353CC}">
              <c16:uniqueId val="{00000000-4D77-456A-ABCF-1D65219C1527}"/>
            </c:ext>
          </c:extLst>
        </c:ser>
        <c:ser>
          <c:idx val="6"/>
          <c:order val="1"/>
          <c:tx>
            <c:strRef>
              <c:f>Sheet1!$B$1</c:f>
              <c:strCache>
                <c:ptCount val="1"/>
                <c:pt idx="0">
                  <c:v>Très étendue </c:v>
                </c:pt>
              </c:strCache>
            </c:strRef>
          </c:tx>
          <c:spPr>
            <a:solidFill>
              <a:schemeClr val="tx2"/>
            </a:solidFill>
            <a:ln w="28575">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Sheet1!$B$2:$B$13</c:f>
              <c:numCache>
                <c:formatCode>0%</c:formatCode>
                <c:ptCount val="12"/>
                <c:pt idx="0">
                  <c:v>7.0000000000000007E-2</c:v>
                </c:pt>
                <c:pt idx="1">
                  <c:v>0.12</c:v>
                </c:pt>
                <c:pt idx="2">
                  <c:v>0.08</c:v>
                </c:pt>
                <c:pt idx="3" formatCode="###0%">
                  <c:v>0.09</c:v>
                </c:pt>
                <c:pt idx="4">
                  <c:v>0.11</c:v>
                </c:pt>
                <c:pt idx="5">
                  <c:v>0.22</c:v>
                </c:pt>
                <c:pt idx="6" formatCode="###0%">
                  <c:v>0.2</c:v>
                </c:pt>
                <c:pt idx="7">
                  <c:v>0.15</c:v>
                </c:pt>
                <c:pt idx="8">
                  <c:v>0.23</c:v>
                </c:pt>
                <c:pt idx="9" formatCode="###0%">
                  <c:v>0.22</c:v>
                </c:pt>
                <c:pt idx="10" formatCode="###0%">
                  <c:v>0.24</c:v>
                </c:pt>
                <c:pt idx="11">
                  <c:v>0.23</c:v>
                </c:pt>
              </c:numCache>
            </c:numRef>
          </c:val>
          <c:extLst xmlns:c15="http://schemas.microsoft.com/office/drawing/2012/chart">
            <c:ext xmlns:c16="http://schemas.microsoft.com/office/drawing/2014/chart" uri="{C3380CC4-5D6E-409C-BE32-E72D297353CC}">
              <c16:uniqueId val="{00000001-4D77-456A-ABCF-1D65219C1527}"/>
            </c:ext>
          </c:extLst>
        </c:ser>
        <c:ser>
          <c:idx val="0"/>
          <c:order val="2"/>
          <c:tx>
            <c:strRef>
              <c:f>Sheet1!$D$1</c:f>
              <c:strCache>
                <c:ptCount val="1"/>
                <c:pt idx="0">
                  <c:v>Plutôt restreinte </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Sheet1!$D$2:$D$13</c:f>
              <c:numCache>
                <c:formatCode>0%</c:formatCode>
                <c:ptCount val="12"/>
                <c:pt idx="0">
                  <c:v>-0.27</c:v>
                </c:pt>
                <c:pt idx="1">
                  <c:v>-0.25</c:v>
                </c:pt>
                <c:pt idx="2">
                  <c:v>-0.27</c:v>
                </c:pt>
                <c:pt idx="3" formatCode="###0%">
                  <c:v>-0.25</c:v>
                </c:pt>
                <c:pt idx="4">
                  <c:v>-0.25</c:v>
                </c:pt>
                <c:pt idx="5">
                  <c:v>-0.24</c:v>
                </c:pt>
                <c:pt idx="6">
                  <c:v>-0.22</c:v>
                </c:pt>
                <c:pt idx="7">
                  <c:v>-0.21</c:v>
                </c:pt>
                <c:pt idx="8">
                  <c:v>-0.2</c:v>
                </c:pt>
                <c:pt idx="9">
                  <c:v>-0.17</c:v>
                </c:pt>
                <c:pt idx="10">
                  <c:v>-0.16</c:v>
                </c:pt>
                <c:pt idx="11">
                  <c:v>-0.15</c:v>
                </c:pt>
              </c:numCache>
            </c:numRef>
          </c:val>
          <c:extLst>
            <c:ext xmlns:c16="http://schemas.microsoft.com/office/drawing/2014/chart" uri="{C3380CC4-5D6E-409C-BE32-E72D297353CC}">
              <c16:uniqueId val="{00000002-4D77-456A-ABCF-1D65219C1527}"/>
            </c:ext>
          </c:extLst>
        </c:ser>
        <c:ser>
          <c:idx val="1"/>
          <c:order val="3"/>
          <c:tx>
            <c:strRef>
              <c:f>Sheet1!$E$1</c:f>
              <c:strCache>
                <c:ptCount val="1"/>
                <c:pt idx="0">
                  <c:v>Très restreinte</c:v>
                </c:pt>
              </c:strCache>
            </c:strRef>
          </c:tx>
          <c:spPr>
            <a:solidFill>
              <a:schemeClr val="accent4">
                <a:lumMod val="75000"/>
              </a:schemeClr>
            </a:solidFill>
            <a:ln w="28575">
              <a:noFill/>
            </a:ln>
            <a:effectLst/>
          </c:spPr>
          <c:invertIfNegative val="0"/>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Sheet1!$E$2:$E$13</c:f>
              <c:numCache>
                <c:formatCode>0%</c:formatCode>
                <c:ptCount val="12"/>
                <c:pt idx="0">
                  <c:v>-0.05</c:v>
                </c:pt>
                <c:pt idx="1">
                  <c:v>-0.08</c:v>
                </c:pt>
                <c:pt idx="2">
                  <c:v>-0.04</c:v>
                </c:pt>
                <c:pt idx="3">
                  <c:v>-0.05</c:v>
                </c:pt>
                <c:pt idx="4">
                  <c:v>-0.04</c:v>
                </c:pt>
                <c:pt idx="5">
                  <c:v>-0.04</c:v>
                </c:pt>
                <c:pt idx="6">
                  <c:v>-0.05</c:v>
                </c:pt>
                <c:pt idx="7">
                  <c:v>-0.03</c:v>
                </c:pt>
                <c:pt idx="8">
                  <c:v>-0.02</c:v>
                </c:pt>
                <c:pt idx="9">
                  <c:v>-0.02</c:v>
                </c:pt>
                <c:pt idx="10">
                  <c:v>-0.02</c:v>
                </c:pt>
                <c:pt idx="11">
                  <c:v>-0.02</c:v>
                </c:pt>
              </c:numCache>
            </c:numRef>
          </c:val>
          <c:extLst>
            <c:ext xmlns:c16="http://schemas.microsoft.com/office/drawing/2014/chart" uri="{C3380CC4-5D6E-409C-BE32-E72D297353CC}">
              <c16:uniqueId val="{00000003-4D77-456A-ABCF-1D65219C1527}"/>
            </c:ext>
          </c:extLst>
        </c:ser>
        <c:ser>
          <c:idx val="3"/>
          <c:order val="4"/>
          <c:tx>
            <c:strRef>
              <c:f>Sheet1!$F$1</c:f>
              <c:strCache>
                <c:ptCount val="1"/>
                <c:pt idx="0">
                  <c:v>Aucune</c:v>
                </c:pt>
              </c:strCache>
            </c:strRef>
          </c:tx>
          <c:spPr>
            <a:solidFill>
              <a:schemeClr val="accent4">
                <a:lumMod val="50000"/>
              </a:schemeClr>
            </a:solidFill>
            <a:ln>
              <a:noFill/>
            </a:ln>
            <a:effectLst/>
          </c:spPr>
          <c:invertIfNegative val="0"/>
          <c:dPt>
            <c:idx val="4"/>
            <c:invertIfNegative val="0"/>
            <c:bubble3D val="0"/>
            <c:extLst>
              <c:ext xmlns:c16="http://schemas.microsoft.com/office/drawing/2014/chart" uri="{C3380CC4-5D6E-409C-BE32-E72D297353CC}">
                <c16:uniqueId val="{00000000-4C63-4B17-B63C-A9F0311FA82A}"/>
              </c:ext>
            </c:extLst>
          </c:dPt>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Sheet1!$F$2:$F$13</c:f>
              <c:numCache>
                <c:formatCode>0%</c:formatCode>
                <c:ptCount val="12"/>
                <c:pt idx="0">
                  <c:v>-0.03</c:v>
                </c:pt>
                <c:pt idx="1">
                  <c:v>-0.03</c:v>
                </c:pt>
                <c:pt idx="2">
                  <c:v>-0.03</c:v>
                </c:pt>
                <c:pt idx="3">
                  <c:v>-0.03</c:v>
                </c:pt>
                <c:pt idx="4">
                  <c:v>-0.02</c:v>
                </c:pt>
                <c:pt idx="5">
                  <c:v>-0.04</c:v>
                </c:pt>
                <c:pt idx="6">
                  <c:v>-0.03</c:v>
                </c:pt>
                <c:pt idx="7">
                  <c:v>-0.03</c:v>
                </c:pt>
                <c:pt idx="8">
                  <c:v>-0.02</c:v>
                </c:pt>
                <c:pt idx="9">
                  <c:v>-0.03</c:v>
                </c:pt>
                <c:pt idx="10">
                  <c:v>-0.03</c:v>
                </c:pt>
                <c:pt idx="11">
                  <c:v>-0.01</c:v>
                </c:pt>
              </c:numCache>
            </c:numRef>
          </c:val>
          <c:extLst>
            <c:ext xmlns:c16="http://schemas.microsoft.com/office/drawing/2014/chart" uri="{C3380CC4-5D6E-409C-BE32-E72D297353CC}">
              <c16:uniqueId val="{00000005-4D77-456A-ABCF-1D65219C1527}"/>
            </c:ext>
          </c:extLst>
        </c:ser>
        <c:ser>
          <c:idx val="4"/>
          <c:order val="5"/>
          <c:tx>
            <c:strRef>
              <c:f>Sheet1!$G$1</c:f>
              <c:strCache>
                <c:ptCount val="1"/>
                <c:pt idx="0">
                  <c:v>ST régulièrement</c:v>
                </c:pt>
              </c:strCache>
            </c:strRef>
          </c:tx>
          <c:spPr>
            <a:noFill/>
            <a:ln>
              <a:noFill/>
            </a:ln>
            <a:effectLst/>
          </c:spPr>
          <c:invertIfNegative val="0"/>
          <c:dPt>
            <c:idx val="4"/>
            <c:invertIfNegative val="0"/>
            <c:bubble3D val="0"/>
            <c:extLst>
              <c:ext xmlns:c16="http://schemas.microsoft.com/office/drawing/2014/chart" uri="{C3380CC4-5D6E-409C-BE32-E72D297353CC}">
                <c16:uniqueId val="{0000000A-4D77-456A-ABCF-1D65219C1527}"/>
              </c:ext>
            </c:extLst>
          </c:dPt>
          <c:dLbls>
            <c:dLbl>
              <c:idx val="0"/>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AE0-4A46-8AF7-E11125CF383C}"/>
                </c:ext>
              </c:extLst>
            </c:dLbl>
            <c:dLbl>
              <c:idx val="1"/>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D77-456A-ABCF-1D65219C1527}"/>
                </c:ext>
              </c:extLst>
            </c:dLbl>
            <c:dLbl>
              <c:idx val="2"/>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D77-456A-ABCF-1D65219C1527}"/>
                </c:ext>
              </c:extLst>
            </c:dLbl>
            <c:dLbl>
              <c:idx val="3"/>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AE0-4A46-8AF7-E11125CF383C}"/>
                </c:ext>
              </c:extLst>
            </c:dLbl>
            <c:dLbl>
              <c:idx val="4"/>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D77-456A-ABCF-1D65219C1527}"/>
                </c:ext>
              </c:extLst>
            </c:dLbl>
            <c:dLbl>
              <c:idx val="5"/>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D77-456A-ABCF-1D65219C1527}"/>
                </c:ext>
              </c:extLst>
            </c:dLbl>
            <c:dLbl>
              <c:idx val="6"/>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D77-456A-ABCF-1D65219C1527}"/>
                </c:ext>
              </c:extLst>
            </c:dLbl>
            <c:dLbl>
              <c:idx val="7"/>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4D77-456A-ABCF-1D65219C1527}"/>
                </c:ext>
              </c:extLst>
            </c:dLbl>
            <c:dLbl>
              <c:idx val="8"/>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4D77-456A-ABCF-1D65219C1527}"/>
                </c:ext>
              </c:extLst>
            </c:dLbl>
            <c:dLbl>
              <c:idx val="9"/>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4D77-456A-ABCF-1D65219C1527}"/>
                </c:ext>
              </c:extLst>
            </c:dLbl>
            <c:dLbl>
              <c:idx val="10"/>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C63-4B17-B63C-A9F0311FA82A}"/>
                </c:ext>
              </c:extLst>
            </c:dLbl>
            <c:dLbl>
              <c:idx val="11"/>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C63-4B17-B63C-A9F0311FA82A}"/>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50000"/>
                      </a:schemeClr>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Sheet1!$G$2:$G$13</c:f>
              <c:numCache>
                <c:formatCode>###0%</c:formatCode>
                <c:ptCount val="12"/>
                <c:pt idx="0">
                  <c:v>0.64999999999999991</c:v>
                </c:pt>
                <c:pt idx="1">
                  <c:v>0.65</c:v>
                </c:pt>
                <c:pt idx="2">
                  <c:v>0.65999999999999992</c:v>
                </c:pt>
                <c:pt idx="3">
                  <c:v>0.66999999999999993</c:v>
                </c:pt>
                <c:pt idx="4">
                  <c:v>0.67</c:v>
                </c:pt>
                <c:pt idx="5">
                  <c:v>0.68</c:v>
                </c:pt>
                <c:pt idx="6">
                  <c:v>0.7</c:v>
                </c:pt>
                <c:pt idx="7">
                  <c:v>0.73</c:v>
                </c:pt>
                <c:pt idx="8">
                  <c:v>0.77</c:v>
                </c:pt>
                <c:pt idx="9">
                  <c:v>0.78</c:v>
                </c:pt>
                <c:pt idx="10">
                  <c:v>0.79</c:v>
                </c:pt>
                <c:pt idx="11">
                  <c:v>0.80999999999999994</c:v>
                </c:pt>
              </c:numCache>
            </c:numRef>
          </c:val>
          <c:extLst>
            <c:ext xmlns:c16="http://schemas.microsoft.com/office/drawing/2014/chart" uri="{C3380CC4-5D6E-409C-BE32-E72D297353CC}">
              <c16:uniqueId val="{00000010-4D77-456A-ABCF-1D65219C1527}"/>
            </c:ext>
          </c:extLst>
        </c:ser>
        <c:ser>
          <c:idx val="5"/>
          <c:order val="6"/>
          <c:tx>
            <c:strRef>
              <c:f>Sheet1!$H$1</c:f>
              <c:strCache>
                <c:ptCount val="1"/>
                <c:pt idx="0">
                  <c:v>ST rarement</c:v>
                </c:pt>
              </c:strCache>
            </c:strRef>
          </c:tx>
          <c:spPr>
            <a:noFill/>
            <a:ln>
              <a:noFill/>
            </a:ln>
            <a:effectLst/>
          </c:spPr>
          <c:invertIfNegative val="0"/>
          <c:dPt>
            <c:idx val="4"/>
            <c:invertIfNegative val="0"/>
            <c:bubble3D val="0"/>
            <c:extLst>
              <c:ext xmlns:c16="http://schemas.microsoft.com/office/drawing/2014/chart" uri="{C3380CC4-5D6E-409C-BE32-E72D297353CC}">
                <c16:uniqueId val="{00000002-9C4D-4068-AAFA-6FEB4CBBD76B}"/>
              </c:ext>
            </c:extLst>
          </c:dPt>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5.2921535658485584E-2"/>
                      <c:h val="7.3368145632027509E-2"/>
                    </c:manualLayout>
                  </c15:layout>
                </c:ext>
                <c:ext xmlns:c16="http://schemas.microsoft.com/office/drawing/2014/chart" uri="{C3380CC4-5D6E-409C-BE32-E72D297353CC}">
                  <c16:uniqueId val="{00000003-9C4D-4068-AAFA-6FEB4CBBD76B}"/>
                </c:ext>
              </c:extLst>
            </c:dLbl>
            <c:dLbl>
              <c:idx val="2"/>
              <c:dLblPos val="inBase"/>
              <c:showLegendKey val="0"/>
              <c:showVal val="1"/>
              <c:showCatName val="0"/>
              <c:showSerName val="0"/>
              <c:showPercent val="0"/>
              <c:showBubbleSize val="0"/>
              <c:extLst>
                <c:ext xmlns:c15="http://schemas.microsoft.com/office/drawing/2012/chart" uri="{CE6537A1-D6FC-4f65-9D91-7224C49458BB}">
                  <c15:layout>
                    <c:manualLayout>
                      <c:w val="5.4449160859985656E-2"/>
                      <c:h val="9.0763436678334114E-2"/>
                    </c:manualLayout>
                  </c15:layout>
                </c:ext>
                <c:ext xmlns:c16="http://schemas.microsoft.com/office/drawing/2014/chart" uri="{C3380CC4-5D6E-409C-BE32-E72D297353CC}">
                  <c16:uniqueId val="{00000004-9C4D-4068-AAFA-6FEB4CBBD76B}"/>
                </c:ext>
              </c:extLst>
            </c:dLbl>
            <c:dLbl>
              <c:idx val="4"/>
              <c:dLblPos val="inBase"/>
              <c:showLegendKey val="0"/>
              <c:showVal val="1"/>
              <c:showCatName val="0"/>
              <c:showSerName val="0"/>
              <c:showPercent val="0"/>
              <c:showBubbleSize val="0"/>
              <c:extLst>
                <c:ext xmlns:c15="http://schemas.microsoft.com/office/drawing/2012/chart" uri="{CE6537A1-D6FC-4f65-9D91-7224C49458BB}">
                  <c15:layout>
                    <c:manualLayout>
                      <c:w val="5.3233085298604002E-2"/>
                      <c:h val="6.8031985631881911E-2"/>
                    </c:manualLayout>
                  </c15:layout>
                </c:ext>
                <c:ext xmlns:c16="http://schemas.microsoft.com/office/drawing/2014/chart" uri="{C3380CC4-5D6E-409C-BE32-E72D297353CC}">
                  <c16:uniqueId val="{00000002-9C4D-4068-AAFA-6FEB4CBBD76B}"/>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5.5665236421367309E-2"/>
                      <c:h val="6.1537285332895583E-2"/>
                    </c:manualLayout>
                  </c15:layout>
                </c:ext>
                <c:ext xmlns:c16="http://schemas.microsoft.com/office/drawing/2014/chart" uri="{C3380CC4-5D6E-409C-BE32-E72D297353CC}">
                  <c16:uniqueId val="{00000005-9C4D-4068-AAFA-6FEB4CBBD76B}"/>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5.9313463105512269E-2"/>
                      <c:h val="5.8289935183402412E-2"/>
                    </c:manualLayout>
                  </c15:layout>
                </c:ext>
                <c:ext xmlns:c16="http://schemas.microsoft.com/office/drawing/2014/chart" uri="{C3380CC4-5D6E-409C-BE32-E72D297353CC}">
                  <c16:uniqueId val="{00000006-9C4D-4068-AAFA-6FEB4CBBD76B}"/>
                </c:ext>
              </c:extLst>
            </c:dLbl>
            <c:dLbl>
              <c:idx val="7"/>
              <c:dLblPos val="inBase"/>
              <c:showLegendKey val="0"/>
              <c:showVal val="1"/>
              <c:showCatName val="0"/>
              <c:showSerName val="0"/>
              <c:showPercent val="0"/>
              <c:showBubbleSize val="0"/>
              <c:extLst>
                <c:ext xmlns:c15="http://schemas.microsoft.com/office/drawing/2012/chart" uri="{CE6537A1-D6FC-4f65-9D91-7224C49458BB}">
                  <c15:layout>
                    <c:manualLayout>
                      <c:w val="5.3233085298604002E-2"/>
                      <c:h val="5.8289935183402412E-2"/>
                    </c:manualLayout>
                  </c15:layout>
                </c:ext>
                <c:ext xmlns:c16="http://schemas.microsoft.com/office/drawing/2014/chart" uri="{C3380CC4-5D6E-409C-BE32-E72D297353CC}">
                  <c16:uniqueId val="{00000007-9C4D-4068-AAFA-6FEB4CBBD76B}"/>
                </c:ext>
              </c:extLst>
            </c:dLbl>
            <c:dLbl>
              <c:idx val="8"/>
              <c:dLblPos val="inBase"/>
              <c:showLegendKey val="0"/>
              <c:showVal val="1"/>
              <c:showCatName val="0"/>
              <c:showSerName val="0"/>
              <c:showPercent val="0"/>
              <c:showBubbleSize val="0"/>
              <c:extLst>
                <c:ext xmlns:c15="http://schemas.microsoft.com/office/drawing/2012/chart" uri="{CE6537A1-D6FC-4f65-9D91-7224C49458BB}">
                  <c15:layout>
                    <c:manualLayout>
                      <c:w val="5.5665236421367309E-2"/>
                      <c:h val="6.8031985631881911E-2"/>
                    </c:manualLayout>
                  </c15:layout>
                </c:ext>
                <c:ext xmlns:c16="http://schemas.microsoft.com/office/drawing/2014/chart" uri="{C3380CC4-5D6E-409C-BE32-E72D297353CC}">
                  <c16:uniqueId val="{00000008-9C4D-4068-AAFA-6FEB4CBBD76B}"/>
                </c:ext>
              </c:extLst>
            </c:dLbl>
            <c:dLbl>
              <c:idx val="9"/>
              <c:dLblPos val="inBase"/>
              <c:showLegendKey val="0"/>
              <c:showVal val="1"/>
              <c:showCatName val="0"/>
              <c:showSerName val="0"/>
              <c:showPercent val="0"/>
              <c:showBubbleSize val="0"/>
              <c:extLst>
                <c:ext xmlns:c15="http://schemas.microsoft.com/office/drawing/2012/chart" uri="{CE6537A1-D6FC-4f65-9D91-7224C49458BB}">
                  <c15:layout>
                    <c:manualLayout>
                      <c:w val="6.0036073966613195E-2"/>
                      <c:h val="7.7659732287290867E-2"/>
                    </c:manualLayout>
                  </c15:layout>
                </c:ext>
                <c:ext xmlns:c16="http://schemas.microsoft.com/office/drawing/2014/chart" uri="{C3380CC4-5D6E-409C-BE32-E72D297353CC}">
                  <c16:uniqueId val="{00000009-9C4D-4068-AAFA-6FEB4CBBD76B}"/>
                </c:ext>
              </c:extLst>
            </c:dLbl>
            <c:dLbl>
              <c:idx val="10"/>
              <c:dLblPos val="inBase"/>
              <c:showLegendKey val="0"/>
              <c:showVal val="1"/>
              <c:showCatName val="0"/>
              <c:showSerName val="0"/>
              <c:showPercent val="0"/>
              <c:showBubbleSize val="0"/>
              <c:extLst>
                <c:ext xmlns:c15="http://schemas.microsoft.com/office/drawing/2012/chart" uri="{CE6537A1-D6FC-4f65-9D91-7224C49458BB}">
                  <c15:layout>
                    <c:manualLayout>
                      <c:w val="5.3233085298604002E-2"/>
                      <c:h val="6.8031985631881911E-2"/>
                    </c:manualLayout>
                  </c15:layout>
                </c:ext>
                <c:ext xmlns:c16="http://schemas.microsoft.com/office/drawing/2014/chart" uri="{C3380CC4-5D6E-409C-BE32-E72D297353CC}">
                  <c16:uniqueId val="{0000000A-9C4D-4068-AAFA-6FEB4CBBD76B}"/>
                </c:ext>
              </c:extLst>
            </c:dLbl>
            <c:dLbl>
              <c:idx val="11"/>
              <c:dLblPos val="inEnd"/>
              <c:showLegendKey val="0"/>
              <c:showVal val="1"/>
              <c:showCatName val="0"/>
              <c:showSerName val="0"/>
              <c:showPercent val="0"/>
              <c:showBubbleSize val="0"/>
              <c:extLst>
                <c:ext xmlns:c15="http://schemas.microsoft.com/office/drawing/2012/chart" uri="{CE6537A1-D6FC-4f65-9D91-7224C49458BB}">
                  <c15:layout>
                    <c:manualLayout>
                      <c:w val="5.6881311982748962E-2"/>
                      <c:h val="7.4526685930868267E-2"/>
                    </c:manualLayout>
                  </c15:layout>
                </c:ext>
                <c:ext xmlns:c16="http://schemas.microsoft.com/office/drawing/2014/chart" uri="{C3380CC4-5D6E-409C-BE32-E72D297353CC}">
                  <c16:uniqueId val="{0000000B-9C4D-4068-AAFA-6FEB4CBBD76B}"/>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50000"/>
                      </a:schemeClr>
                    </a:solidFill>
                    <a:latin typeface="Futura PT Medium" panose="020B0602020204020303" pitchFamily="34" charset="0"/>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Sheet1!$A$2:$A$13</c:f>
              <c:strCache>
                <c:ptCount val="12"/>
                <c:pt idx="0">
                  <c:v>Les grandes et moyennes surfaces</c:v>
                </c:pt>
                <c:pt idx="1">
                  <c:v>Le drive de grande distribution</c:v>
                </c:pt>
                <c:pt idx="2">
                  <c:v>Les artisans comme les boulangers, bouchers, fromagers, cavistes…</c:v>
                </c:pt>
                <c:pt idx="3">
                  <c:v>Les commerces de proximité (supérettes et petits commerçants, épicerie)</c:v>
                </c:pt>
                <c:pt idx="4">
                  <c:v>Le marché</c:v>
                </c:pt>
                <c:pt idx="5">
                  <c:v>Commande sur internet hors drive de grande distribution</c:v>
                </c:pt>
                <c:pt idx="6">
                  <c:v>Les plateformes locales regroupant des producteurs locaux </c:v>
                </c:pt>
                <c:pt idx="7">
                  <c:v>La ferme/ les producteurs locaux (vente directe)</c:v>
                </c:pt>
                <c:pt idx="8">
                  <c:v>La vente en ligne des magasins spécialisés en produits bio</c:v>
                </c:pt>
                <c:pt idx="9">
                  <c:v>Des magasins de produits en vrac</c:v>
                </c:pt>
                <c:pt idx="10">
                  <c:v>En AMAP (Association pour le Maintien de l’Agriculture Paysanne)</c:v>
                </c:pt>
                <c:pt idx="11">
                  <c:v>Les magasins spécialisés en produits bio</c:v>
                </c:pt>
              </c:strCache>
            </c:strRef>
          </c:cat>
          <c:val>
            <c:numRef>
              <c:f>Sheet1!$H$2:$H$13</c:f>
              <c:numCache>
                <c:formatCode>0%;0%</c:formatCode>
                <c:ptCount val="12"/>
                <c:pt idx="0">
                  <c:v>-0.35</c:v>
                </c:pt>
                <c:pt idx="1">
                  <c:v>-0.36</c:v>
                </c:pt>
                <c:pt idx="2">
                  <c:v>-0.33999999999999997</c:v>
                </c:pt>
                <c:pt idx="3">
                  <c:v>-0.32999999999999996</c:v>
                </c:pt>
                <c:pt idx="4">
                  <c:v>-0.31</c:v>
                </c:pt>
                <c:pt idx="5">
                  <c:v>-0.31999999999999995</c:v>
                </c:pt>
                <c:pt idx="6">
                  <c:v>-0.30000000000000004</c:v>
                </c:pt>
                <c:pt idx="7">
                  <c:v>-0.27</c:v>
                </c:pt>
                <c:pt idx="8">
                  <c:v>-0.24</c:v>
                </c:pt>
                <c:pt idx="9">
                  <c:v>-0.22</c:v>
                </c:pt>
                <c:pt idx="10">
                  <c:v>-0.21</c:v>
                </c:pt>
                <c:pt idx="11">
                  <c:v>-0.18</c:v>
                </c:pt>
              </c:numCache>
            </c:numRef>
          </c:val>
          <c:extLst>
            <c:ext xmlns:c16="http://schemas.microsoft.com/office/drawing/2014/chart" uri="{C3380CC4-5D6E-409C-BE32-E72D297353CC}">
              <c16:uniqueId val="{00000000-5AE0-4A46-8AF7-E11125CF383C}"/>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0.8"/>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4944787451841"/>
          <c:y val="0"/>
          <c:w val="0.50275055212548159"/>
          <c:h val="0.99897728511223927"/>
        </c:manualLayout>
      </c:layout>
      <c:barChart>
        <c:barDir val="bar"/>
        <c:grouping val="stacked"/>
        <c:varyColors val="0"/>
        <c:ser>
          <c:idx val="0"/>
          <c:order val="0"/>
          <c:tx>
            <c:strRef>
              <c:f>Sheet1!$C$1</c:f>
              <c:strCache>
                <c:ptCount val="1"/>
                <c:pt idx="0">
                  <c:v>Oui, plutôt intéressé(e)</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En Livraison domicile (Deliveroo, Ubereats..)</c:v>
                </c:pt>
                <c:pt idx="1">
                  <c:v>Dans les distributeurs automatiques (café, boissons, confiseries…)</c:v>
                </c:pt>
                <c:pt idx="2">
                  <c:v>En restauration rapide ou à emporter (fast food, sandwicherie, traiteur,)</c:v>
                </c:pt>
                <c:pt idx="3">
                  <c:v>Au restaurant</c:v>
                </c:pt>
                <c:pt idx="4">
                  <c:v>Sur votre lieu de travail, à la cantine ou restaurant d’entreprise</c:v>
                </c:pt>
              </c:strCache>
            </c:strRef>
          </c:cat>
          <c:val>
            <c:numRef>
              <c:f>Sheet1!$C$2:$C$6</c:f>
              <c:numCache>
                <c:formatCode>###0%</c:formatCode>
                <c:ptCount val="5"/>
                <c:pt idx="0">
                  <c:v>0.32</c:v>
                </c:pt>
                <c:pt idx="1">
                  <c:v>0.35</c:v>
                </c:pt>
                <c:pt idx="2" formatCode="0%">
                  <c:v>0.38</c:v>
                </c:pt>
                <c:pt idx="3">
                  <c:v>0.43</c:v>
                </c:pt>
                <c:pt idx="4">
                  <c:v>0.42</c:v>
                </c:pt>
              </c:numCache>
            </c:numRef>
          </c:val>
          <c:extLst>
            <c:ext xmlns:c16="http://schemas.microsoft.com/office/drawing/2014/chart" uri="{C3380CC4-5D6E-409C-BE32-E72D297353CC}">
              <c16:uniqueId val="{00000001-C960-4C65-A03D-AE7703D68C78}"/>
            </c:ext>
          </c:extLst>
        </c:ser>
        <c:ser>
          <c:idx val="6"/>
          <c:order val="1"/>
          <c:tx>
            <c:strRef>
              <c:f>Sheet1!$B$1</c:f>
              <c:strCache>
                <c:ptCount val="1"/>
                <c:pt idx="0">
                  <c:v>Oui, très intéressé(e)</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En Livraison domicile (Deliveroo, Ubereats..)</c:v>
                </c:pt>
                <c:pt idx="1">
                  <c:v>Dans les distributeurs automatiques (café, boissons, confiseries…)</c:v>
                </c:pt>
                <c:pt idx="2">
                  <c:v>En restauration rapide ou à emporter (fast food, sandwicherie, traiteur,)</c:v>
                </c:pt>
                <c:pt idx="3">
                  <c:v>Au restaurant</c:v>
                </c:pt>
                <c:pt idx="4">
                  <c:v>Sur votre lieu de travail, à la cantine ou restaurant d’entreprise</c:v>
                </c:pt>
              </c:strCache>
            </c:strRef>
          </c:cat>
          <c:val>
            <c:numRef>
              <c:f>Sheet1!$B$2:$B$6</c:f>
              <c:numCache>
                <c:formatCode>###0%</c:formatCode>
                <c:ptCount val="5"/>
                <c:pt idx="0">
                  <c:v>0.18</c:v>
                </c:pt>
                <c:pt idx="1">
                  <c:v>0.18</c:v>
                </c:pt>
                <c:pt idx="2" formatCode="0%">
                  <c:v>0.2</c:v>
                </c:pt>
                <c:pt idx="3" formatCode="0%">
                  <c:v>0.25</c:v>
                </c:pt>
                <c:pt idx="4">
                  <c:v>0.26</c:v>
                </c:pt>
              </c:numCache>
            </c:numRef>
          </c:val>
          <c:extLst xmlns:c15="http://schemas.microsoft.com/office/drawing/2012/chart">
            <c:ext xmlns:c16="http://schemas.microsoft.com/office/drawing/2014/chart" uri="{C3380CC4-5D6E-409C-BE32-E72D297353CC}">
              <c16:uniqueId val="{00000000-C960-4C65-A03D-AE7703D68C78}"/>
            </c:ext>
          </c:extLst>
        </c:ser>
        <c:ser>
          <c:idx val="1"/>
          <c:order val="2"/>
          <c:tx>
            <c:strRef>
              <c:f>Sheet1!$D$1</c:f>
              <c:strCache>
                <c:ptCount val="1"/>
                <c:pt idx="0">
                  <c:v>Non, plutôt pas intéressé(e)</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En Livraison domicile (Deliveroo, Ubereats..)</c:v>
                </c:pt>
                <c:pt idx="1">
                  <c:v>Dans les distributeurs automatiques (café, boissons, confiseries…)</c:v>
                </c:pt>
                <c:pt idx="2">
                  <c:v>En restauration rapide ou à emporter (fast food, sandwicherie, traiteur,)</c:v>
                </c:pt>
                <c:pt idx="3">
                  <c:v>Au restaurant</c:v>
                </c:pt>
                <c:pt idx="4">
                  <c:v>Sur votre lieu de travail, à la cantine ou restaurant d’entreprise</c:v>
                </c:pt>
              </c:strCache>
            </c:strRef>
          </c:cat>
          <c:val>
            <c:numRef>
              <c:f>Sheet1!$D$2:$D$6</c:f>
              <c:numCache>
                <c:formatCode>###0%</c:formatCode>
                <c:ptCount val="5"/>
                <c:pt idx="0">
                  <c:v>-0.23</c:v>
                </c:pt>
                <c:pt idx="1">
                  <c:v>-0.26</c:v>
                </c:pt>
                <c:pt idx="2">
                  <c:v>-0.21</c:v>
                </c:pt>
                <c:pt idx="3">
                  <c:v>-0.17</c:v>
                </c:pt>
                <c:pt idx="4">
                  <c:v>-0.17</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Non, pas du tout intéressé(e)</c:v>
                </c:pt>
              </c:strCache>
            </c:strRef>
          </c:tx>
          <c:spPr>
            <a:solidFill>
              <a:schemeClr val="accent4">
                <a:lumMod val="75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En Livraison domicile (Deliveroo, Ubereats..)</c:v>
                </c:pt>
                <c:pt idx="1">
                  <c:v>Dans les distributeurs automatiques (café, boissons, confiseries…)</c:v>
                </c:pt>
                <c:pt idx="2">
                  <c:v>En restauration rapide ou à emporter (fast food, sandwicherie, traiteur,)</c:v>
                </c:pt>
                <c:pt idx="3">
                  <c:v>Au restaurant</c:v>
                </c:pt>
                <c:pt idx="4">
                  <c:v>Sur votre lieu de travail, à la cantine ou restaurant d’entreprise</c:v>
                </c:pt>
              </c:strCache>
            </c:strRef>
          </c:cat>
          <c:val>
            <c:numRef>
              <c:f>Sheet1!$E$2:$E$6</c:f>
              <c:numCache>
                <c:formatCode>###0%</c:formatCode>
                <c:ptCount val="5"/>
                <c:pt idx="0">
                  <c:v>-0.27</c:v>
                </c:pt>
                <c:pt idx="1">
                  <c:v>-0.21</c:v>
                </c:pt>
                <c:pt idx="2">
                  <c:v>-0.2</c:v>
                </c:pt>
                <c:pt idx="3">
                  <c:v>-0.15</c:v>
                </c:pt>
                <c:pt idx="4">
                  <c:v>-0.15</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3"/>
            <c:invertIfNegative val="0"/>
            <c:bubble3D val="0"/>
            <c:extLst>
              <c:ext xmlns:c16="http://schemas.microsoft.com/office/drawing/2014/chart" uri="{C3380CC4-5D6E-409C-BE32-E72D297353CC}">
                <c16:uniqueId val="{00000000-D8E4-4C74-B04F-6F15B6ADC9FC}"/>
              </c:ext>
            </c:extLst>
          </c:dPt>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En Livraison domicile (Deliveroo, Ubereats..)</c:v>
                </c:pt>
                <c:pt idx="1">
                  <c:v>Dans les distributeurs automatiques (café, boissons, confiseries…)</c:v>
                </c:pt>
                <c:pt idx="2">
                  <c:v>En restauration rapide ou à emporter (fast food, sandwicherie, traiteur,)</c:v>
                </c:pt>
                <c:pt idx="3">
                  <c:v>Au restaurant</c:v>
                </c:pt>
                <c:pt idx="4">
                  <c:v>Sur votre lieu de travail, à la cantine ou restaurant d’entreprise</c:v>
                </c:pt>
              </c:strCache>
            </c:strRef>
          </c:cat>
          <c:val>
            <c:numRef>
              <c:f>Sheet1!$F$2:$F$6</c:f>
              <c:numCache>
                <c:formatCode>###0%</c:formatCode>
                <c:ptCount val="5"/>
                <c:pt idx="0">
                  <c:v>0.5</c:v>
                </c:pt>
                <c:pt idx="1">
                  <c:v>0.53</c:v>
                </c:pt>
                <c:pt idx="2">
                  <c:v>0.58000000000000007</c:v>
                </c:pt>
                <c:pt idx="3">
                  <c:v>0.67999999999999994</c:v>
                </c:pt>
                <c:pt idx="4">
                  <c:v>0.67999999999999994</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3"/>
            <c:invertIfNegative val="0"/>
            <c:bubble3D val="0"/>
            <c:extLst>
              <c:ext xmlns:c16="http://schemas.microsoft.com/office/drawing/2014/chart" uri="{C3380CC4-5D6E-409C-BE32-E72D297353CC}">
                <c16:uniqueId val="{00000000-E9FA-44C9-B6DB-532A1A632A00}"/>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8.3173384516954579E-2"/>
                      <c:h val="7.8767694013764641E-2"/>
                    </c:manualLayout>
                  </c15:layout>
                </c:ext>
                <c:ext xmlns:c16="http://schemas.microsoft.com/office/drawing/2014/chart" uri="{C3380CC4-5D6E-409C-BE32-E72D297353CC}">
                  <c16:uniqueId val="{00000007-C960-4C65-A03D-AE7703D68C78}"/>
                </c:ext>
              </c:extLst>
            </c:dLbl>
            <c:dLbl>
              <c:idx val="1"/>
              <c:layout>
                <c:manualLayout>
                  <c:x val="-5.4662100052850684E-3"/>
                  <c:y val="-1.823326249416508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8-C960-4C65-A03D-AE7703D68C78}"/>
                </c:ext>
              </c:extLst>
            </c:dLbl>
            <c:dLbl>
              <c:idx val="2"/>
              <c:layout>
                <c:manualLayout>
                  <c:x val="1.3741141132494752E-3"/>
                  <c:y val="-1.823326250265560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2-D2B4-45A9-B1DA-6B25F94B3546}"/>
                </c:ext>
              </c:extLst>
            </c:dLbl>
            <c:dLbl>
              <c:idx val="3"/>
              <c:layout>
                <c:manualLayout>
                  <c:x val="-1.4238108262061393E-3"/>
                  <c:y val="4.6317956736844062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0-E9FA-44C9-B6DB-532A1A632A00}"/>
                </c:ext>
              </c:extLst>
            </c:dLbl>
            <c:dLbl>
              <c:idx val="4"/>
              <c:layout>
                <c:manualLayout>
                  <c:x val="-3.600184117753185E-3"/>
                  <c:y val="-9.2623150189935898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1-E9FA-44C9-B6DB-532A1A632A00}"/>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Sheet1!$A$2:$A$6</c:f>
              <c:strCache>
                <c:ptCount val="5"/>
                <c:pt idx="0">
                  <c:v>En Livraison domicile (Deliveroo, Ubereats..)</c:v>
                </c:pt>
                <c:pt idx="1">
                  <c:v>Dans les distributeurs automatiques (café, boissons, confiseries…)</c:v>
                </c:pt>
                <c:pt idx="2">
                  <c:v>En restauration rapide ou à emporter (fast food, sandwicherie, traiteur,)</c:v>
                </c:pt>
                <c:pt idx="3">
                  <c:v>Au restaurant</c:v>
                </c:pt>
                <c:pt idx="4">
                  <c:v>Sur votre lieu de travail, à la cantine ou restaurant d’entreprise</c:v>
                </c:pt>
              </c:strCache>
            </c:strRef>
          </c:cat>
          <c:val>
            <c:numRef>
              <c:f>Sheet1!$G$2:$G$6</c:f>
              <c:numCache>
                <c:formatCode>0%;0%</c:formatCode>
                <c:ptCount val="5"/>
                <c:pt idx="0">
                  <c:v>-0.5</c:v>
                </c:pt>
                <c:pt idx="1">
                  <c:v>-0.47</c:v>
                </c:pt>
                <c:pt idx="2">
                  <c:v>-0.41000000000000003</c:v>
                </c:pt>
                <c:pt idx="3">
                  <c:v>-0.32</c:v>
                </c:pt>
                <c:pt idx="4">
                  <c:v>-0.32</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4944787451841"/>
          <c:y val="0"/>
          <c:w val="0.50275055212548159"/>
          <c:h val="0.99897728511223927"/>
        </c:manualLayout>
      </c:layout>
      <c:barChart>
        <c:barDir val="bar"/>
        <c:grouping val="stacked"/>
        <c:varyColors val="0"/>
        <c:ser>
          <c:idx val="0"/>
          <c:order val="0"/>
          <c:tx>
            <c:strRef>
              <c:f>Sheet1!$C$1</c:f>
              <c:strCache>
                <c:ptCount val="1"/>
                <c:pt idx="0">
                  <c:v>Oui, plutôt intéressé(e)</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 restaurant universitaire</c:v>
                </c:pt>
                <c:pt idx="1">
                  <c:v>Dans les centres de vacances</c:v>
                </c:pt>
                <c:pt idx="2">
                  <c:v>Dans les maisons de retraite</c:v>
                </c:pt>
                <c:pt idx="3">
                  <c:v>Dans les hôpitaux</c:v>
                </c:pt>
                <c:pt idx="4">
                  <c:v>A l’école : restaurant scolaire, cantine</c:v>
                </c:pt>
              </c:strCache>
            </c:strRef>
          </c:cat>
          <c:val>
            <c:numRef>
              <c:f>Sheet1!$C$2:$C$6</c:f>
              <c:numCache>
                <c:formatCode>0%</c:formatCode>
                <c:ptCount val="5"/>
                <c:pt idx="0" formatCode="###0%">
                  <c:v>0.4</c:v>
                </c:pt>
                <c:pt idx="1">
                  <c:v>0.42</c:v>
                </c:pt>
                <c:pt idx="2" formatCode="###0%">
                  <c:v>0.42</c:v>
                </c:pt>
                <c:pt idx="3" formatCode="###0%">
                  <c:v>0.44</c:v>
                </c:pt>
                <c:pt idx="4" formatCode="###0%">
                  <c:v>0.46</c:v>
                </c:pt>
              </c:numCache>
            </c:numRef>
          </c:val>
          <c:extLst>
            <c:ext xmlns:c16="http://schemas.microsoft.com/office/drawing/2014/chart" uri="{C3380CC4-5D6E-409C-BE32-E72D297353CC}">
              <c16:uniqueId val="{00000001-C960-4C65-A03D-AE7703D68C78}"/>
            </c:ext>
          </c:extLst>
        </c:ser>
        <c:ser>
          <c:idx val="6"/>
          <c:order val="1"/>
          <c:tx>
            <c:strRef>
              <c:f>Sheet1!$B$1</c:f>
              <c:strCache>
                <c:ptCount val="1"/>
                <c:pt idx="0">
                  <c:v>Oui, très intéressé(e)</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Au restaurant universitaire</c:v>
                </c:pt>
                <c:pt idx="1">
                  <c:v>Dans les centres de vacances</c:v>
                </c:pt>
                <c:pt idx="2">
                  <c:v>Dans les maisons de retraite</c:v>
                </c:pt>
                <c:pt idx="3">
                  <c:v>Dans les hôpitaux</c:v>
                </c:pt>
                <c:pt idx="4">
                  <c:v>A l’école : restaurant scolaire, cantine</c:v>
                </c:pt>
              </c:strCache>
            </c:strRef>
          </c:cat>
          <c:val>
            <c:numRef>
              <c:f>Sheet1!$B$2:$B$6</c:f>
              <c:numCache>
                <c:formatCode>0%</c:formatCode>
                <c:ptCount val="5"/>
                <c:pt idx="0">
                  <c:v>0.21</c:v>
                </c:pt>
                <c:pt idx="1">
                  <c:v>0.2</c:v>
                </c:pt>
                <c:pt idx="2" formatCode="###0%">
                  <c:v>0.26</c:v>
                </c:pt>
                <c:pt idx="3" formatCode="###0%">
                  <c:v>0.27</c:v>
                </c:pt>
                <c:pt idx="4" formatCode="###0%">
                  <c:v>0.31</c:v>
                </c:pt>
              </c:numCache>
            </c:numRef>
          </c:val>
          <c:extLst xmlns:c15="http://schemas.microsoft.com/office/drawing/2012/chart">
            <c:ext xmlns:c16="http://schemas.microsoft.com/office/drawing/2014/chart" uri="{C3380CC4-5D6E-409C-BE32-E72D297353CC}">
              <c16:uniqueId val="{00000000-C960-4C65-A03D-AE7703D68C78}"/>
            </c:ext>
          </c:extLst>
        </c:ser>
        <c:ser>
          <c:idx val="1"/>
          <c:order val="2"/>
          <c:tx>
            <c:strRef>
              <c:f>Sheet1!$D$1</c:f>
              <c:strCache>
                <c:ptCount val="1"/>
                <c:pt idx="0">
                  <c:v>Non, plutôt pas intéressé(e)</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 restaurant universitaire</c:v>
                </c:pt>
                <c:pt idx="1">
                  <c:v>Dans les centres de vacances</c:v>
                </c:pt>
                <c:pt idx="2">
                  <c:v>Dans les maisons de retraite</c:v>
                </c:pt>
                <c:pt idx="3">
                  <c:v>Dans les hôpitaux</c:v>
                </c:pt>
                <c:pt idx="4">
                  <c:v>A l’école : restaurant scolaire, cantine</c:v>
                </c:pt>
              </c:strCache>
            </c:strRef>
          </c:cat>
          <c:val>
            <c:numRef>
              <c:f>Sheet1!$D$2:$D$6</c:f>
              <c:numCache>
                <c:formatCode>###0%</c:formatCode>
                <c:ptCount val="5"/>
                <c:pt idx="0">
                  <c:v>-0.18</c:v>
                </c:pt>
                <c:pt idx="1">
                  <c:v>-0.19</c:v>
                </c:pt>
                <c:pt idx="2">
                  <c:v>-0.16</c:v>
                </c:pt>
                <c:pt idx="3">
                  <c:v>-0.16</c:v>
                </c:pt>
                <c:pt idx="4">
                  <c:v>-0.13</c:v>
                </c:pt>
              </c:numCache>
            </c:numRef>
          </c:val>
          <c:extLst>
            <c:ext xmlns:c16="http://schemas.microsoft.com/office/drawing/2014/chart" uri="{C3380CC4-5D6E-409C-BE32-E72D297353CC}">
              <c16:uniqueId val="{00000002-C960-4C65-A03D-AE7703D68C78}"/>
            </c:ext>
          </c:extLst>
        </c:ser>
        <c:ser>
          <c:idx val="2"/>
          <c:order val="3"/>
          <c:tx>
            <c:strRef>
              <c:f>Sheet1!$E$1</c:f>
              <c:strCache>
                <c:ptCount val="1"/>
                <c:pt idx="0">
                  <c:v>Non, pas du tout intéressé(e)</c:v>
                </c:pt>
              </c:strCache>
            </c:strRef>
          </c:tx>
          <c:spPr>
            <a:solidFill>
              <a:schemeClr val="accent4">
                <a:lumMod val="75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 restaurant universitaire</c:v>
                </c:pt>
                <c:pt idx="1">
                  <c:v>Dans les centres de vacances</c:v>
                </c:pt>
                <c:pt idx="2">
                  <c:v>Dans les maisons de retraite</c:v>
                </c:pt>
                <c:pt idx="3">
                  <c:v>Dans les hôpitaux</c:v>
                </c:pt>
                <c:pt idx="4">
                  <c:v>A l’école : restaurant scolaire, cantine</c:v>
                </c:pt>
              </c:strCache>
            </c:strRef>
          </c:cat>
          <c:val>
            <c:numRef>
              <c:f>Sheet1!$E$2:$E$6</c:f>
              <c:numCache>
                <c:formatCode>###0%</c:formatCode>
                <c:ptCount val="5"/>
                <c:pt idx="0">
                  <c:v>-0.21</c:v>
                </c:pt>
                <c:pt idx="1">
                  <c:v>-0.19</c:v>
                </c:pt>
                <c:pt idx="2">
                  <c:v>-0.16</c:v>
                </c:pt>
                <c:pt idx="3">
                  <c:v>-0.13</c:v>
                </c:pt>
                <c:pt idx="4">
                  <c:v>-0.11</c:v>
                </c:pt>
              </c:numCache>
            </c:numRef>
          </c:val>
          <c:extLst>
            <c:ext xmlns:c16="http://schemas.microsoft.com/office/drawing/2014/chart" uri="{C3380CC4-5D6E-409C-BE32-E72D297353CC}">
              <c16:uniqueId val="{00000003-C960-4C65-A03D-AE7703D68C78}"/>
            </c:ext>
          </c:extLst>
        </c:ser>
        <c:ser>
          <c:idx val="3"/>
          <c:order val="4"/>
          <c:tx>
            <c:strRef>
              <c:f>Sheet1!$F$1</c:f>
              <c:strCache>
                <c:ptCount val="1"/>
                <c:pt idx="0">
                  <c:v>ST régulièrement</c:v>
                </c:pt>
              </c:strCache>
            </c:strRef>
          </c:tx>
          <c:spPr>
            <a:noFill/>
            <a:ln>
              <a:noFill/>
            </a:ln>
            <a:effectLst/>
          </c:spPr>
          <c:invertIfNegative val="0"/>
          <c:dPt>
            <c:idx val="3"/>
            <c:invertIfNegative val="0"/>
            <c:bubble3D val="0"/>
            <c:extLst>
              <c:ext xmlns:c16="http://schemas.microsoft.com/office/drawing/2014/chart" uri="{C3380CC4-5D6E-409C-BE32-E72D297353CC}">
                <c16:uniqueId val="{00000000-888C-4707-9787-BA0055F3615D}"/>
              </c:ext>
            </c:extLst>
          </c:dPt>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Au restaurant universitaire</c:v>
                </c:pt>
                <c:pt idx="1">
                  <c:v>Dans les centres de vacances</c:v>
                </c:pt>
                <c:pt idx="2">
                  <c:v>Dans les maisons de retraite</c:v>
                </c:pt>
                <c:pt idx="3">
                  <c:v>Dans les hôpitaux</c:v>
                </c:pt>
                <c:pt idx="4">
                  <c:v>A l’école : restaurant scolaire, cantine</c:v>
                </c:pt>
              </c:strCache>
            </c:strRef>
          </c:cat>
          <c:val>
            <c:numRef>
              <c:f>Sheet1!$F$2:$F$6</c:f>
              <c:numCache>
                <c:formatCode>###0%</c:formatCode>
                <c:ptCount val="5"/>
                <c:pt idx="0">
                  <c:v>0.61</c:v>
                </c:pt>
                <c:pt idx="1">
                  <c:v>0.62</c:v>
                </c:pt>
                <c:pt idx="2">
                  <c:v>0.67999999999999994</c:v>
                </c:pt>
                <c:pt idx="3">
                  <c:v>0.71</c:v>
                </c:pt>
                <c:pt idx="4">
                  <c:v>0.77</c:v>
                </c:pt>
              </c:numCache>
            </c:numRef>
          </c:val>
          <c:extLst>
            <c:ext xmlns:c16="http://schemas.microsoft.com/office/drawing/2014/chart" uri="{C3380CC4-5D6E-409C-BE32-E72D297353CC}">
              <c16:uniqueId val="{00000005-C960-4C65-A03D-AE7703D68C78}"/>
            </c:ext>
          </c:extLst>
        </c:ser>
        <c:ser>
          <c:idx val="4"/>
          <c:order val="5"/>
          <c:tx>
            <c:strRef>
              <c:f>Sheet1!$G$1</c:f>
              <c:strCache>
                <c:ptCount val="1"/>
                <c:pt idx="0">
                  <c:v>ST rarement</c:v>
                </c:pt>
              </c:strCache>
            </c:strRef>
          </c:tx>
          <c:spPr>
            <a:noFill/>
            <a:ln>
              <a:noFill/>
            </a:ln>
            <a:effectLst/>
          </c:spPr>
          <c:invertIfNegative val="0"/>
          <c:dPt>
            <c:idx val="3"/>
            <c:invertIfNegative val="0"/>
            <c:bubble3D val="0"/>
            <c:extLst>
              <c:ext xmlns:c16="http://schemas.microsoft.com/office/drawing/2014/chart" uri="{C3380CC4-5D6E-409C-BE32-E72D297353CC}">
                <c16:uniqueId val="{00000000-D3DE-40DC-96F6-E591A6B93DF8}"/>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8.3173384516954579E-2"/>
                      <c:h val="7.8767694013764641E-2"/>
                    </c:manualLayout>
                  </c15:layout>
                </c:ext>
                <c:ext xmlns:c16="http://schemas.microsoft.com/office/drawing/2014/chart" uri="{C3380CC4-5D6E-409C-BE32-E72D297353CC}">
                  <c16:uniqueId val="{00000007-C960-4C65-A03D-AE7703D68C78}"/>
                </c:ext>
              </c:extLst>
            </c:dLbl>
            <c:dLbl>
              <c:idx val="1"/>
              <c:layout>
                <c:manualLayout>
                  <c:x val="4.6964250583849893E-3"/>
                  <c:y val="-1.823326249416508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8-C960-4C65-A03D-AE7703D68C78}"/>
                </c:ext>
              </c:extLst>
            </c:dLbl>
            <c:dLbl>
              <c:idx val="2"/>
              <c:layout>
                <c:manualLayout>
                  <c:x val="-8.0351873291889704E-3"/>
                  <c:y val="1.8233262511676787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2-D2B4-45A9-B1DA-6B25F94B3546}"/>
                </c:ext>
              </c:extLst>
            </c:dLbl>
            <c:dLbl>
              <c:idx val="3"/>
              <c:layout>
                <c:manualLayout>
                  <c:x val="-2.4309404194676762E-3"/>
                  <c:y val="1.8233262503186264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0-D3DE-40DC-96F6-E591A6B93DF8}"/>
                </c:ext>
              </c:extLst>
            </c:dLbl>
            <c:dLbl>
              <c:idx val="4"/>
              <c:layout>
                <c:manualLayout>
                  <c:x val="-1.070621428263046E-3"/>
                  <c:y val="1.8233262503186264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3173447011993695E-2"/>
                      <c:h val="7.8767694013764641E-2"/>
                    </c:manualLayout>
                  </c15:layout>
                </c:ext>
                <c:ext xmlns:c16="http://schemas.microsoft.com/office/drawing/2014/chart" uri="{C3380CC4-5D6E-409C-BE32-E72D297353CC}">
                  <c16:uniqueId val="{00000001-D3DE-40DC-96F6-E591A6B93DF8}"/>
                </c:ext>
              </c:extLst>
            </c:dLbl>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Sheet1!$A$2:$A$6</c:f>
              <c:strCache>
                <c:ptCount val="5"/>
                <c:pt idx="0">
                  <c:v>Au restaurant universitaire</c:v>
                </c:pt>
                <c:pt idx="1">
                  <c:v>Dans les centres de vacances</c:v>
                </c:pt>
                <c:pt idx="2">
                  <c:v>Dans les maisons de retraite</c:v>
                </c:pt>
                <c:pt idx="3">
                  <c:v>Dans les hôpitaux</c:v>
                </c:pt>
                <c:pt idx="4">
                  <c:v>A l’école : restaurant scolaire, cantine</c:v>
                </c:pt>
              </c:strCache>
            </c:strRef>
          </c:cat>
          <c:val>
            <c:numRef>
              <c:f>Sheet1!$G$2:$G$6</c:f>
              <c:numCache>
                <c:formatCode>0%;0%</c:formatCode>
                <c:ptCount val="5"/>
                <c:pt idx="0">
                  <c:v>-0.39</c:v>
                </c:pt>
                <c:pt idx="1">
                  <c:v>-0.38</c:v>
                </c:pt>
                <c:pt idx="2">
                  <c:v>-0.32</c:v>
                </c:pt>
                <c:pt idx="3">
                  <c:v>-0.29000000000000004</c:v>
                </c:pt>
                <c:pt idx="4">
                  <c:v>-0.24</c:v>
                </c:pt>
              </c:numCache>
            </c:numRef>
          </c:val>
          <c:extLst>
            <c:ext xmlns:c16="http://schemas.microsoft.com/office/drawing/2014/chart" uri="{C3380CC4-5D6E-409C-BE32-E72D297353CC}">
              <c16:uniqueId val="{0000000C-C960-4C65-A03D-AE7703D68C78}"/>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1"/>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951010867625577"/>
          <c:y val="0"/>
          <c:w val="1"/>
          <c:h val="1"/>
        </c:manualLayout>
      </c:layout>
      <c:barChart>
        <c:barDir val="bar"/>
        <c:grouping val="clustered"/>
        <c:varyColors val="0"/>
        <c:ser>
          <c:idx val="4"/>
          <c:order val="0"/>
          <c:tx>
            <c:strRef>
              <c:f>Sheet1!$B$1</c:f>
              <c:strCache>
                <c:ptCount val="1"/>
                <c:pt idx="0">
                  <c:v>ancienneté</c:v>
                </c:pt>
              </c:strCache>
            </c:strRef>
          </c:tx>
          <c:spPr>
            <a:solidFill>
              <a:srgbClr val="92D050"/>
            </a:solidFill>
            <a:ln w="10948">
              <a:noFill/>
              <a:prstDash val="solid"/>
            </a:ln>
          </c:spPr>
          <c:invertIfNegative val="0"/>
          <c:dLbls>
            <c:spPr>
              <a:noFill/>
              <a:ln>
                <a:noFill/>
              </a:ln>
              <a:effectLst/>
            </c:spPr>
            <c:txPr>
              <a:bodyPr/>
              <a:lstStyle/>
              <a:p>
                <a:pPr>
                  <a:defRPr sz="1200" b="1" i="0" baseline="0">
                    <a:solidFill>
                      <a:schemeClr val="tx2"/>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Ne se souviennent plus</c:v>
                </c:pt>
                <c:pt idx="1">
                  <c:v>Plus de 10 ans</c:v>
                </c:pt>
                <c:pt idx="2">
                  <c:v>Entre six et dix ans</c:v>
                </c:pt>
                <c:pt idx="3">
                  <c:v>Entre trois et six ans</c:v>
                </c:pt>
                <c:pt idx="4">
                  <c:v>Entre un an et trois ans</c:v>
                </c:pt>
                <c:pt idx="5">
                  <c:v> Moins d'un an</c:v>
                </c:pt>
              </c:strCache>
            </c:strRef>
          </c:cat>
          <c:val>
            <c:numRef>
              <c:f>Sheet1!$B$2:$B$7</c:f>
              <c:numCache>
                <c:formatCode>0"%";"";""</c:formatCode>
                <c:ptCount val="6"/>
                <c:pt idx="0">
                  <c:v>20</c:v>
                </c:pt>
                <c:pt idx="1">
                  <c:v>14</c:v>
                </c:pt>
                <c:pt idx="2">
                  <c:v>13</c:v>
                </c:pt>
                <c:pt idx="3">
                  <c:v>21</c:v>
                </c:pt>
                <c:pt idx="4">
                  <c:v>23.5</c:v>
                </c:pt>
                <c:pt idx="5">
                  <c:v>8</c:v>
                </c:pt>
              </c:numCache>
            </c:numRef>
          </c:val>
          <c:extLst>
            <c:ext xmlns:c16="http://schemas.microsoft.com/office/drawing/2014/chart" uri="{C3380CC4-5D6E-409C-BE32-E72D297353CC}">
              <c16:uniqueId val="{00000001-2985-412B-89B1-A83C589AAC93}"/>
            </c:ext>
          </c:extLst>
        </c:ser>
        <c:dLbls>
          <c:showLegendKey val="0"/>
          <c:showVal val="1"/>
          <c:showCatName val="0"/>
          <c:showSerName val="0"/>
          <c:showPercent val="0"/>
          <c:showBubbleSize val="0"/>
        </c:dLbls>
        <c:gapWidth val="70"/>
        <c:overlap val="100"/>
        <c:axId val="241929728"/>
        <c:axId val="241138432"/>
      </c:barChart>
      <c:catAx>
        <c:axId val="241929728"/>
        <c:scaling>
          <c:orientation val="minMax"/>
        </c:scaling>
        <c:delete val="0"/>
        <c:axPos val="l"/>
        <c:numFmt formatCode="General" sourceLinked="1"/>
        <c:majorTickMark val="out"/>
        <c:minorTickMark val="none"/>
        <c:tickLblPos val="nextTo"/>
        <c:txPr>
          <a:bodyPr/>
          <a:lstStyle/>
          <a:p>
            <a:pPr>
              <a:defRPr sz="900" b="0"/>
            </a:pPr>
            <a:endParaRPr lang="fr-FR"/>
          </a:p>
        </c:txPr>
        <c:crossAx val="241138432"/>
        <c:crosses val="autoZero"/>
        <c:auto val="0"/>
        <c:lblAlgn val="ctr"/>
        <c:lblOffset val="100"/>
        <c:tickLblSkip val="1"/>
        <c:tickMarkSkip val="1"/>
        <c:noMultiLvlLbl val="0"/>
      </c:catAx>
      <c:valAx>
        <c:axId val="241138432"/>
        <c:scaling>
          <c:orientation val="minMax"/>
          <c:max val="100"/>
          <c:min val="0"/>
        </c:scaling>
        <c:delete val="1"/>
        <c:axPos val="b"/>
        <c:numFmt formatCode="0&quot;%&quot;;&quot;&quot;;&quot;&quot;" sourceLinked="1"/>
        <c:majorTickMark val="out"/>
        <c:minorTickMark val="none"/>
        <c:tickLblPos val="nextTo"/>
        <c:crossAx val="241929728"/>
        <c:crosses val="autoZero"/>
        <c:crossBetween val="between"/>
        <c:majorUnit val="0.5"/>
        <c:minorUnit val="0.4"/>
      </c:valAx>
      <c:spPr>
        <a:noFill/>
        <a:ln w="25380">
          <a:noFill/>
        </a:ln>
      </c:spPr>
    </c:plotArea>
    <c:plotVisOnly val="1"/>
    <c:dispBlanksAs val="gap"/>
    <c:showDLblsOverMax val="0"/>
  </c:chart>
  <c:spPr>
    <a:noFill/>
    <a:ln>
      <a:noFill/>
    </a:ln>
  </c:spPr>
  <c:txPr>
    <a:bodyPr/>
    <a:lstStyle/>
    <a:p>
      <a:pPr>
        <a:defRPr sz="1552" b="1" i="0" u="none" strike="noStrike" baseline="0">
          <a:solidFill>
            <a:schemeClr val="tx1"/>
          </a:solidFill>
          <a:latin typeface="+mn-lt"/>
          <a:ea typeface="Arial"/>
          <a:cs typeface="Arial"/>
        </a:defRPr>
      </a:pPr>
      <a:endParaRPr lang="fr-FR"/>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S'est assoupli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Feuil1!$B$2:$B$7</c:f>
              <c:numCache>
                <c:formatCode>###0%</c:formatCode>
                <c:ptCount val="6"/>
                <c:pt idx="0">
                  <c:v>8.7067485181624799E-2</c:v>
                </c:pt>
                <c:pt idx="1">
                  <c:v>5.8589153927561387E-2</c:v>
                </c:pt>
                <c:pt idx="2">
                  <c:v>3.5125998218822313E-2</c:v>
                </c:pt>
                <c:pt idx="3">
                  <c:v>2.762979718631943E-2</c:v>
                </c:pt>
                <c:pt idx="4">
                  <c:v>5.8058419931519036E-2</c:v>
                </c:pt>
                <c:pt idx="5">
                  <c:v>3.7468658543768407E-2</c:v>
                </c:pt>
              </c:numCache>
            </c:numRef>
          </c:val>
          <c:extLst>
            <c:ext xmlns:c16="http://schemas.microsoft.com/office/drawing/2014/chart" uri="{C3380CC4-5D6E-409C-BE32-E72D297353CC}">
              <c16:uniqueId val="{00000000-3876-4543-99EA-51DDA8FC7107}"/>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30000000000000004"/>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S'est assoupli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Sans diplôme, CEP, BEPC</c:v>
                </c:pt>
                <c:pt idx="1">
                  <c:v>CAP, BEP</c:v>
                </c:pt>
                <c:pt idx="2">
                  <c:v>Baccalauréat</c:v>
                </c:pt>
                <c:pt idx="3">
                  <c:v>Bac+2 à +3</c:v>
                </c:pt>
                <c:pt idx="4">
                  <c:v>Bac+4</c:v>
                </c:pt>
                <c:pt idx="5">
                  <c:v>Bac+5 et supérieur</c:v>
                </c:pt>
              </c:strCache>
            </c:strRef>
          </c:cat>
          <c:val>
            <c:numRef>
              <c:f>Feuil1!$B$2:$B$7</c:f>
              <c:numCache>
                <c:formatCode>###0%</c:formatCode>
                <c:ptCount val="6"/>
                <c:pt idx="0">
                  <c:v>5.4990911640735524E-2</c:v>
                </c:pt>
                <c:pt idx="1">
                  <c:v>5.5277884685185248E-2</c:v>
                </c:pt>
                <c:pt idx="2">
                  <c:v>4.7569572643830084E-2</c:v>
                </c:pt>
                <c:pt idx="3">
                  <c:v>3.5251460813545188E-2</c:v>
                </c:pt>
                <c:pt idx="4">
                  <c:v>2.5028283447286571E-2</c:v>
                </c:pt>
                <c:pt idx="5">
                  <c:v>4.4365162932046086E-2</c:v>
                </c:pt>
              </c:numCache>
            </c:numRef>
          </c:val>
          <c:extLst>
            <c:ext xmlns:c16="http://schemas.microsoft.com/office/drawing/2014/chart" uri="{C3380CC4-5D6E-409C-BE32-E72D297353CC}">
              <c16:uniqueId val="{00000000-3876-4543-99EA-51DDA8FC7107}"/>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30000000000000004"/>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S'est assoupli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Actifs occupés CSP+</c:v>
                </c:pt>
                <c:pt idx="1">
                  <c:v>Actifs occupés CSP=</c:v>
                </c:pt>
                <c:pt idx="2">
                  <c:v>Actifs occupés CSP-</c:v>
                </c:pt>
                <c:pt idx="3">
                  <c:v>Chômeurs</c:v>
                </c:pt>
                <c:pt idx="4">
                  <c:v>Retraités</c:v>
                </c:pt>
                <c:pt idx="5">
                  <c:v>Autres inactifs</c:v>
                </c:pt>
              </c:strCache>
            </c:strRef>
          </c:cat>
          <c:val>
            <c:numRef>
              <c:f>Feuil1!$B$2:$B$7</c:f>
              <c:numCache>
                <c:formatCode>###0%</c:formatCode>
                <c:ptCount val="6"/>
                <c:pt idx="0">
                  <c:v>2.3055871814318622E-2</c:v>
                </c:pt>
                <c:pt idx="1">
                  <c:v>2.0928412406972057E-2</c:v>
                </c:pt>
                <c:pt idx="2">
                  <c:v>6.3990587088652309E-2</c:v>
                </c:pt>
                <c:pt idx="3">
                  <c:v>8.8544020656498107E-2</c:v>
                </c:pt>
                <c:pt idx="4">
                  <c:v>4.3227474477913745E-2</c:v>
                </c:pt>
                <c:pt idx="5">
                  <c:v>4.8782824315822967E-2</c:v>
                </c:pt>
              </c:numCache>
            </c:numRef>
          </c:val>
          <c:extLst>
            <c:ext xmlns:c16="http://schemas.microsoft.com/office/drawing/2014/chart" uri="{C3380CC4-5D6E-409C-BE32-E72D297353CC}">
              <c16:uniqueId val="{00000000-3876-4543-99EA-51DDA8FC7107}"/>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30000000000000004"/>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7.5889950952856569E-2"/>
          <c:w val="0.94012002997856192"/>
          <c:h val="0.92411004904714344"/>
        </c:manualLayout>
      </c:layout>
      <c:barChart>
        <c:barDir val="col"/>
        <c:grouping val="clustered"/>
        <c:varyColors val="0"/>
        <c:ser>
          <c:idx val="0"/>
          <c:order val="0"/>
          <c:tx>
            <c:strRef>
              <c:f>Feuil1!$B$1</c:f>
              <c:strCache>
                <c:ptCount val="1"/>
                <c:pt idx="0">
                  <c:v>S'est assoupli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Moins de 1000€</c:v>
                </c:pt>
                <c:pt idx="1">
                  <c:v>Entre 1000€ et 1500€</c:v>
                </c:pt>
                <c:pt idx="2">
                  <c:v>Entre 1500€ et 2000€</c:v>
                </c:pt>
                <c:pt idx="3">
                  <c:v>Entre 2000€ et 2500€</c:v>
                </c:pt>
                <c:pt idx="4">
                  <c:v>Plus de 2500€</c:v>
                </c:pt>
              </c:strCache>
            </c:strRef>
          </c:cat>
          <c:val>
            <c:numRef>
              <c:f>Feuil1!$B$2:$B$6</c:f>
              <c:numCache>
                <c:formatCode>###0%</c:formatCode>
                <c:ptCount val="5"/>
                <c:pt idx="0">
                  <c:v>8.8754498929936532E-2</c:v>
                </c:pt>
                <c:pt idx="1">
                  <c:v>4.3756554287679945E-2</c:v>
                </c:pt>
                <c:pt idx="2">
                  <c:v>4.2978956252531147E-2</c:v>
                </c:pt>
                <c:pt idx="3">
                  <c:v>3.0207190050014713E-2</c:v>
                </c:pt>
                <c:pt idx="4">
                  <c:v>2.5087824264126687E-2</c:v>
                </c:pt>
              </c:numCache>
            </c:numRef>
          </c:val>
          <c:extLst>
            <c:ext xmlns:c16="http://schemas.microsoft.com/office/drawing/2014/chart" uri="{C3380CC4-5D6E-409C-BE32-E72D297353CC}">
              <c16:uniqueId val="{00000000-3876-4543-99EA-51DDA8FC7107}"/>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30000000000000004"/>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55732237478279367"/>
          <c:y val="4.4270970372525892E-2"/>
          <c:w val="0.39933299854324078"/>
          <c:h val="0.93261380932613791"/>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0"/>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13-F33D-431F-BA01-FDFEA906AF97}"/>
              </c:ext>
            </c:extLst>
          </c:dPt>
          <c:dPt>
            <c:idx val="1"/>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12-F33D-431F-BA01-FDFEA906AF97}"/>
              </c:ext>
            </c:extLst>
          </c:dPt>
          <c:dPt>
            <c:idx val="2"/>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11-F33D-431F-BA01-FDFEA906AF97}"/>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1-F33D-431F-BA01-FDFEA906AF97}"/>
              </c:ext>
            </c:extLst>
          </c:dPt>
          <c:dPt>
            <c:idx val="4"/>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3-F33D-431F-BA01-FDFEA906AF97}"/>
              </c:ext>
            </c:extLst>
          </c:dPt>
          <c:dPt>
            <c:idx val="5"/>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5-F33D-431F-BA01-FDFEA906AF97}"/>
              </c:ext>
            </c:extLst>
          </c:dPt>
          <c:dPt>
            <c:idx val="6"/>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7-F33D-431F-BA01-FDFEA906AF97}"/>
              </c:ext>
            </c:extLst>
          </c:dPt>
          <c:dPt>
            <c:idx val="7"/>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9-F33D-431F-BA01-FDFEA906AF97}"/>
              </c:ext>
            </c:extLst>
          </c:dPt>
          <c:dPt>
            <c:idx val="8"/>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F33D-431F-BA01-FDFEA906AF97}"/>
              </c:ext>
            </c:extLst>
          </c:dPt>
          <c:dPt>
            <c:idx val="9"/>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D-F33D-431F-BA01-FDFEA906AF97}"/>
              </c:ext>
            </c:extLst>
          </c:dPt>
          <c:dPt>
            <c:idx val="10"/>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F-F33D-431F-BA01-FDFEA906AF97}"/>
              </c:ext>
            </c:extLst>
          </c:dPt>
          <c:dPt>
            <c:idx val="11"/>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7-CBD7-4C6E-9323-7A8DD4C02BA9}"/>
              </c:ext>
            </c:extLst>
          </c:dPt>
          <c:dPt>
            <c:idx val="12"/>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9-CBD7-4C6E-9323-7A8DD4C02BA9}"/>
              </c:ext>
            </c:extLst>
          </c:dPt>
          <c:dPt>
            <c:idx val="13"/>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B-CBD7-4C6E-9323-7A8DD4C02BA9}"/>
              </c:ext>
            </c:extLst>
          </c:dPt>
          <c:dPt>
            <c:idx val="14"/>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D-CBD7-4C6E-9323-7A8DD4C02BA9}"/>
              </c:ext>
            </c:extLst>
          </c:dPt>
          <c:dLbls>
            <c:dLbl>
              <c:idx val="14"/>
              <c:layout>
                <c:manualLayout>
                  <c:x val="-2.0703689974047733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BD7-4C6E-9323-7A8DD4C02BA9}"/>
                </c:ext>
              </c:extLst>
            </c:dLbl>
            <c:spPr>
              <a:noFill/>
              <a:ln>
                <a:noFill/>
              </a:ln>
              <a:effectLst/>
            </c:spPr>
            <c:txPr>
              <a:bodyPr rot="0" spcFirstLastPara="1" vertOverflow="ellipsis" vert="horz" wrap="square" lIns="38100" tIns="19050" rIns="38100" bIns="19050" anchor="ctr" anchorCtr="1">
                <a:spAutoFit/>
              </a:bodyPr>
              <a:lstStyle/>
              <a:p>
                <a:pPr>
                  <a:defRPr lang="en-US" sz="8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Feuil1!$A$5:$A$19</c:f>
              <c:strCache>
                <c:ptCount val="15"/>
                <c:pt idx="0">
                  <c:v>Agneau</c:v>
                </c:pt>
                <c:pt idx="1">
                  <c:v>Veau</c:v>
                </c:pt>
                <c:pt idx="2">
                  <c:v>Porc, charcuterie</c:v>
                </c:pt>
                <c:pt idx="3">
                  <c:v>Pièce de bœuf</c:v>
                </c:pt>
                <c:pt idx="4">
                  <c:v>Steak haché </c:v>
                </c:pt>
                <c:pt idx="5">
                  <c:v>Volaille</c:v>
                </c:pt>
                <c:pt idx="6">
                  <c:v>Œufs</c:v>
                </c:pt>
                <c:pt idx="7">
                  <c:v>Fromages</c:v>
                </c:pt>
                <c:pt idx="8">
                  <c:v>Lait</c:v>
                </c:pt>
                <c:pt idx="9">
                  <c:v>Yaourts</c:v>
                </c:pt>
                <c:pt idx="10">
                  <c:v>Fruits à coque et fruits secs</c:v>
                </c:pt>
                <c:pt idx="11">
                  <c:v>Fruits frais</c:v>
                </c:pt>
                <c:pt idx="12">
                  <c:v>Légumes secs</c:v>
                </c:pt>
                <c:pt idx="13">
                  <c:v>Légumes (non frais/en conserve/surgelés)</c:v>
                </c:pt>
                <c:pt idx="14">
                  <c:v>Légumes frais</c:v>
                </c:pt>
              </c:strCache>
            </c:strRef>
          </c:cat>
          <c:val>
            <c:numRef>
              <c:f>Feuil1!$B$5:$B$19</c:f>
              <c:numCache>
                <c:formatCode>###0%</c:formatCode>
                <c:ptCount val="15"/>
                <c:pt idx="0">
                  <c:v>0.11545212061960793</c:v>
                </c:pt>
                <c:pt idx="1">
                  <c:v>0.14490264984041878</c:v>
                </c:pt>
                <c:pt idx="2">
                  <c:v>0.1902883888830576</c:v>
                </c:pt>
                <c:pt idx="3">
                  <c:v>0.1943825938769842</c:v>
                </c:pt>
                <c:pt idx="4">
                  <c:v>0.20808822602687468</c:v>
                </c:pt>
                <c:pt idx="5">
                  <c:v>0.35696984622938915</c:v>
                </c:pt>
                <c:pt idx="6">
                  <c:v>0.64</c:v>
                </c:pt>
                <c:pt idx="7">
                  <c:v>0.33517157732289327</c:v>
                </c:pt>
                <c:pt idx="8">
                  <c:v>0.39211036795410836</c:v>
                </c:pt>
                <c:pt idx="9">
                  <c:v>0.4141891518266283</c:v>
                </c:pt>
                <c:pt idx="10">
                  <c:v>0.22742779168128091</c:v>
                </c:pt>
                <c:pt idx="11">
                  <c:v>0.62101091981279632</c:v>
                </c:pt>
                <c:pt idx="12">
                  <c:v>0.30353666147940983</c:v>
                </c:pt>
                <c:pt idx="13">
                  <c:v>0.31119787897037332</c:v>
                </c:pt>
                <c:pt idx="14">
                  <c:v>0.65291689810552256</c:v>
                </c:pt>
              </c:numCache>
            </c:numRef>
          </c:val>
          <c:extLst>
            <c:ext xmlns:c16="http://schemas.microsoft.com/office/drawing/2014/chart" uri="{C3380CC4-5D6E-409C-BE32-E72D297353CC}">
              <c16:uniqueId val="{00000010-F33D-431F-BA01-FDFEA906AF97}"/>
            </c:ext>
          </c:extLst>
        </c:ser>
        <c:dLbls>
          <c:dLblPos val="outEnd"/>
          <c:showLegendKey val="0"/>
          <c:showVal val="1"/>
          <c:showCatName val="0"/>
          <c:showSerName val="0"/>
          <c:showPercent val="0"/>
          <c:showBubbleSize val="0"/>
        </c:dLbls>
        <c:gapWidth val="166"/>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6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9561057619791631"/>
          <c:y val="4.4270970372525892E-2"/>
          <c:w val="0.38186154199142025"/>
          <c:h val="0.93261380932613791"/>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0"/>
            <c:invertIfNegative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FED9-4ACC-94D5-37D86EB602EA}"/>
              </c:ext>
            </c:extLst>
          </c:dPt>
          <c:dPt>
            <c:idx val="1"/>
            <c:invertIfNegative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FED9-4ACC-94D5-37D86EB602EA}"/>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FED9-4ACC-94D5-37D86EB602EA}"/>
              </c:ext>
            </c:extLst>
          </c:dPt>
          <c:dPt>
            <c:idx val="3"/>
            <c:invertIfNegative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7-FED9-4ACC-94D5-37D86EB602EA}"/>
              </c:ext>
            </c:extLst>
          </c:dPt>
          <c:dPt>
            <c:idx val="4"/>
            <c:invertIfNegative val="0"/>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9-FED9-4ACC-94D5-37D86EB602EA}"/>
              </c:ext>
            </c:extLst>
          </c:dPt>
          <c:dPt>
            <c:idx val="5"/>
            <c:invertIfNegative val="0"/>
            <c:bubble3D val="0"/>
            <c:spPr>
              <a:solidFill>
                <a:srgbClr val="FF0000"/>
              </a:solidFill>
              <a:ln w="19050">
                <a:solidFill>
                  <a:schemeClr val="lt1"/>
                </a:solidFill>
              </a:ln>
              <a:effectLst/>
            </c:spPr>
            <c:extLst>
              <c:ext xmlns:c16="http://schemas.microsoft.com/office/drawing/2014/chart" uri="{C3380CC4-5D6E-409C-BE32-E72D297353CC}">
                <c16:uniqueId val="{0000000B-FED9-4ACC-94D5-37D86EB602EA}"/>
              </c:ext>
            </c:extLst>
          </c:dPt>
          <c:dPt>
            <c:idx val="6"/>
            <c:invertIfNegative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D-FED9-4ACC-94D5-37D86EB602EA}"/>
              </c:ext>
            </c:extLst>
          </c:dPt>
          <c:dPt>
            <c:idx val="7"/>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0F-FED9-4ACC-94D5-37D86EB602EA}"/>
              </c:ext>
            </c:extLst>
          </c:dPt>
          <c:dPt>
            <c:idx val="8"/>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11-FED9-4ACC-94D5-37D86EB602EA}"/>
              </c:ext>
            </c:extLst>
          </c:dPt>
          <c:dPt>
            <c:idx val="9"/>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13-FED9-4ACC-94D5-37D86EB602EA}"/>
              </c:ext>
            </c:extLst>
          </c:dPt>
          <c:dPt>
            <c:idx val="10"/>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15-FED9-4ACC-94D5-37D86EB602EA}"/>
              </c:ext>
            </c:extLst>
          </c:dPt>
          <c:dPt>
            <c:idx val="1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17-FED9-4ACC-94D5-37D86EB602EA}"/>
              </c:ext>
            </c:extLst>
          </c:dPt>
          <c:dPt>
            <c:idx val="12"/>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19-FED9-4ACC-94D5-37D86EB602EA}"/>
              </c:ext>
            </c:extLst>
          </c:dPt>
          <c:dPt>
            <c:idx val="13"/>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1B-FED9-4ACC-94D5-37D86EB602EA}"/>
              </c:ext>
            </c:extLst>
          </c:dPt>
          <c:dLbls>
            <c:dLbl>
              <c:idx val="13"/>
              <c:layout>
                <c:manualLayout>
                  <c:x val="-2.0703689974047733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ED9-4ACC-94D5-37D86EB602EA}"/>
                </c:ext>
              </c:extLst>
            </c:dLbl>
            <c:spPr>
              <a:noFill/>
              <a:ln>
                <a:noFill/>
              </a:ln>
              <a:effectLst/>
            </c:spPr>
            <c:txPr>
              <a:bodyPr rot="0" spcFirstLastPara="1" vertOverflow="ellipsis" vert="horz" wrap="square" lIns="38100" tIns="19050" rIns="38100" bIns="19050" anchor="ctr" anchorCtr="1">
                <a:spAutoFit/>
              </a:bodyPr>
              <a:lstStyle/>
              <a:p>
                <a:pPr>
                  <a:defRPr lang="en-US" sz="8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Feuil1!$A$2:$A$15</c:f>
              <c:strCache>
                <c:ptCount val="14"/>
                <c:pt idx="0">
                  <c:v>Compléments alimentaires</c:v>
                </c:pt>
                <c:pt idx="1">
                  <c:v>Plats préparés / cuisinés</c:v>
                </c:pt>
                <c:pt idx="2">
                  <c:v>Produits à base de soja</c:v>
                </c:pt>
                <c:pt idx="3">
                  <c:v>Biscuits, produits pour le
 petit déjeuner</c:v>
                </c:pt>
                <c:pt idx="4">
                  <c:v>Café, thé, infusion</c:v>
                </c:pt>
                <c:pt idx="5">
                  <c:v>Céréales, légumineuses
 et produits associés</c:v>
                </c:pt>
                <c:pt idx="6">
                  <c:v>Pain</c:v>
                </c:pt>
                <c:pt idx="7">
                  <c:v>Autres boissons</c:v>
                </c:pt>
                <c:pt idx="8">
                  <c:v>Bière</c:v>
                </c:pt>
                <c:pt idx="9">
                  <c:v>Vins</c:v>
                </c:pt>
                <c:pt idx="10">
                  <c:v>Jus de fruits</c:v>
                </c:pt>
                <c:pt idx="11">
                  <c:v>Autres produits d’épicerie</c:v>
                </c:pt>
                <c:pt idx="12">
                  <c:v>Huile</c:v>
                </c:pt>
                <c:pt idx="13">
                  <c:v>Pâtes, riz, autres céréales</c:v>
                </c:pt>
              </c:strCache>
            </c:strRef>
          </c:cat>
          <c:val>
            <c:numRef>
              <c:f>Feuil1!$B$2:$B$15</c:f>
              <c:numCache>
                <c:formatCode>###0%</c:formatCode>
                <c:ptCount val="14"/>
                <c:pt idx="0">
                  <c:v>9.3446567849420251E-2</c:v>
                </c:pt>
                <c:pt idx="1">
                  <c:v>9.9605486848319102E-2</c:v>
                </c:pt>
                <c:pt idx="2" formatCode="0%">
                  <c:v>0.13700000000000001</c:v>
                </c:pt>
                <c:pt idx="3">
                  <c:v>0.24620437204097892</c:v>
                </c:pt>
                <c:pt idx="4">
                  <c:v>0.28496045610804466</c:v>
                </c:pt>
                <c:pt idx="5">
                  <c:v>0.28407952407867271</c:v>
                </c:pt>
                <c:pt idx="6">
                  <c:v>0.29180983140259692</c:v>
                </c:pt>
                <c:pt idx="7">
                  <c:v>0.10121878170057748</c:v>
                </c:pt>
                <c:pt idx="8">
                  <c:v>0.10056080525987245</c:v>
                </c:pt>
                <c:pt idx="9">
                  <c:v>0.16822064760322622</c:v>
                </c:pt>
                <c:pt idx="10">
                  <c:v>0.32701552110346727</c:v>
                </c:pt>
                <c:pt idx="11">
                  <c:v>0.25450260378148676</c:v>
                </c:pt>
                <c:pt idx="12">
                  <c:v>0.23003122373092424</c:v>
                </c:pt>
                <c:pt idx="13">
                  <c:v>0.33645817213845824</c:v>
                </c:pt>
              </c:numCache>
            </c:numRef>
          </c:val>
          <c:extLst>
            <c:ext xmlns:c16="http://schemas.microsoft.com/office/drawing/2014/chart" uri="{C3380CC4-5D6E-409C-BE32-E72D297353CC}">
              <c16:uniqueId val="{00000024-FED9-4ACC-94D5-37D86EB602EA}"/>
            </c:ext>
          </c:extLst>
        </c:ser>
        <c:dLbls>
          <c:dLblPos val="outEnd"/>
          <c:showLegendKey val="0"/>
          <c:showVal val="1"/>
          <c:showCatName val="0"/>
          <c:showSerName val="0"/>
          <c:showPercent val="0"/>
          <c:showBubbleSize val="0"/>
        </c:dLbls>
        <c:gapWidth val="166"/>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6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330900914937652E-2"/>
          <c:y val="0.13042031455965514"/>
          <c:w val="0.97688234528882445"/>
          <c:h val="0.51304439301493798"/>
        </c:manualLayout>
      </c:layout>
      <c:barChart>
        <c:barDir val="col"/>
        <c:grouping val="stacked"/>
        <c:varyColors val="0"/>
        <c:ser>
          <c:idx val="0"/>
          <c:order val="0"/>
          <c:tx>
            <c:strRef>
              <c:f>Feuil1!$B$1</c:f>
              <c:strCache>
                <c:ptCount val="1"/>
                <c:pt idx="0">
                  <c:v>Tous les jours</c:v>
                </c:pt>
              </c:strCache>
            </c:strRef>
          </c:tx>
          <c:spPr>
            <a:solidFill>
              <a:schemeClr val="tx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54-46C6-A333-0FCF6A165ECC}"/>
                </c:ext>
              </c:extLst>
            </c:dLbl>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attentif</c:v>
                </c:pt>
                <c:pt idx="1">
                  <c:v>Attentif</c:v>
                </c:pt>
                <c:pt idx="2">
                  <c:v>Peu attentif</c:v>
                </c:pt>
                <c:pt idx="3">
                  <c:v>Pas du tout attentif</c:v>
                </c:pt>
              </c:strCache>
            </c:strRef>
          </c:cat>
          <c:val>
            <c:numRef>
              <c:f>Feuil1!$B$2:$B$5</c:f>
              <c:numCache>
                <c:formatCode>###0%</c:formatCode>
                <c:ptCount val="4"/>
                <c:pt idx="0">
                  <c:v>0.22380769952628798</c:v>
                </c:pt>
                <c:pt idx="1">
                  <c:v>8.4407387883273816E-2</c:v>
                </c:pt>
                <c:pt idx="2">
                  <c:v>1.7244173729365212E-2</c:v>
                </c:pt>
                <c:pt idx="3">
                  <c:v>5.8244852568769337E-3</c:v>
                </c:pt>
              </c:numCache>
            </c:numRef>
          </c:val>
          <c:extLst>
            <c:ext xmlns:c16="http://schemas.microsoft.com/office/drawing/2014/chart" uri="{C3380CC4-5D6E-409C-BE32-E72D297353CC}">
              <c16:uniqueId val="{00000001-7654-46C6-A333-0FCF6A165ECC}"/>
            </c:ext>
          </c:extLst>
        </c:ser>
        <c:ser>
          <c:idx val="1"/>
          <c:order val="1"/>
          <c:tx>
            <c:strRef>
              <c:f>Feuil1!$C$1</c:f>
              <c:strCache>
                <c:ptCount val="1"/>
                <c:pt idx="0">
                  <c:v>Au moins une fois par semaine</c:v>
                </c:pt>
              </c:strCache>
            </c:strRef>
          </c:tx>
          <c:spPr>
            <a:solidFill>
              <a:schemeClr val="bg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7654-46C6-A333-0FCF6A165ECC}"/>
                </c:ext>
              </c:extLst>
            </c:dLbl>
            <c:dLbl>
              <c:idx val="3"/>
              <c:delete val="1"/>
              <c:extLst>
                <c:ext xmlns:c15="http://schemas.microsoft.com/office/drawing/2012/chart" uri="{CE6537A1-D6FC-4f65-9D91-7224C49458BB}"/>
                <c:ext xmlns:c16="http://schemas.microsoft.com/office/drawing/2014/chart" uri="{C3380CC4-5D6E-409C-BE32-E72D297353CC}">
                  <c16:uniqueId val="{00000003-7654-46C6-A333-0FCF6A165ECC}"/>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attentif</c:v>
                </c:pt>
                <c:pt idx="1">
                  <c:v>Attentif</c:v>
                </c:pt>
                <c:pt idx="2">
                  <c:v>Peu attentif</c:v>
                </c:pt>
                <c:pt idx="3">
                  <c:v>Pas du tout attentif</c:v>
                </c:pt>
              </c:strCache>
            </c:strRef>
          </c:cat>
          <c:val>
            <c:numRef>
              <c:f>Feuil1!$C$2:$C$5</c:f>
              <c:numCache>
                <c:formatCode>###0%</c:formatCode>
                <c:ptCount val="4"/>
                <c:pt idx="0">
                  <c:v>0.30444555773160453</c:v>
                </c:pt>
                <c:pt idx="1">
                  <c:v>0.32065212534349341</c:v>
                </c:pt>
                <c:pt idx="2">
                  <c:v>0.14969252108812911</c:v>
                </c:pt>
                <c:pt idx="3">
                  <c:v>5.6183145226576942E-2</c:v>
                </c:pt>
              </c:numCache>
            </c:numRef>
          </c:val>
          <c:extLst>
            <c:ext xmlns:c16="http://schemas.microsoft.com/office/drawing/2014/chart" uri="{C3380CC4-5D6E-409C-BE32-E72D297353CC}">
              <c16:uniqueId val="{00000004-7654-46C6-A333-0FCF6A165ECC}"/>
            </c:ext>
          </c:extLst>
        </c:ser>
        <c:dLbls>
          <c:showLegendKey val="0"/>
          <c:showVal val="0"/>
          <c:showCatName val="0"/>
          <c:showSerName val="0"/>
          <c:showPercent val="0"/>
          <c:showBubbleSize val="0"/>
        </c:dLbls>
        <c:gapWidth val="50"/>
        <c:overlap val="100"/>
        <c:axId val="1529821968"/>
        <c:axId val="1529815312"/>
      </c:barChart>
      <c:barChart>
        <c:barDir val="col"/>
        <c:grouping val="clustered"/>
        <c:varyColors val="0"/>
        <c:ser>
          <c:idx val="2"/>
          <c:order val="2"/>
          <c:tx>
            <c:strRef>
              <c:f>Feuil1!$D$1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Très attentif</c:v>
                </c:pt>
                <c:pt idx="1">
                  <c:v>Attentif</c:v>
                </c:pt>
                <c:pt idx="2">
                  <c:v>Peu attentif</c:v>
                </c:pt>
                <c:pt idx="3">
                  <c:v>Pas du tout attentif</c:v>
                </c:pt>
              </c:strCache>
            </c:strRef>
          </c:cat>
          <c:val>
            <c:numRef>
              <c:f>Feuil1!$D$2:$D$5</c:f>
              <c:numCache>
                <c:formatCode>0%</c:formatCode>
                <c:ptCount val="4"/>
                <c:pt idx="0">
                  <c:v>0.52825325725789252</c:v>
                </c:pt>
                <c:pt idx="1">
                  <c:v>0.40505951322676725</c:v>
                </c:pt>
                <c:pt idx="2">
                  <c:v>0.16693669481749432</c:v>
                </c:pt>
                <c:pt idx="3">
                  <c:v>6.2007630483453875E-2</c:v>
                </c:pt>
              </c:numCache>
            </c:numRef>
          </c:val>
          <c:extLst>
            <c:ext xmlns:c16="http://schemas.microsoft.com/office/drawing/2014/chart" uri="{C3380CC4-5D6E-409C-BE32-E72D297353CC}">
              <c16:uniqueId val="{00000005-7654-46C6-A333-0FCF6A165ECC}"/>
            </c:ext>
          </c:extLst>
        </c:ser>
        <c:dLbls>
          <c:showLegendKey val="0"/>
          <c:showVal val="0"/>
          <c:showCatName val="0"/>
          <c:showSerName val="0"/>
          <c:showPercent val="0"/>
          <c:showBubbleSize val="0"/>
        </c:dLbls>
        <c:gapWidth val="250"/>
        <c:axId val="857242288"/>
        <c:axId val="857247696"/>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1"/>
        </c:scaling>
        <c:delete val="1"/>
        <c:axPos val="l"/>
        <c:numFmt formatCode="###0%" sourceLinked="1"/>
        <c:majorTickMark val="out"/>
        <c:minorTickMark val="none"/>
        <c:tickLblPos val="nextTo"/>
        <c:crossAx val="1529821968"/>
        <c:crosses val="autoZero"/>
        <c:crossBetween val="between"/>
      </c:valAx>
      <c:valAx>
        <c:axId val="857247696"/>
        <c:scaling>
          <c:orientation val="minMax"/>
          <c:max val="0.60000000000000009"/>
        </c:scaling>
        <c:delete val="1"/>
        <c:axPos val="r"/>
        <c:numFmt formatCode="0%" sourceLinked="1"/>
        <c:majorTickMark val="out"/>
        <c:minorTickMark val="none"/>
        <c:tickLblPos val="nextTo"/>
        <c:crossAx val="857242288"/>
        <c:crosses val="max"/>
        <c:crossBetween val="between"/>
      </c:valAx>
      <c:catAx>
        <c:axId val="857242288"/>
        <c:scaling>
          <c:orientation val="minMax"/>
        </c:scaling>
        <c:delete val="1"/>
        <c:axPos val="b"/>
        <c:numFmt formatCode="General" sourceLinked="1"/>
        <c:majorTickMark val="out"/>
        <c:minorTickMark val="none"/>
        <c:tickLblPos val="nextTo"/>
        <c:crossAx val="8572476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55732237478279367"/>
          <c:y val="4.4270970372525892E-2"/>
          <c:w val="0.39933299854324078"/>
          <c:h val="0.93261380932613791"/>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0"/>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13-F33D-431F-BA01-FDFEA906AF97}"/>
              </c:ext>
            </c:extLst>
          </c:dPt>
          <c:dPt>
            <c:idx val="1"/>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12-F33D-431F-BA01-FDFEA906AF97}"/>
              </c:ext>
            </c:extLst>
          </c:dPt>
          <c:dPt>
            <c:idx val="2"/>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11-F33D-431F-BA01-FDFEA906AF97}"/>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1-F33D-431F-BA01-FDFEA906AF97}"/>
              </c:ext>
            </c:extLst>
          </c:dPt>
          <c:dPt>
            <c:idx val="4"/>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3-F33D-431F-BA01-FDFEA906AF97}"/>
              </c:ext>
            </c:extLst>
          </c:dPt>
          <c:dPt>
            <c:idx val="5"/>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5-F33D-431F-BA01-FDFEA906AF97}"/>
              </c:ext>
            </c:extLst>
          </c:dPt>
          <c:dPt>
            <c:idx val="6"/>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7-F33D-431F-BA01-FDFEA906AF97}"/>
              </c:ext>
            </c:extLst>
          </c:dPt>
          <c:dPt>
            <c:idx val="7"/>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9-F33D-431F-BA01-FDFEA906AF97}"/>
              </c:ext>
            </c:extLst>
          </c:dPt>
          <c:dPt>
            <c:idx val="8"/>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F33D-431F-BA01-FDFEA906AF97}"/>
              </c:ext>
            </c:extLst>
          </c:dPt>
          <c:dPt>
            <c:idx val="9"/>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D-F33D-431F-BA01-FDFEA906AF97}"/>
              </c:ext>
            </c:extLst>
          </c:dPt>
          <c:dPt>
            <c:idx val="10"/>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F-F33D-431F-BA01-FDFEA906AF97}"/>
              </c:ext>
            </c:extLst>
          </c:dPt>
          <c:dPt>
            <c:idx val="11"/>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7-CBD7-4C6E-9323-7A8DD4C02BA9}"/>
              </c:ext>
            </c:extLst>
          </c:dPt>
          <c:dPt>
            <c:idx val="12"/>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9-CBD7-4C6E-9323-7A8DD4C02BA9}"/>
              </c:ext>
            </c:extLst>
          </c:dPt>
          <c:dPt>
            <c:idx val="13"/>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B-CBD7-4C6E-9323-7A8DD4C02BA9}"/>
              </c:ext>
            </c:extLst>
          </c:dPt>
          <c:dPt>
            <c:idx val="14"/>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1D-CBD7-4C6E-9323-7A8DD4C02BA9}"/>
              </c:ext>
            </c:extLst>
          </c:dPt>
          <c:dLbls>
            <c:dLbl>
              <c:idx val="14"/>
              <c:layout>
                <c:manualLayout>
                  <c:x val="-2.0703689974047733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BD7-4C6E-9323-7A8DD4C02BA9}"/>
                </c:ext>
              </c:extLst>
            </c:dLbl>
            <c:spPr>
              <a:noFill/>
              <a:ln>
                <a:noFill/>
              </a:ln>
              <a:effectLst/>
            </c:spPr>
            <c:txPr>
              <a:bodyPr rot="0" spcFirstLastPara="1" vertOverflow="ellipsis" vert="horz" wrap="square" lIns="38100" tIns="19050" rIns="38100" bIns="19050" anchor="ctr" anchorCtr="1">
                <a:spAutoFit/>
              </a:bodyPr>
              <a:lstStyle/>
              <a:p>
                <a:pPr>
                  <a:defRPr lang="en-US" sz="8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Feuil1!$A$5:$A$19</c:f>
              <c:strCache>
                <c:ptCount val="15"/>
                <c:pt idx="0">
                  <c:v>Agneau</c:v>
                </c:pt>
                <c:pt idx="1">
                  <c:v>Veau</c:v>
                </c:pt>
                <c:pt idx="2">
                  <c:v>Porc, charcuterie</c:v>
                </c:pt>
                <c:pt idx="3">
                  <c:v>Pièce de bœuf</c:v>
                </c:pt>
                <c:pt idx="4">
                  <c:v>Steak haché </c:v>
                </c:pt>
                <c:pt idx="5">
                  <c:v>Volaille</c:v>
                </c:pt>
                <c:pt idx="6">
                  <c:v>Œufs</c:v>
                </c:pt>
                <c:pt idx="7">
                  <c:v>Fromages</c:v>
                </c:pt>
                <c:pt idx="8">
                  <c:v>Lait</c:v>
                </c:pt>
                <c:pt idx="9">
                  <c:v>Yaourts</c:v>
                </c:pt>
                <c:pt idx="10">
                  <c:v>Fruits à coque et fruits secs</c:v>
                </c:pt>
                <c:pt idx="11">
                  <c:v>Fruits frais</c:v>
                </c:pt>
                <c:pt idx="12">
                  <c:v>Légumes secs</c:v>
                </c:pt>
                <c:pt idx="13">
                  <c:v>Légumes (non frais/en conserve/surgelés)</c:v>
                </c:pt>
                <c:pt idx="14">
                  <c:v>Légumes frais</c:v>
                </c:pt>
              </c:strCache>
            </c:strRef>
          </c:cat>
          <c:val>
            <c:numRef>
              <c:f>Feuil1!$B$5:$B$19</c:f>
              <c:numCache>
                <c:formatCode>###0%</c:formatCode>
                <c:ptCount val="15"/>
                <c:pt idx="0">
                  <c:v>0.09</c:v>
                </c:pt>
                <c:pt idx="1">
                  <c:v>7.0000000000000007E-2</c:v>
                </c:pt>
                <c:pt idx="2">
                  <c:v>0.09</c:v>
                </c:pt>
                <c:pt idx="3">
                  <c:v>0.12</c:v>
                </c:pt>
                <c:pt idx="4">
                  <c:v>0.15</c:v>
                </c:pt>
                <c:pt idx="5">
                  <c:v>0.17</c:v>
                </c:pt>
                <c:pt idx="6">
                  <c:v>0.49</c:v>
                </c:pt>
                <c:pt idx="7">
                  <c:v>0.25</c:v>
                </c:pt>
                <c:pt idx="8">
                  <c:v>0.3</c:v>
                </c:pt>
                <c:pt idx="9">
                  <c:v>0.31</c:v>
                </c:pt>
                <c:pt idx="10">
                  <c:v>0.13</c:v>
                </c:pt>
                <c:pt idx="11">
                  <c:v>0.47</c:v>
                </c:pt>
                <c:pt idx="12">
                  <c:v>0.19</c:v>
                </c:pt>
                <c:pt idx="13">
                  <c:v>0.17</c:v>
                </c:pt>
                <c:pt idx="14">
                  <c:v>0.46</c:v>
                </c:pt>
              </c:numCache>
            </c:numRef>
          </c:val>
          <c:extLst>
            <c:ext xmlns:c16="http://schemas.microsoft.com/office/drawing/2014/chart" uri="{C3380CC4-5D6E-409C-BE32-E72D297353CC}">
              <c16:uniqueId val="{00000010-F33D-431F-BA01-FDFEA906AF97}"/>
            </c:ext>
          </c:extLst>
        </c:ser>
        <c:dLbls>
          <c:dLblPos val="outEnd"/>
          <c:showLegendKey val="0"/>
          <c:showVal val="1"/>
          <c:showCatName val="0"/>
          <c:showSerName val="0"/>
          <c:showPercent val="0"/>
          <c:showBubbleSize val="0"/>
        </c:dLbls>
        <c:gapWidth val="166"/>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6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9561057619791631"/>
          <c:y val="4.4270970372525892E-2"/>
          <c:w val="0.38186154199142025"/>
          <c:h val="0.93261380932613791"/>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0"/>
            <c:invertIfNegative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FED9-4ACC-94D5-37D86EB602EA}"/>
              </c:ext>
            </c:extLst>
          </c:dPt>
          <c:dPt>
            <c:idx val="1"/>
            <c:invertIfNegative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FED9-4ACC-94D5-37D86EB602EA}"/>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FED9-4ACC-94D5-37D86EB602EA}"/>
              </c:ext>
            </c:extLst>
          </c:dPt>
          <c:dPt>
            <c:idx val="3"/>
            <c:invertIfNegative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7-FED9-4ACC-94D5-37D86EB602EA}"/>
              </c:ext>
            </c:extLst>
          </c:dPt>
          <c:dPt>
            <c:idx val="4"/>
            <c:invertIfNegative val="0"/>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9-FED9-4ACC-94D5-37D86EB602EA}"/>
              </c:ext>
            </c:extLst>
          </c:dPt>
          <c:dPt>
            <c:idx val="5"/>
            <c:invertIfNegative val="0"/>
            <c:bubble3D val="0"/>
            <c:spPr>
              <a:solidFill>
                <a:srgbClr val="FF0000"/>
              </a:solidFill>
              <a:ln w="19050">
                <a:solidFill>
                  <a:schemeClr val="lt1"/>
                </a:solidFill>
              </a:ln>
              <a:effectLst/>
            </c:spPr>
            <c:extLst>
              <c:ext xmlns:c16="http://schemas.microsoft.com/office/drawing/2014/chart" uri="{C3380CC4-5D6E-409C-BE32-E72D297353CC}">
                <c16:uniqueId val="{0000000B-FED9-4ACC-94D5-37D86EB602EA}"/>
              </c:ext>
            </c:extLst>
          </c:dPt>
          <c:dPt>
            <c:idx val="6"/>
            <c:invertIfNegative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D-FED9-4ACC-94D5-37D86EB602EA}"/>
              </c:ext>
            </c:extLst>
          </c:dPt>
          <c:dPt>
            <c:idx val="7"/>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0F-FED9-4ACC-94D5-37D86EB602EA}"/>
              </c:ext>
            </c:extLst>
          </c:dPt>
          <c:dPt>
            <c:idx val="8"/>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11-FED9-4ACC-94D5-37D86EB602EA}"/>
              </c:ext>
            </c:extLst>
          </c:dPt>
          <c:dPt>
            <c:idx val="9"/>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13-FED9-4ACC-94D5-37D86EB602EA}"/>
              </c:ext>
            </c:extLst>
          </c:dPt>
          <c:dPt>
            <c:idx val="10"/>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15-FED9-4ACC-94D5-37D86EB602EA}"/>
              </c:ext>
            </c:extLst>
          </c:dPt>
          <c:dPt>
            <c:idx val="1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17-FED9-4ACC-94D5-37D86EB602EA}"/>
              </c:ext>
            </c:extLst>
          </c:dPt>
          <c:dPt>
            <c:idx val="12"/>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19-FED9-4ACC-94D5-37D86EB602EA}"/>
              </c:ext>
            </c:extLst>
          </c:dPt>
          <c:dPt>
            <c:idx val="13"/>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1B-FED9-4ACC-94D5-37D86EB602EA}"/>
              </c:ext>
            </c:extLst>
          </c:dPt>
          <c:dLbls>
            <c:dLbl>
              <c:idx val="13"/>
              <c:layout>
                <c:manualLayout>
                  <c:x val="-2.0703689974047733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ED9-4ACC-94D5-37D86EB602EA}"/>
                </c:ext>
              </c:extLst>
            </c:dLbl>
            <c:spPr>
              <a:noFill/>
              <a:ln>
                <a:noFill/>
              </a:ln>
              <a:effectLst/>
            </c:spPr>
            <c:txPr>
              <a:bodyPr rot="0" spcFirstLastPara="1" vertOverflow="ellipsis" vert="horz" wrap="square" lIns="38100" tIns="19050" rIns="38100" bIns="19050" anchor="ctr" anchorCtr="1">
                <a:spAutoFit/>
              </a:bodyPr>
              <a:lstStyle/>
              <a:p>
                <a:pPr>
                  <a:defRPr lang="en-US" sz="8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Feuil1!$A$2:$A$15</c:f>
              <c:strCache>
                <c:ptCount val="14"/>
                <c:pt idx="0">
                  <c:v>Compléments alimentaires</c:v>
                </c:pt>
                <c:pt idx="1">
                  <c:v>Plats préparés / cuisinés</c:v>
                </c:pt>
                <c:pt idx="2">
                  <c:v>Produits à base de soja</c:v>
                </c:pt>
                <c:pt idx="3">
                  <c:v>Biscuits, produits pour le petit déjeuner
 petit déjeuner</c:v>
                </c:pt>
                <c:pt idx="4">
                  <c:v>Café, thé, infusion</c:v>
                </c:pt>
                <c:pt idx="5">
                  <c:v>Céréales, légumineuses
 et produits associés</c:v>
                </c:pt>
                <c:pt idx="6">
                  <c:v>Pain</c:v>
                </c:pt>
                <c:pt idx="7">
                  <c:v>Autres boissons</c:v>
                </c:pt>
                <c:pt idx="8">
                  <c:v>Bière</c:v>
                </c:pt>
                <c:pt idx="9">
                  <c:v>Vins</c:v>
                </c:pt>
                <c:pt idx="10">
                  <c:v>Jus de fruits</c:v>
                </c:pt>
                <c:pt idx="11">
                  <c:v>Autres produits d’épicerie</c:v>
                </c:pt>
                <c:pt idx="12">
                  <c:v>Huile</c:v>
                </c:pt>
                <c:pt idx="13">
                  <c:v>Pâtes, riz, autres céréales</c:v>
                </c:pt>
              </c:strCache>
            </c:strRef>
          </c:cat>
          <c:val>
            <c:numRef>
              <c:f>Feuil1!$B$2:$B$15</c:f>
              <c:numCache>
                <c:formatCode>###0%</c:formatCode>
                <c:ptCount val="14"/>
                <c:pt idx="0">
                  <c:v>0.08</c:v>
                </c:pt>
                <c:pt idx="1">
                  <c:v>0.06</c:v>
                </c:pt>
                <c:pt idx="2" formatCode="0%">
                  <c:v>0.15</c:v>
                </c:pt>
                <c:pt idx="3">
                  <c:v>0.19</c:v>
                </c:pt>
                <c:pt idx="4">
                  <c:v>0.17</c:v>
                </c:pt>
                <c:pt idx="5">
                  <c:v>0.16</c:v>
                </c:pt>
                <c:pt idx="6">
                  <c:v>0.16</c:v>
                </c:pt>
                <c:pt idx="7">
                  <c:v>0.03</c:v>
                </c:pt>
                <c:pt idx="8">
                  <c:v>7.0000000000000007E-2</c:v>
                </c:pt>
                <c:pt idx="9">
                  <c:v>0.09</c:v>
                </c:pt>
                <c:pt idx="10">
                  <c:v>0.26</c:v>
                </c:pt>
                <c:pt idx="11">
                  <c:v>0.1</c:v>
                </c:pt>
                <c:pt idx="12">
                  <c:v>0.14000000000000001</c:v>
                </c:pt>
                <c:pt idx="13">
                  <c:v>0.22</c:v>
                </c:pt>
              </c:numCache>
            </c:numRef>
          </c:val>
          <c:extLst>
            <c:ext xmlns:c16="http://schemas.microsoft.com/office/drawing/2014/chart" uri="{C3380CC4-5D6E-409C-BE32-E72D297353CC}">
              <c16:uniqueId val="{00000024-FED9-4ACC-94D5-37D86EB602EA}"/>
            </c:ext>
          </c:extLst>
        </c:ser>
        <c:dLbls>
          <c:dLblPos val="outEnd"/>
          <c:showLegendKey val="0"/>
          <c:showVal val="1"/>
          <c:showCatName val="0"/>
          <c:showSerName val="0"/>
          <c:showPercent val="0"/>
          <c:showBubbleSize val="0"/>
        </c:dLbls>
        <c:gapWidth val="166"/>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6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55538962297947536"/>
          <c:y val="0.12601227963484063"/>
          <c:w val="0.41850361789831658"/>
          <c:h val="0.84137706575011373"/>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4"/>
            <c:invertIfNegative val="0"/>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1-1675-49F3-87DA-BB71CDC31E50}"/>
              </c:ext>
            </c:extLst>
          </c:dPt>
          <c:dPt>
            <c:idx val="5"/>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1-0F36-44BB-A62F-ED8781877437}"/>
              </c:ext>
            </c:extLst>
          </c:dPt>
          <c:dPt>
            <c:idx val="6"/>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3-0F36-44BB-A62F-ED8781877437}"/>
              </c:ext>
            </c:extLst>
          </c:dPt>
          <c:dPt>
            <c:idx val="7"/>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7-1675-49F3-87DA-BB71CDC31E50}"/>
              </c:ext>
            </c:extLst>
          </c:dPt>
          <c:dPt>
            <c:idx val="8"/>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5-0F36-44BB-A62F-ED8781877437}"/>
              </c:ext>
            </c:extLst>
          </c:dPt>
          <c:dPt>
            <c:idx val="9"/>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7-0F36-44BB-A62F-ED8781877437}"/>
              </c:ext>
            </c:extLst>
          </c:dPt>
          <c:dPt>
            <c:idx val="10"/>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9-0F36-44BB-A62F-ED8781877437}"/>
              </c:ext>
            </c:extLst>
          </c:dPt>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Feuil1!$A$3:$A$13</c:f>
              <c:strCache>
                <c:ptCount val="11"/>
                <c:pt idx="0">
                  <c:v>Suite à la découverte des produits hors de son domicile </c:v>
                </c:pt>
                <c:pt idx="1">
                  <c:v>Suite à un événement particulier dans sa vie (autre que le fait d'avoir des enfants)</c:v>
                </c:pt>
                <c:pt idx="2">
                  <c:v>Allergies ou suivait un régime alimentaire particulier</c:v>
                </c:pt>
                <c:pt idx="3">
                  <c:v>Naissance dans sa famille, le fait d'avoir des enfants / petits-enfants</c:v>
                </c:pt>
                <c:pt idx="4">
                  <c:v>Pour des raisons éthiques et/ou sociales</c:v>
                </c:pt>
                <c:pt idx="5">
                  <c:v>Pour le bien-être des animaux </c:v>
                </c:pt>
                <c:pt idx="6">
                  <c:v>Une habitude familiale /son foyer était déjà consommateur</c:v>
                </c:pt>
                <c:pt idx="7">
                  <c:v>Plus grande disponibilité des produits bio dans leurs lieux d'achat habituels</c:v>
                </c:pt>
                <c:pt idx="8">
                  <c:v>Pour préserver l'environnement</c:v>
                </c:pt>
                <c:pt idx="9">
                  <c:v>Pour le goût des produits</c:v>
                </c:pt>
                <c:pt idx="10">
                  <c:v>Pour préserver sa santé</c:v>
                </c:pt>
              </c:strCache>
            </c:strRef>
          </c:cat>
          <c:val>
            <c:numRef>
              <c:f>Feuil1!$B$3:$B$13</c:f>
              <c:numCache>
                <c:formatCode>###0%</c:formatCode>
                <c:ptCount val="11"/>
                <c:pt idx="0">
                  <c:v>1.3807605995199167E-2</c:v>
                </c:pt>
                <c:pt idx="1">
                  <c:v>1.7541642716744254E-2</c:v>
                </c:pt>
                <c:pt idx="2">
                  <c:v>1.8498397036233905E-2</c:v>
                </c:pt>
                <c:pt idx="3">
                  <c:v>3.1505526626185276E-2</c:v>
                </c:pt>
                <c:pt idx="4">
                  <c:v>3.7674393997277809E-2</c:v>
                </c:pt>
                <c:pt idx="5">
                  <c:v>6.426740242842098E-2</c:v>
                </c:pt>
                <c:pt idx="6">
                  <c:v>7.5818194813395468E-2</c:v>
                </c:pt>
                <c:pt idx="7">
                  <c:v>0.1006883817591441</c:v>
                </c:pt>
                <c:pt idx="8">
                  <c:v>0.1242186424426725</c:v>
                </c:pt>
                <c:pt idx="9">
                  <c:v>0.13250660538766046</c:v>
                </c:pt>
                <c:pt idx="10">
                  <c:v>0.32801311065909905</c:v>
                </c:pt>
              </c:numCache>
            </c:numRef>
          </c:val>
          <c:extLst>
            <c:ext xmlns:c16="http://schemas.microsoft.com/office/drawing/2014/chart" uri="{C3380CC4-5D6E-409C-BE32-E72D297353CC}">
              <c16:uniqueId val="{0000000C-0F36-44BB-A62F-ED8781877437}"/>
            </c:ext>
          </c:extLst>
        </c:ser>
        <c:dLbls>
          <c:dLblPos val="outEnd"/>
          <c:showLegendKey val="0"/>
          <c:showVal val="1"/>
          <c:showCatName val="0"/>
          <c:showSerName val="0"/>
          <c:showPercent val="0"/>
          <c:showBubbleSize val="0"/>
        </c:dLbls>
        <c:gapWidth val="50"/>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55732237478279367"/>
          <c:y val="4.4270970372525892E-2"/>
          <c:w val="0.41850361789831658"/>
          <c:h val="0.93261380932613791"/>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3"/>
            <c:invertIfNegative val="0"/>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E-0541-483D-AF96-11655F8D8C94}"/>
              </c:ext>
            </c:extLst>
          </c:dPt>
          <c:dPt>
            <c:idx val="4"/>
            <c:invertIfNegative val="0"/>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3-59ED-453D-A1C6-17680CA34521}"/>
              </c:ext>
            </c:extLst>
          </c:dPt>
          <c:dPt>
            <c:idx val="5"/>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1-B8E5-4127-B9C6-4A784D64CD2B}"/>
              </c:ext>
            </c:extLst>
          </c:dPt>
          <c:dPt>
            <c:idx val="6"/>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3-B8E5-4127-B9C6-4A784D64CD2B}"/>
              </c:ext>
            </c:extLst>
          </c:dPt>
          <c:dPt>
            <c:idx val="7"/>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5-B8E5-4127-B9C6-4A784D64CD2B}"/>
              </c:ext>
            </c:extLst>
          </c:dPt>
          <c:dPt>
            <c:idx val="8"/>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7-B8E5-4127-B9C6-4A784D64CD2B}"/>
              </c:ext>
            </c:extLst>
          </c:dPt>
          <c:dPt>
            <c:idx val="9"/>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9-B8E5-4127-B9C6-4A784D64CD2B}"/>
              </c:ext>
            </c:extLst>
          </c:dPt>
          <c:dPt>
            <c:idx val="10"/>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B-B8E5-4127-B9C6-4A784D64CD2B}"/>
              </c:ext>
            </c:extLst>
          </c:dPt>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Feuil1!$A$3:$A$13</c:f>
              <c:strCache>
                <c:ptCount val="11"/>
                <c:pt idx="0">
                  <c:v>Suite à un événement particulier dans sa vie (autre que le fait d'avoir des enfants)</c:v>
                </c:pt>
                <c:pt idx="1">
                  <c:v>Parce qu'ils ont eu des allergies ou suivait un régime alimentaire particulier</c:v>
                </c:pt>
                <c:pt idx="2">
                  <c:v>Une plus grande accessibilité des produits bio hors domicile </c:v>
                </c:pt>
                <c:pt idx="3">
                  <c:v>Suite à une naissance dans sa famille, le fait d'avoir des enfants / petits-enfants</c:v>
                </c:pt>
                <c:pt idx="4">
                  <c:v>Une habitude familiale /son foyer était déjà consommateur</c:v>
                </c:pt>
                <c:pt idx="5">
                  <c:v>Une plus grande disponibilité des produits bio dans ses lieux d’achat habituel</c:v>
                </c:pt>
                <c:pt idx="6">
                  <c:v>Pour des raisons éthiques et/ou sociales </c:v>
                </c:pt>
                <c:pt idx="7">
                  <c:v>Pour le bien-être des animaux </c:v>
                </c:pt>
                <c:pt idx="8">
                  <c:v>Pour le goût des produits</c:v>
                </c:pt>
                <c:pt idx="9">
                  <c:v>Pour préserver l'environnement</c:v>
                </c:pt>
                <c:pt idx="10">
                  <c:v>Pour préserver sa santé</c:v>
                </c:pt>
              </c:strCache>
            </c:strRef>
          </c:cat>
          <c:val>
            <c:numRef>
              <c:f>Feuil1!$B$3:$B$13</c:f>
              <c:numCache>
                <c:formatCode>###0%</c:formatCode>
                <c:ptCount val="11"/>
                <c:pt idx="0">
                  <c:v>4.0402530504515699E-2</c:v>
                </c:pt>
                <c:pt idx="1">
                  <c:v>4.6284299100990439E-2</c:v>
                </c:pt>
                <c:pt idx="2">
                  <c:v>6.0722288772823652E-2</c:v>
                </c:pt>
                <c:pt idx="3">
                  <c:v>0.13983321221417083</c:v>
                </c:pt>
                <c:pt idx="4">
                  <c:v>0.15595196351221335</c:v>
                </c:pt>
                <c:pt idx="5">
                  <c:v>0.24679559288607339</c:v>
                </c:pt>
                <c:pt idx="6">
                  <c:v>0.24611379273492773</c:v>
                </c:pt>
                <c:pt idx="7">
                  <c:v>0.31250653054335009</c:v>
                </c:pt>
                <c:pt idx="8">
                  <c:v>0.41518162046984008</c:v>
                </c:pt>
                <c:pt idx="9">
                  <c:v>0.43283383862202035</c:v>
                </c:pt>
                <c:pt idx="10">
                  <c:v>0.57224577659118092</c:v>
                </c:pt>
              </c:numCache>
            </c:numRef>
          </c:val>
          <c:extLst>
            <c:ext xmlns:c16="http://schemas.microsoft.com/office/drawing/2014/chart" uri="{C3380CC4-5D6E-409C-BE32-E72D297353CC}">
              <c16:uniqueId val="{0000000E-B8E5-4127-B9C6-4A784D64CD2B}"/>
            </c:ext>
          </c:extLst>
        </c:ser>
        <c:dLbls>
          <c:dLblPos val="outEnd"/>
          <c:showLegendKey val="0"/>
          <c:showVal val="1"/>
          <c:showCatName val="0"/>
          <c:showSerName val="0"/>
          <c:showPercent val="0"/>
          <c:showBubbleSize val="0"/>
        </c:dLbls>
        <c:gapWidth val="50"/>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61346964682213312"/>
          <c:y val="4.4270970372525892E-2"/>
          <c:w val="0.36235639166951944"/>
          <c:h val="0.93261380932613791"/>
        </c:manualLayout>
      </c:layout>
      <c:barChart>
        <c:barDir val="bar"/>
        <c:grouping val="clustered"/>
        <c:varyColors val="0"/>
        <c:ser>
          <c:idx val="0"/>
          <c:order val="0"/>
          <c:tx>
            <c:strRef>
              <c:f>Feuil1!$B$1</c:f>
              <c:strCache>
                <c:ptCount val="1"/>
                <c:pt idx="0">
                  <c:v>%</c:v>
                </c:pt>
              </c:strCache>
            </c:strRef>
          </c:tx>
          <c:spPr>
            <a:solidFill>
              <a:srgbClr val="FCEEEF"/>
            </a:solidFill>
            <a:ln w="19050">
              <a:solidFill>
                <a:schemeClr val="lt1"/>
              </a:solidFill>
            </a:ln>
            <a:effectLst/>
          </c:spPr>
          <c:invertIfNegative val="0"/>
          <c:dPt>
            <c:idx val="3"/>
            <c:invertIfNegative val="0"/>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E-0541-483D-AF96-11655F8D8C94}"/>
              </c:ext>
            </c:extLst>
          </c:dPt>
          <c:dPt>
            <c:idx val="4"/>
            <c:invertIfNegative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59ED-453D-A1C6-17680CA34521}"/>
              </c:ext>
            </c:extLst>
          </c:dPt>
          <c:dPt>
            <c:idx val="5"/>
            <c:invertIfNegative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B8E5-4127-B9C6-4A784D64CD2B}"/>
              </c:ext>
            </c:extLst>
          </c:dPt>
          <c:dPt>
            <c:idx val="6"/>
            <c:invertIfNegative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B8E5-4127-B9C6-4A784D64CD2B}"/>
              </c:ext>
            </c:extLst>
          </c:dPt>
          <c:dPt>
            <c:idx val="7"/>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5-B8E5-4127-B9C6-4A784D64CD2B}"/>
              </c:ext>
            </c:extLst>
          </c:dPt>
          <c:dPt>
            <c:idx val="8"/>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7-B8E5-4127-B9C6-4A784D64CD2B}"/>
              </c:ext>
            </c:extLst>
          </c:dPt>
          <c:dPt>
            <c:idx val="9"/>
            <c:invertIfNegative val="0"/>
            <c:bubble3D val="0"/>
            <c:spPr>
              <a:solidFill>
                <a:schemeClr val="bg2"/>
              </a:solidFill>
              <a:ln w="19050">
                <a:solidFill>
                  <a:schemeClr val="lt1"/>
                </a:solidFill>
              </a:ln>
              <a:effectLst/>
            </c:spPr>
            <c:extLst>
              <c:ext xmlns:c16="http://schemas.microsoft.com/office/drawing/2014/chart" uri="{C3380CC4-5D6E-409C-BE32-E72D297353CC}">
                <c16:uniqueId val="{00000009-B8E5-4127-B9C6-4A784D64CD2B}"/>
              </c:ext>
            </c:extLst>
          </c:dPt>
          <c:dPt>
            <c:idx val="10"/>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B-B8E5-4127-B9C6-4A784D64CD2B}"/>
              </c:ext>
            </c:extLst>
          </c:dPt>
          <c:dPt>
            <c:idx val="11"/>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1-E5D4-4F62-AB72-F939568D438B}"/>
              </c:ext>
            </c:extLst>
          </c:dPt>
          <c:dPt>
            <c:idx val="12"/>
            <c:invertIfNegative val="0"/>
            <c:bubble3D val="0"/>
            <c:spPr>
              <a:solidFill>
                <a:schemeClr val="tx2"/>
              </a:solidFill>
              <a:ln w="19050">
                <a:solidFill>
                  <a:schemeClr val="lt1"/>
                </a:solidFill>
              </a:ln>
              <a:effectLst/>
            </c:spPr>
            <c:extLst>
              <c:ext xmlns:c16="http://schemas.microsoft.com/office/drawing/2014/chart" uri="{C3380CC4-5D6E-409C-BE32-E72D297353CC}">
                <c16:uniqueId val="{00000000-E5D4-4F62-AB72-F939568D438B}"/>
              </c:ext>
            </c:extLst>
          </c:dPt>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Autres (préciser)</c:v>
                </c:pt>
                <c:pt idx="1">
                  <c:v>Aucune de ces raisons </c:v>
                </c:pt>
                <c:pt idx="2">
                  <c:v>Suite à un événement particulier dans votre vie (autre que le fait d’avoir des enfants)</c:v>
                </c:pt>
                <c:pt idx="3">
                  <c:v>Parce que vous avez des allergies ou suivez un régime alimentaire particulier</c:v>
                </c:pt>
                <c:pt idx="4">
                  <c:v>Une plus grande accessibilité des produits bio hors domicile (dans les cantines, dans la restauration)</c:v>
                </c:pt>
                <c:pt idx="5">
                  <c:v>Le fait d’avoir des enfants / petits enfants </c:v>
                </c:pt>
                <c:pt idx="6">
                  <c:v>Une plus grande disponibilité des produits bio dans mes lieux d’achat habituel</c:v>
                </c:pt>
                <c:pt idx="7">
                  <c:v>Une habitude familiale / foyer est déjà consommateur</c:v>
                </c:pt>
                <c:pt idx="8">
                  <c:v>Pour des raisons éthiques et/ou sociales (juste rémunération des producteurs…)</c:v>
                </c:pt>
                <c:pt idx="9">
                  <c:v>Pour le bien-être des animaux (conditions de vie, d’élevage et d’abattage)</c:v>
                </c:pt>
                <c:pt idx="10">
                  <c:v>Pour le goût des produits</c:v>
                </c:pt>
                <c:pt idx="11">
                  <c:v>Pour préserver l’environnement (lutte contre le réchauffement climatique, protection de la terre …)</c:v>
                </c:pt>
                <c:pt idx="12">
                  <c:v>Pour préserver votre santé</c:v>
                </c:pt>
              </c:strCache>
            </c:strRef>
          </c:cat>
          <c:val>
            <c:numRef>
              <c:f>Feuil1!$B$2:$B$14</c:f>
              <c:numCache>
                <c:formatCode>###0%</c:formatCode>
                <c:ptCount val="13"/>
                <c:pt idx="0">
                  <c:v>0</c:v>
                </c:pt>
                <c:pt idx="1">
                  <c:v>0.03</c:v>
                </c:pt>
                <c:pt idx="2">
                  <c:v>0.05</c:v>
                </c:pt>
                <c:pt idx="3">
                  <c:v>0.05</c:v>
                </c:pt>
                <c:pt idx="4">
                  <c:v>0.05</c:v>
                </c:pt>
                <c:pt idx="5">
                  <c:v>7.0000000000000007E-2</c:v>
                </c:pt>
                <c:pt idx="6">
                  <c:v>0.2</c:v>
                </c:pt>
                <c:pt idx="7">
                  <c:v>0.22</c:v>
                </c:pt>
                <c:pt idx="8">
                  <c:v>0.27</c:v>
                </c:pt>
                <c:pt idx="9">
                  <c:v>0.3</c:v>
                </c:pt>
                <c:pt idx="10">
                  <c:v>0.32</c:v>
                </c:pt>
                <c:pt idx="11">
                  <c:v>0.46</c:v>
                </c:pt>
                <c:pt idx="12">
                  <c:v>0.49</c:v>
                </c:pt>
              </c:numCache>
            </c:numRef>
          </c:val>
          <c:extLst>
            <c:ext xmlns:c16="http://schemas.microsoft.com/office/drawing/2014/chart" uri="{C3380CC4-5D6E-409C-BE32-E72D297353CC}">
              <c16:uniqueId val="{0000000E-B8E5-4127-B9C6-4A784D64CD2B}"/>
            </c:ext>
          </c:extLst>
        </c:ser>
        <c:dLbls>
          <c:dLblPos val="outEnd"/>
          <c:showLegendKey val="0"/>
          <c:showVal val="1"/>
          <c:showCatName val="0"/>
          <c:showSerName val="0"/>
          <c:showPercent val="0"/>
          <c:showBubbleSize val="0"/>
        </c:dLbls>
        <c:gapWidth val="50"/>
        <c:axId val="1375067071"/>
        <c:axId val="1375065407"/>
      </c:barChart>
      <c:valAx>
        <c:axId val="1375065407"/>
        <c:scaling>
          <c:orientation val="minMax"/>
        </c:scaling>
        <c:delete val="1"/>
        <c:axPos val="b"/>
        <c:numFmt formatCode="###0%" sourceLinked="1"/>
        <c:majorTickMark val="out"/>
        <c:minorTickMark val="none"/>
        <c:tickLblPos val="nextTo"/>
        <c:crossAx val="1375067071"/>
        <c:crosses val="autoZero"/>
        <c:crossBetween val="between"/>
      </c:valAx>
      <c:catAx>
        <c:axId val="13750670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tx1"/>
                </a:solidFill>
                <a:latin typeface="+mn-lt"/>
                <a:ea typeface="+mn-ea"/>
                <a:cs typeface="+mn-cs"/>
              </a:defRPr>
            </a:pPr>
            <a:endParaRPr lang="fr-FR"/>
          </a:p>
        </c:txPr>
        <c:crossAx val="13750654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86738557843532"/>
          <c:y val="0.10185322868608176"/>
          <c:w val="0.51532067925736236"/>
          <c:h val="0.85873217154527792"/>
        </c:manualLayout>
      </c:layout>
      <c:barChart>
        <c:barDir val="bar"/>
        <c:grouping val="percentStacked"/>
        <c:varyColors val="0"/>
        <c:ser>
          <c:idx val="0"/>
          <c:order val="0"/>
          <c:tx>
            <c:strRef>
              <c:f>Feuil1!$B$1</c:f>
              <c:strCache>
                <c:ptCount val="1"/>
                <c:pt idx="0">
                  <c:v>Jamais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En AMAP</c:v>
                </c:pt>
                <c:pt idx="1">
                  <c:v>Commande sur internet hors drive de grande distribution</c:v>
                </c:pt>
                <c:pt idx="2">
                  <c:v>La vente en ligne des magasins spécialisés en produits bio</c:v>
                </c:pt>
                <c:pt idx="3">
                  <c:v>Le drive de grande distribution</c:v>
                </c:pt>
                <c:pt idx="4">
                  <c:v>Les plateformes locales regroupant des producteurs locaux</c:v>
                </c:pt>
                <c:pt idx="5">
                  <c:v>Des magasins de produits en vrac</c:v>
                </c:pt>
                <c:pt idx="6">
                  <c:v>La ferme/ les producteurs locaux (vente directe)</c:v>
                </c:pt>
                <c:pt idx="7">
                  <c:v>Les magasins spécialisés en produits bio</c:v>
                </c:pt>
                <c:pt idx="8">
                  <c:v>Les commerces de proximité (supérettes et petits commerçants, épicerie)</c:v>
                </c:pt>
                <c:pt idx="9">
                  <c:v>Le marché</c:v>
                </c:pt>
                <c:pt idx="10">
                  <c:v>Les artisans comme les boulangers, bouchers, fromagers, cavistes…</c:v>
                </c:pt>
                <c:pt idx="11">
                  <c:v>Les grandes et moyennes surfaces</c:v>
                </c:pt>
              </c:strCache>
            </c:strRef>
          </c:cat>
          <c:val>
            <c:numRef>
              <c:f>Feuil1!$B$2:$B$13</c:f>
              <c:numCache>
                <c:formatCode>0%</c:formatCode>
                <c:ptCount val="12"/>
                <c:pt idx="0">
                  <c:v>0.65</c:v>
                </c:pt>
                <c:pt idx="1">
                  <c:v>0.72</c:v>
                </c:pt>
                <c:pt idx="2">
                  <c:v>0.6</c:v>
                </c:pt>
                <c:pt idx="3">
                  <c:v>0.54</c:v>
                </c:pt>
                <c:pt idx="4">
                  <c:v>0.44</c:v>
                </c:pt>
                <c:pt idx="5">
                  <c:v>0.44</c:v>
                </c:pt>
                <c:pt idx="6">
                  <c:v>0.3</c:v>
                </c:pt>
                <c:pt idx="7">
                  <c:v>0.3</c:v>
                </c:pt>
                <c:pt idx="8">
                  <c:v>0.26</c:v>
                </c:pt>
                <c:pt idx="9">
                  <c:v>0.19</c:v>
                </c:pt>
                <c:pt idx="10">
                  <c:v>0.18</c:v>
                </c:pt>
                <c:pt idx="11">
                  <c:v>7.0000000000000007E-2</c:v>
                </c:pt>
              </c:numCache>
            </c:numRef>
          </c:val>
          <c:extLst>
            <c:ext xmlns:c16="http://schemas.microsoft.com/office/drawing/2014/chart" uri="{C3380CC4-5D6E-409C-BE32-E72D297353CC}">
              <c16:uniqueId val="{00000000-CB38-4FC4-8A7B-B05EFE42586F}"/>
            </c:ext>
          </c:extLst>
        </c:ser>
        <c:ser>
          <c:idx val="1"/>
          <c:order val="1"/>
          <c:tx>
            <c:strRef>
              <c:f>Feuil1!$C$1</c:f>
              <c:strCache>
                <c:ptCount val="1"/>
                <c:pt idx="0">
                  <c:v>Moins souvent</c:v>
                </c:pt>
              </c:strCache>
            </c:strRef>
          </c:tx>
          <c:spPr>
            <a:solidFill>
              <a:schemeClr val="bg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En AMAP</c:v>
                </c:pt>
                <c:pt idx="1">
                  <c:v>Commande sur internet hors drive de grande distribution</c:v>
                </c:pt>
                <c:pt idx="2">
                  <c:v>La vente en ligne des magasins spécialisés en produits bio</c:v>
                </c:pt>
                <c:pt idx="3">
                  <c:v>Le drive de grande distribution</c:v>
                </c:pt>
                <c:pt idx="4">
                  <c:v>Les plateformes locales regroupant des producteurs locaux</c:v>
                </c:pt>
                <c:pt idx="5">
                  <c:v>Des magasins de produits en vrac</c:v>
                </c:pt>
                <c:pt idx="6">
                  <c:v>La ferme/ les producteurs locaux (vente directe)</c:v>
                </c:pt>
                <c:pt idx="7">
                  <c:v>Les magasins spécialisés en produits bio</c:v>
                </c:pt>
                <c:pt idx="8">
                  <c:v>Les commerces de proximité (supérettes et petits commerçants, épicerie)</c:v>
                </c:pt>
                <c:pt idx="9">
                  <c:v>Le marché</c:v>
                </c:pt>
                <c:pt idx="10">
                  <c:v>Les artisans comme les boulangers, bouchers, fromagers, cavistes…</c:v>
                </c:pt>
                <c:pt idx="11">
                  <c:v>Les grandes et moyennes surfaces</c:v>
                </c:pt>
              </c:strCache>
            </c:strRef>
          </c:cat>
          <c:val>
            <c:numRef>
              <c:f>Feuil1!$C$2:$C$13</c:f>
              <c:numCache>
                <c:formatCode>0%</c:formatCode>
                <c:ptCount val="12"/>
                <c:pt idx="0">
                  <c:v>0.17</c:v>
                </c:pt>
                <c:pt idx="1">
                  <c:v>0.14000000000000001</c:v>
                </c:pt>
                <c:pt idx="2">
                  <c:v>0.19</c:v>
                </c:pt>
                <c:pt idx="3">
                  <c:v>0.16</c:v>
                </c:pt>
                <c:pt idx="4">
                  <c:v>0.25</c:v>
                </c:pt>
                <c:pt idx="5">
                  <c:v>0.24</c:v>
                </c:pt>
                <c:pt idx="6">
                  <c:v>0.27</c:v>
                </c:pt>
                <c:pt idx="7">
                  <c:v>0.28000000000000003</c:v>
                </c:pt>
                <c:pt idx="8">
                  <c:v>0.23</c:v>
                </c:pt>
                <c:pt idx="9">
                  <c:v>0.27</c:v>
                </c:pt>
                <c:pt idx="10">
                  <c:v>0.18</c:v>
                </c:pt>
                <c:pt idx="11">
                  <c:v>0.12</c:v>
                </c:pt>
              </c:numCache>
            </c:numRef>
          </c:val>
          <c:extLst>
            <c:ext xmlns:c16="http://schemas.microsoft.com/office/drawing/2014/chart" uri="{C3380CC4-5D6E-409C-BE32-E72D297353CC}">
              <c16:uniqueId val="{00000001-CB38-4FC4-8A7B-B05EFE42586F}"/>
            </c:ext>
          </c:extLst>
        </c:ser>
        <c:ser>
          <c:idx val="2"/>
          <c:order val="2"/>
          <c:tx>
            <c:strRef>
              <c:f>Feuil1!$D$1</c:f>
              <c:strCache>
                <c:ptCount val="1"/>
                <c:pt idx="0">
                  <c:v>1 fois par mois</c:v>
                </c:pt>
              </c:strCache>
            </c:strRef>
          </c:tx>
          <c:spPr>
            <a:solidFill>
              <a:schemeClr val="bg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En AMAP</c:v>
                </c:pt>
                <c:pt idx="1">
                  <c:v>Commande sur internet hors drive de grande distribution</c:v>
                </c:pt>
                <c:pt idx="2">
                  <c:v>La vente en ligne des magasins spécialisés en produits bio</c:v>
                </c:pt>
                <c:pt idx="3">
                  <c:v>Le drive de grande distribution</c:v>
                </c:pt>
                <c:pt idx="4">
                  <c:v>Les plateformes locales regroupant des producteurs locaux</c:v>
                </c:pt>
                <c:pt idx="5">
                  <c:v>Des magasins de produits en vrac</c:v>
                </c:pt>
                <c:pt idx="6">
                  <c:v>La ferme/ les producteurs locaux (vente directe)</c:v>
                </c:pt>
                <c:pt idx="7">
                  <c:v>Les magasins spécialisés en produits bio</c:v>
                </c:pt>
                <c:pt idx="8">
                  <c:v>Les commerces de proximité (supérettes et petits commerçants, épicerie)</c:v>
                </c:pt>
                <c:pt idx="9">
                  <c:v>Le marché</c:v>
                </c:pt>
                <c:pt idx="10">
                  <c:v>Les artisans comme les boulangers, bouchers, fromagers, cavistes…</c:v>
                </c:pt>
                <c:pt idx="11">
                  <c:v>Les grandes et moyennes surfaces</c:v>
                </c:pt>
              </c:strCache>
            </c:strRef>
          </c:cat>
          <c:val>
            <c:numRef>
              <c:f>Feuil1!$D$2:$D$13</c:f>
              <c:numCache>
                <c:formatCode>0%</c:formatCode>
                <c:ptCount val="12"/>
                <c:pt idx="0">
                  <c:v>0.08</c:v>
                </c:pt>
                <c:pt idx="1">
                  <c:v>7.0000000000000007E-2</c:v>
                </c:pt>
                <c:pt idx="2">
                  <c:v>0.1</c:v>
                </c:pt>
                <c:pt idx="3">
                  <c:v>0.13</c:v>
                </c:pt>
                <c:pt idx="4">
                  <c:v>0.14000000000000001</c:v>
                </c:pt>
                <c:pt idx="5">
                  <c:v>0.15</c:v>
                </c:pt>
                <c:pt idx="6">
                  <c:v>0.19</c:v>
                </c:pt>
                <c:pt idx="7">
                  <c:v>0.19</c:v>
                </c:pt>
                <c:pt idx="8">
                  <c:v>0.21</c:v>
                </c:pt>
                <c:pt idx="9">
                  <c:v>0.2</c:v>
                </c:pt>
                <c:pt idx="10">
                  <c:v>0.18</c:v>
                </c:pt>
                <c:pt idx="11">
                  <c:v>0.23</c:v>
                </c:pt>
              </c:numCache>
            </c:numRef>
          </c:val>
          <c:extLst>
            <c:ext xmlns:c16="http://schemas.microsoft.com/office/drawing/2014/chart" uri="{C3380CC4-5D6E-409C-BE32-E72D297353CC}">
              <c16:uniqueId val="{00000002-CB38-4FC4-8A7B-B05EFE42586F}"/>
            </c:ext>
          </c:extLst>
        </c:ser>
        <c:ser>
          <c:idx val="3"/>
          <c:order val="3"/>
          <c:tx>
            <c:strRef>
              <c:f>Feuil1!$E$1</c:f>
              <c:strCache>
                <c:ptCount val="1"/>
                <c:pt idx="0">
                  <c:v>2 à 3 fois par mois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En AMAP</c:v>
                </c:pt>
                <c:pt idx="1">
                  <c:v>Commande sur internet hors drive de grande distribution</c:v>
                </c:pt>
                <c:pt idx="2">
                  <c:v>La vente en ligne des magasins spécialisés en produits bio</c:v>
                </c:pt>
                <c:pt idx="3">
                  <c:v>Le drive de grande distribution</c:v>
                </c:pt>
                <c:pt idx="4">
                  <c:v>Les plateformes locales regroupant des producteurs locaux</c:v>
                </c:pt>
                <c:pt idx="5">
                  <c:v>Des magasins de produits en vrac</c:v>
                </c:pt>
                <c:pt idx="6">
                  <c:v>La ferme/ les producteurs locaux (vente directe)</c:v>
                </c:pt>
                <c:pt idx="7">
                  <c:v>Les magasins spécialisés en produits bio</c:v>
                </c:pt>
                <c:pt idx="8">
                  <c:v>Les commerces de proximité (supérettes et petits commerçants, épicerie)</c:v>
                </c:pt>
                <c:pt idx="9">
                  <c:v>Le marché</c:v>
                </c:pt>
                <c:pt idx="10">
                  <c:v>Les artisans comme les boulangers, bouchers, fromagers, cavistes…</c:v>
                </c:pt>
                <c:pt idx="11">
                  <c:v>Les grandes et moyennes surfaces</c:v>
                </c:pt>
              </c:strCache>
            </c:strRef>
          </c:cat>
          <c:val>
            <c:numRef>
              <c:f>Feuil1!$E$2:$E$13</c:f>
              <c:numCache>
                <c:formatCode>0%</c:formatCode>
                <c:ptCount val="12"/>
                <c:pt idx="0">
                  <c:v>0.06</c:v>
                </c:pt>
                <c:pt idx="1">
                  <c:v>0.05</c:v>
                </c:pt>
                <c:pt idx="2">
                  <c:v>7.0000000000000007E-2</c:v>
                </c:pt>
                <c:pt idx="3">
                  <c:v>0.11</c:v>
                </c:pt>
                <c:pt idx="4">
                  <c:v>0.11</c:v>
                </c:pt>
                <c:pt idx="5">
                  <c:v>0.11</c:v>
                </c:pt>
                <c:pt idx="6">
                  <c:v>0.13</c:v>
                </c:pt>
                <c:pt idx="7">
                  <c:v>0.14000000000000001</c:v>
                </c:pt>
                <c:pt idx="8">
                  <c:v>0.18</c:v>
                </c:pt>
                <c:pt idx="9">
                  <c:v>0.16</c:v>
                </c:pt>
                <c:pt idx="10">
                  <c:v>0.2</c:v>
                </c:pt>
                <c:pt idx="11">
                  <c:v>0.31</c:v>
                </c:pt>
              </c:numCache>
            </c:numRef>
          </c:val>
          <c:extLst>
            <c:ext xmlns:c16="http://schemas.microsoft.com/office/drawing/2014/chart" uri="{C3380CC4-5D6E-409C-BE32-E72D297353CC}">
              <c16:uniqueId val="{00000003-CB38-4FC4-8A7B-B05EFE42586F}"/>
            </c:ext>
          </c:extLst>
        </c:ser>
        <c:ser>
          <c:idx val="4"/>
          <c:order val="4"/>
          <c:tx>
            <c:strRef>
              <c:f>Feuil1!$F$1</c:f>
              <c:strCache>
                <c:ptCount val="1"/>
                <c:pt idx="0">
                  <c:v>Au moins 1 fois par semaine</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CB38-4FC4-8A7B-B05EFE42586F}"/>
                </c:ext>
              </c:extLst>
            </c:dLbl>
            <c:dLbl>
              <c:idx val="1"/>
              <c:delete val="1"/>
              <c:extLst>
                <c:ext xmlns:c15="http://schemas.microsoft.com/office/drawing/2012/chart" uri="{CE6537A1-D6FC-4f65-9D91-7224C49458BB}"/>
                <c:ext xmlns:c16="http://schemas.microsoft.com/office/drawing/2014/chart" uri="{C3380CC4-5D6E-409C-BE32-E72D297353CC}">
                  <c16:uniqueId val="{00000006-CB38-4FC4-8A7B-B05EFE42586F}"/>
                </c:ext>
              </c:extLst>
            </c:dLbl>
            <c:spPr>
              <a:noFill/>
              <a:ln>
                <a:noFill/>
              </a:ln>
              <a:effectLst/>
            </c:spPr>
            <c:txPr>
              <a:bodyPr rot="0" spcFirstLastPara="1" vertOverflow="ellipsis" vert="horz" wrap="square" lIns="38100" tIns="19050" rIns="38100" bIns="19050" anchor="ctr" anchorCtr="0">
                <a:spAutoFit/>
              </a:bodyPr>
              <a:lstStyle/>
              <a:p>
                <a:pPr algn="ctr">
                  <a:defRPr lang="en-US" sz="7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En AMAP</c:v>
                </c:pt>
                <c:pt idx="1">
                  <c:v>Commande sur internet hors drive de grande distribution</c:v>
                </c:pt>
                <c:pt idx="2">
                  <c:v>La vente en ligne des magasins spécialisés en produits bio</c:v>
                </c:pt>
                <c:pt idx="3">
                  <c:v>Le drive de grande distribution</c:v>
                </c:pt>
                <c:pt idx="4">
                  <c:v>Les plateformes locales regroupant des producteurs locaux</c:v>
                </c:pt>
                <c:pt idx="5">
                  <c:v>Des magasins de produits en vrac</c:v>
                </c:pt>
                <c:pt idx="6">
                  <c:v>La ferme/ les producteurs locaux (vente directe)</c:v>
                </c:pt>
                <c:pt idx="7">
                  <c:v>Les magasins spécialisés en produits bio</c:v>
                </c:pt>
                <c:pt idx="8">
                  <c:v>Les commerces de proximité (supérettes et petits commerçants, épicerie)</c:v>
                </c:pt>
                <c:pt idx="9">
                  <c:v>Le marché</c:v>
                </c:pt>
                <c:pt idx="10">
                  <c:v>Les artisans comme les boulangers, bouchers, fromagers, cavistes…</c:v>
                </c:pt>
                <c:pt idx="11">
                  <c:v>Les grandes et moyennes surfaces</c:v>
                </c:pt>
              </c:strCache>
            </c:strRef>
          </c:cat>
          <c:val>
            <c:numRef>
              <c:f>Feuil1!$F$2:$F$13</c:f>
              <c:numCache>
                <c:formatCode>0%</c:formatCode>
                <c:ptCount val="12"/>
                <c:pt idx="0">
                  <c:v>0.04</c:v>
                </c:pt>
                <c:pt idx="1">
                  <c:v>0.03</c:v>
                </c:pt>
                <c:pt idx="2">
                  <c:v>0.04</c:v>
                </c:pt>
                <c:pt idx="3">
                  <c:v>7.0000000000000007E-2</c:v>
                </c:pt>
                <c:pt idx="4">
                  <c:v>0.06</c:v>
                </c:pt>
                <c:pt idx="5">
                  <c:v>0.06</c:v>
                </c:pt>
                <c:pt idx="6">
                  <c:v>0.09</c:v>
                </c:pt>
                <c:pt idx="7">
                  <c:v>0.09</c:v>
                </c:pt>
                <c:pt idx="8">
                  <c:v>0.12</c:v>
                </c:pt>
                <c:pt idx="9">
                  <c:v>0.17</c:v>
                </c:pt>
                <c:pt idx="10">
                  <c:v>0.26</c:v>
                </c:pt>
                <c:pt idx="11">
                  <c:v>0.27</c:v>
                </c:pt>
              </c:numCache>
            </c:numRef>
          </c:val>
          <c:extLst>
            <c:ext xmlns:c16="http://schemas.microsoft.com/office/drawing/2014/chart" uri="{C3380CC4-5D6E-409C-BE32-E72D297353CC}">
              <c16:uniqueId val="{00000004-CB38-4FC4-8A7B-B05EFE42586F}"/>
            </c:ext>
          </c:extLst>
        </c:ser>
        <c:dLbls>
          <c:dLblPos val="ctr"/>
          <c:showLegendKey val="0"/>
          <c:showVal val="1"/>
          <c:showCatName val="0"/>
          <c:showSerName val="0"/>
          <c:showPercent val="0"/>
          <c:showBubbleSize val="0"/>
        </c:dLbls>
        <c:gapWidth val="50"/>
        <c:overlap val="100"/>
        <c:axId val="2090311104"/>
        <c:axId val="2090314432"/>
      </c:barChart>
      <c:catAx>
        <c:axId val="2090311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2090314432"/>
        <c:crosses val="autoZero"/>
        <c:auto val="1"/>
        <c:lblAlgn val="ctr"/>
        <c:lblOffset val="100"/>
        <c:noMultiLvlLbl val="0"/>
      </c:catAx>
      <c:valAx>
        <c:axId val="2090314432"/>
        <c:scaling>
          <c:orientation val="minMax"/>
        </c:scaling>
        <c:delete val="1"/>
        <c:axPos val="b"/>
        <c:numFmt formatCode="0%" sourceLinked="1"/>
        <c:majorTickMark val="none"/>
        <c:minorTickMark val="none"/>
        <c:tickLblPos val="nextTo"/>
        <c:crossAx val="2090311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8612966990473304"/>
          <c:y val="0.12924063124632446"/>
          <c:w val="0.51960374930829267"/>
          <c:h val="0.66058090808744585"/>
        </c:manualLayout>
      </c:layout>
      <c:doughnutChart>
        <c:varyColors val="1"/>
        <c:ser>
          <c:idx val="0"/>
          <c:order val="0"/>
          <c:tx>
            <c:strRef>
              <c:f>Feuil1!$B$1</c:f>
              <c:strCache>
                <c:ptCount val="1"/>
                <c:pt idx="0">
                  <c:v>%</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1C7-47C3-B792-601E14627D27}"/>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F1C7-47C3-B792-601E14627D27}"/>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F1C7-47C3-B792-601E14627D27}"/>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F1C7-47C3-B792-601E14627D27}"/>
              </c:ext>
            </c:extLst>
          </c:dPt>
          <c:dLbls>
            <c:dLbl>
              <c:idx val="0"/>
              <c:layout>
                <c:manualLayout>
                  <c:x val="-0.16218013902099879"/>
                  <c:y val="-5.0791663626731714E-3"/>
                </c:manualLayout>
              </c:layout>
              <c:tx>
                <c:rich>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accent4"/>
                        </a:solidFill>
                        <a:latin typeface="+mn-lt"/>
                        <a:ea typeface="+mn-ea"/>
                        <a:cs typeface="+mn-cs"/>
                      </a:defRPr>
                    </a:pPr>
                    <a:fld id="{3D9F8D5D-A677-4DB4-8885-8EABA11501E9}" type="CATEGORYNAME">
                      <a:rPr lang="fr-FR">
                        <a:solidFill>
                          <a:schemeClr val="accent4"/>
                        </a:solidFill>
                        <a:latin typeface="+mn-lt"/>
                      </a:rPr>
                      <a:pPr>
                        <a:defRPr sz="1050" b="1">
                          <a:solidFill>
                            <a:schemeClr val="accent4"/>
                          </a:solidFill>
                          <a:latin typeface="+mn-lt"/>
                          <a:ea typeface="+mn-ea"/>
                        </a:defRPr>
                      </a:pPr>
                      <a:t>[NOM DE CATÉGORIE]</a:t>
                    </a:fld>
                    <a:r>
                      <a:rPr lang="fr-FR" baseline="0" dirty="0">
                        <a:solidFill>
                          <a:schemeClr val="accent4"/>
                        </a:solidFill>
                        <a:latin typeface="+mn-lt"/>
                      </a:rPr>
                      <a:t>
</a:t>
                    </a:r>
                    <a:fld id="{AB83FB65-D612-44E2-A242-30B51BA802B0}" type="VALUE">
                      <a:rPr lang="fr-FR" baseline="0">
                        <a:solidFill>
                          <a:schemeClr val="accent4"/>
                        </a:solidFill>
                        <a:latin typeface="+mn-lt"/>
                      </a:rPr>
                      <a:pPr>
                        <a:defRPr sz="1050" b="1">
                          <a:solidFill>
                            <a:schemeClr val="accent4"/>
                          </a:solidFill>
                          <a:latin typeface="+mn-lt"/>
                          <a:ea typeface="+mn-ea"/>
                        </a:defRPr>
                      </a:pPr>
                      <a:t>[VALEUR]</a:t>
                    </a:fld>
                    <a:endParaRPr lang="fr-FR" baseline="0" dirty="0">
                      <a:solidFill>
                        <a:schemeClr val="accent4"/>
                      </a:solidFill>
                      <a:latin typeface="+mn-lt"/>
                    </a:endParaRPr>
                  </a:p>
                </c:rich>
              </c:tx>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accent4"/>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52094585954461"/>
                      <c:h val="0.3650764592207299"/>
                    </c:manualLayout>
                  </c15:layout>
                  <c15:dlblFieldTable/>
                  <c15:showDataLabelsRange val="0"/>
                </c:ext>
                <c:ext xmlns:c16="http://schemas.microsoft.com/office/drawing/2014/chart" uri="{C3380CC4-5D6E-409C-BE32-E72D297353CC}">
                  <c16:uniqueId val="{00000001-F1C7-47C3-B792-601E14627D27}"/>
                </c:ext>
              </c:extLst>
            </c:dLbl>
            <c:dLbl>
              <c:idx val="1"/>
              <c:layout>
                <c:manualLayout>
                  <c:x val="0.14161458356883072"/>
                  <c:y val="-8.8068422102662205E-2"/>
                </c:manualLayout>
              </c:layout>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bg2"/>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711386322923489"/>
                      <c:h val="0.3650764592207299"/>
                    </c:manualLayout>
                  </c15:layout>
                </c:ext>
                <c:ext xmlns:c16="http://schemas.microsoft.com/office/drawing/2014/chart" uri="{C3380CC4-5D6E-409C-BE32-E72D297353CC}">
                  <c16:uniqueId val="{00000003-F1C7-47C3-B792-601E14627D27}"/>
                </c:ext>
              </c:extLst>
            </c:dLbl>
            <c:dLbl>
              <c:idx val="2"/>
              <c:layout>
                <c:manualLayout>
                  <c:x val="0.12292166367332136"/>
                  <c:y val="0.16229766139149177"/>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7526364800067774"/>
                      <c:h val="0.2330370015502054"/>
                    </c:manualLayout>
                  </c15:layout>
                </c:ext>
                <c:ext xmlns:c16="http://schemas.microsoft.com/office/drawing/2014/chart" uri="{C3380CC4-5D6E-409C-BE32-E72D297353CC}">
                  <c16:uniqueId val="{00000005-F1C7-47C3-B792-601E14627D27}"/>
                </c:ext>
              </c:extLst>
            </c:dLbl>
            <c:dLbl>
              <c:idx val="3"/>
              <c:layout>
                <c:manualLayout>
                  <c:x val="-0.15867784777984628"/>
                  <c:y val="0.13332104662637745"/>
                </c:manualLayout>
              </c:layout>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bg1">
                          <a:lumMod val="6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F1C7-47C3-B792-601E14627D27}"/>
                </c:ext>
              </c:extLst>
            </c:dLbl>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tx2"/>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Feuil1!$A$2:$A$5</c:f>
              <c:strCache>
                <c:ptCount val="4"/>
                <c:pt idx="0">
                  <c:v>Vous avez l'intention de la restreindre</c:v>
                </c:pt>
                <c:pt idx="1">
                  <c:v>Vous avez l'intention de la maintenir</c:v>
                </c:pt>
                <c:pt idx="2">
                  <c:v>Vous avez l'intention de l'augmenter</c:v>
                </c:pt>
                <c:pt idx="3">
                  <c:v>Ne se prononce pas</c:v>
                </c:pt>
              </c:strCache>
            </c:strRef>
          </c:cat>
          <c:val>
            <c:numRef>
              <c:f>Feuil1!$B$2:$B$5</c:f>
              <c:numCache>
                <c:formatCode>0%</c:formatCode>
                <c:ptCount val="4"/>
                <c:pt idx="0">
                  <c:v>0.11799999999999999</c:v>
                </c:pt>
                <c:pt idx="1">
                  <c:v>0.66</c:v>
                </c:pt>
                <c:pt idx="2">
                  <c:v>0.13</c:v>
                </c:pt>
                <c:pt idx="3">
                  <c:v>0.09</c:v>
                </c:pt>
              </c:numCache>
            </c:numRef>
          </c:val>
          <c:extLst>
            <c:ext xmlns:c16="http://schemas.microsoft.com/office/drawing/2014/chart" uri="{C3380CC4-5D6E-409C-BE32-E72D297353CC}">
              <c16:uniqueId val="{00000008-F1C7-47C3-B792-601E14627D27}"/>
            </c:ext>
          </c:extLst>
        </c:ser>
        <c:dLbls>
          <c:showLegendKey val="0"/>
          <c:showVal val="0"/>
          <c:showCatName val="0"/>
          <c:showSerName val="0"/>
          <c:showPercent val="0"/>
          <c:showBubbleSize val="0"/>
          <c:showLeaderLines val="0"/>
        </c:dLbls>
        <c:firstSliceAng val="244"/>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8612966990473304"/>
          <c:y val="0.12924063124632446"/>
          <c:w val="0.51960374930829267"/>
          <c:h val="0.66058090808744585"/>
        </c:manualLayout>
      </c:layout>
      <c:doughnutChart>
        <c:varyColors val="1"/>
        <c:ser>
          <c:idx val="0"/>
          <c:order val="0"/>
          <c:tx>
            <c:strRef>
              <c:f>Feuil1!$B$1</c:f>
              <c:strCache>
                <c:ptCount val="1"/>
                <c:pt idx="0">
                  <c:v>%</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C2D4-45FA-972B-96C484B4D478}"/>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C2D4-45FA-972B-96C484B4D478}"/>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C2D4-45FA-972B-96C484B4D478}"/>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C2D4-45FA-972B-96C484B4D478}"/>
              </c:ext>
            </c:extLst>
          </c:dPt>
          <c:dLbls>
            <c:dLbl>
              <c:idx val="0"/>
              <c:layout>
                <c:manualLayout>
                  <c:x val="-0.16708935224991128"/>
                  <c:y val="7.3763803696399941E-3"/>
                </c:manualLayout>
              </c:layout>
              <c:tx>
                <c:rich>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accent4"/>
                        </a:solidFill>
                        <a:latin typeface="+mn-lt"/>
                        <a:ea typeface="+mn-ea"/>
                        <a:cs typeface="+mn-cs"/>
                      </a:defRPr>
                    </a:pPr>
                    <a:fld id="{3D9F8D5D-A677-4DB4-8885-8EABA11501E9}" type="CATEGORYNAME">
                      <a:rPr lang="fr-FR">
                        <a:solidFill>
                          <a:schemeClr val="accent4"/>
                        </a:solidFill>
                        <a:latin typeface="+mn-lt"/>
                      </a:rPr>
                      <a:pPr>
                        <a:defRPr sz="1050" b="1">
                          <a:solidFill>
                            <a:schemeClr val="accent4"/>
                          </a:solidFill>
                          <a:latin typeface="+mn-lt"/>
                          <a:ea typeface="+mn-ea"/>
                        </a:defRPr>
                      </a:pPr>
                      <a:t>[NOM DE CATÉGORIE]</a:t>
                    </a:fld>
                    <a:r>
                      <a:rPr lang="fr-FR" baseline="0" dirty="0">
                        <a:solidFill>
                          <a:schemeClr val="accent4"/>
                        </a:solidFill>
                        <a:latin typeface="+mn-lt"/>
                      </a:rPr>
                      <a:t>
</a:t>
                    </a:r>
                    <a:fld id="{AB83FB65-D612-44E2-A242-30B51BA802B0}" type="VALUE">
                      <a:rPr lang="fr-FR" baseline="0">
                        <a:solidFill>
                          <a:schemeClr val="accent4"/>
                        </a:solidFill>
                        <a:latin typeface="+mn-lt"/>
                      </a:rPr>
                      <a:pPr>
                        <a:defRPr sz="1050" b="1">
                          <a:solidFill>
                            <a:schemeClr val="accent4"/>
                          </a:solidFill>
                          <a:latin typeface="+mn-lt"/>
                          <a:ea typeface="+mn-ea"/>
                        </a:defRPr>
                      </a:pPr>
                      <a:t>[VALEUR]</a:t>
                    </a:fld>
                    <a:endParaRPr lang="fr-FR" baseline="0" dirty="0">
                      <a:solidFill>
                        <a:schemeClr val="accent4"/>
                      </a:solidFill>
                      <a:latin typeface="+mn-lt"/>
                    </a:endParaRPr>
                  </a:p>
                </c:rich>
              </c:tx>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accent4"/>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52094585954461"/>
                      <c:h val="0.3650764592207299"/>
                    </c:manualLayout>
                  </c15:layout>
                  <c15:dlblFieldTable/>
                  <c15:showDataLabelsRange val="0"/>
                </c:ext>
                <c:ext xmlns:c16="http://schemas.microsoft.com/office/drawing/2014/chart" uri="{C3380CC4-5D6E-409C-BE32-E72D297353CC}">
                  <c16:uniqueId val="{00000001-C2D4-45FA-972B-96C484B4D478}"/>
                </c:ext>
              </c:extLst>
            </c:dLbl>
            <c:dLbl>
              <c:idx val="1"/>
              <c:layout>
                <c:manualLayout>
                  <c:x val="0.22321665910298638"/>
                  <c:y val="-4.2969853447510351E-2"/>
                </c:manualLayout>
              </c:layout>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bg2"/>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711386322923489"/>
                      <c:h val="0.3650764592207299"/>
                    </c:manualLayout>
                  </c15:layout>
                </c:ext>
                <c:ext xmlns:c16="http://schemas.microsoft.com/office/drawing/2014/chart" uri="{C3380CC4-5D6E-409C-BE32-E72D297353CC}">
                  <c16:uniqueId val="{00000003-C2D4-45FA-972B-96C484B4D478}"/>
                </c:ext>
              </c:extLst>
            </c:dLbl>
            <c:dLbl>
              <c:idx val="2"/>
              <c:layout>
                <c:manualLayout>
                  <c:x val="0.15465580415882635"/>
                  <c:y val="0.1578849662646120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2D4-45FA-972B-96C484B4D478}"/>
                </c:ext>
              </c:extLst>
            </c:dLbl>
            <c:dLbl>
              <c:idx val="3"/>
              <c:layout>
                <c:manualLayout>
                  <c:x val="-0.15867784777984628"/>
                  <c:y val="0.13332104662637745"/>
                </c:manualLayout>
              </c:layout>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bg1">
                          <a:lumMod val="6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C2D4-45FA-972B-96C484B4D478}"/>
                </c:ext>
              </c:extLst>
            </c:dLbl>
            <c:spPr>
              <a:noFill/>
              <a:ln>
                <a:noFill/>
              </a:ln>
              <a:effectLst/>
            </c:spPr>
            <c:txPr>
              <a:bodyPr rot="0" spcFirstLastPara="1" vertOverflow="overflow" horzOverflow="overflow" vert="horz" wrap="square" lIns="38100" tIns="19050" rIns="38100" bIns="19050" anchor="ctr" anchorCtr="1">
                <a:spAutoFit/>
              </a:bodyPr>
              <a:lstStyle/>
              <a:p>
                <a:pPr>
                  <a:defRPr lang="en-US" sz="1050" b="1" i="0" u="none" strike="noStrike" kern="1200" baseline="0">
                    <a:solidFill>
                      <a:schemeClr val="tx2"/>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Feuil1!$A$2:$A$5</c:f>
              <c:strCache>
                <c:ptCount val="4"/>
                <c:pt idx="0">
                  <c:v>Vous avez l'intention de la restreindre</c:v>
                </c:pt>
                <c:pt idx="1">
                  <c:v>Vous avez l'intention de la maintenir</c:v>
                </c:pt>
                <c:pt idx="2">
                  <c:v>Vous avez l'intention de l'augmenter</c:v>
                </c:pt>
                <c:pt idx="3">
                  <c:v>Ne se prononce pas</c:v>
                </c:pt>
              </c:strCache>
            </c:strRef>
          </c:cat>
          <c:val>
            <c:numRef>
              <c:f>Feuil1!$B$2:$B$5</c:f>
              <c:numCache>
                <c:formatCode>0%</c:formatCode>
                <c:ptCount val="4"/>
                <c:pt idx="0">
                  <c:v>0.11799999999999999</c:v>
                </c:pt>
                <c:pt idx="1">
                  <c:v>0.52200000000000002</c:v>
                </c:pt>
                <c:pt idx="2">
                  <c:v>9.8000000000000004E-2</c:v>
                </c:pt>
                <c:pt idx="3">
                  <c:v>0.26100000000000001</c:v>
                </c:pt>
              </c:numCache>
            </c:numRef>
          </c:val>
          <c:extLst>
            <c:ext xmlns:c16="http://schemas.microsoft.com/office/drawing/2014/chart" uri="{C3380CC4-5D6E-409C-BE32-E72D297353CC}">
              <c16:uniqueId val="{00000008-C2D4-45FA-972B-96C484B4D478}"/>
            </c:ext>
          </c:extLst>
        </c:ser>
        <c:dLbls>
          <c:showLegendKey val="0"/>
          <c:showVal val="0"/>
          <c:showCatName val="0"/>
          <c:showSerName val="0"/>
          <c:showPercent val="0"/>
          <c:showBubbleSize val="0"/>
          <c:showLeaderLines val="0"/>
        </c:dLbls>
        <c:firstSliceAng val="244"/>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0.23146188804570142"/>
          <c:w val="0.94012002997856192"/>
          <c:h val="0.52166877249789545"/>
        </c:manualLayout>
      </c:layout>
      <c:barChart>
        <c:barDir val="col"/>
        <c:grouping val="clustered"/>
        <c:varyColors val="0"/>
        <c:ser>
          <c:idx val="0"/>
          <c:order val="0"/>
          <c:tx>
            <c:strRef>
              <c:f>Feuil1!$B$1</c:f>
              <c:strCache>
                <c:ptCount val="1"/>
                <c:pt idx="0">
                  <c:v>La restreindre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18-24 ans</c:v>
                </c:pt>
                <c:pt idx="1">
                  <c:v>25-34 ans</c:v>
                </c:pt>
                <c:pt idx="2">
                  <c:v>35-44 ans</c:v>
                </c:pt>
                <c:pt idx="3">
                  <c:v>45-54 ans</c:v>
                </c:pt>
                <c:pt idx="4">
                  <c:v>55-64 ans</c:v>
                </c:pt>
                <c:pt idx="5">
                  <c:v>65-75 ans</c:v>
                </c:pt>
              </c:strCache>
            </c:strRef>
          </c:cat>
          <c:val>
            <c:numRef>
              <c:f>Feuil1!$B$2:$B$7</c:f>
              <c:numCache>
                <c:formatCode>###0%</c:formatCode>
                <c:ptCount val="6"/>
                <c:pt idx="0">
                  <c:v>0.16533730362845853</c:v>
                </c:pt>
                <c:pt idx="1">
                  <c:v>0.16727924195582464</c:v>
                </c:pt>
                <c:pt idx="2">
                  <c:v>0.11515814971742051</c:v>
                </c:pt>
                <c:pt idx="3">
                  <c:v>9.6931768576042104E-2</c:v>
                </c:pt>
                <c:pt idx="4">
                  <c:v>0.11164462418055196</c:v>
                </c:pt>
                <c:pt idx="5">
                  <c:v>7.2712410044107056E-2</c:v>
                </c:pt>
              </c:numCache>
            </c:numRef>
          </c:val>
          <c:extLst>
            <c:ext xmlns:c16="http://schemas.microsoft.com/office/drawing/2014/chart" uri="{C3380CC4-5D6E-409C-BE32-E72D297353CC}">
              <c16:uniqueId val="{00000000-9A49-427A-BFD7-A5907CA769F3}"/>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39985010719029E-2"/>
          <c:y val="0.18071417688674526"/>
          <c:w val="0.94012002997856192"/>
          <c:h val="0.58028295600223456"/>
        </c:manualLayout>
      </c:layout>
      <c:barChart>
        <c:barDir val="col"/>
        <c:grouping val="clustered"/>
        <c:varyColors val="0"/>
        <c:ser>
          <c:idx val="0"/>
          <c:order val="0"/>
          <c:tx>
            <c:strRef>
              <c:f>Feuil1!$B$1</c:f>
              <c:strCache>
                <c:ptCount val="1"/>
                <c:pt idx="0">
                  <c:v>La restreindre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Actifs occupés CSP+</c:v>
                </c:pt>
                <c:pt idx="1">
                  <c:v>Actifs occupés CSP=</c:v>
                </c:pt>
                <c:pt idx="2">
                  <c:v>Actifs occupés CSP-</c:v>
                </c:pt>
                <c:pt idx="3">
                  <c:v>Chômeurs</c:v>
                </c:pt>
                <c:pt idx="4">
                  <c:v>Retraités</c:v>
                </c:pt>
                <c:pt idx="5">
                  <c:v>Autres inactifs</c:v>
                </c:pt>
              </c:strCache>
            </c:strRef>
          </c:cat>
          <c:val>
            <c:numRef>
              <c:f>Feuil1!$B$2:$B$7</c:f>
              <c:numCache>
                <c:formatCode>###0%</c:formatCode>
                <c:ptCount val="6"/>
                <c:pt idx="0">
                  <c:v>0.1194421595282277</c:v>
                </c:pt>
                <c:pt idx="1">
                  <c:v>9.902367054255419E-2</c:v>
                </c:pt>
                <c:pt idx="2">
                  <c:v>0.15558433240174607</c:v>
                </c:pt>
                <c:pt idx="3">
                  <c:v>9.3706280584669344E-2</c:v>
                </c:pt>
                <c:pt idx="4">
                  <c:v>8.1512639982934024E-2</c:v>
                </c:pt>
                <c:pt idx="5">
                  <c:v>0.13207698888118463</c:v>
                </c:pt>
              </c:numCache>
            </c:numRef>
          </c:val>
          <c:extLst>
            <c:ext xmlns:c16="http://schemas.microsoft.com/office/drawing/2014/chart" uri="{C3380CC4-5D6E-409C-BE32-E72D297353CC}">
              <c16:uniqueId val="{00000000-9A49-427A-BFD7-A5907CA769F3}"/>
            </c:ext>
          </c:extLst>
        </c:ser>
        <c:dLbls>
          <c:showLegendKey val="0"/>
          <c:showVal val="0"/>
          <c:showCatName val="0"/>
          <c:showSerName val="0"/>
          <c:showPercent val="0"/>
          <c:showBubbleSize val="0"/>
        </c:dLbls>
        <c:gapWidth val="50"/>
        <c:axId val="1529821968"/>
        <c:axId val="1529815312"/>
      </c:barChart>
      <c:catAx>
        <c:axId val="15298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mn-lt"/>
                <a:ea typeface="+mn-ea"/>
                <a:cs typeface="+mn-cs"/>
              </a:defRPr>
            </a:pPr>
            <a:endParaRPr lang="fr-FR"/>
          </a:p>
        </c:txPr>
        <c:crossAx val="1529815312"/>
        <c:crosses val="autoZero"/>
        <c:auto val="1"/>
        <c:lblAlgn val="ctr"/>
        <c:lblOffset val="100"/>
        <c:noMultiLvlLbl val="0"/>
      </c:catAx>
      <c:valAx>
        <c:axId val="1529815312"/>
        <c:scaling>
          <c:orientation val="minMax"/>
          <c:max val="0.2"/>
          <c:min val="0"/>
        </c:scaling>
        <c:delete val="1"/>
        <c:axPos val="l"/>
        <c:numFmt formatCode="###0%" sourceLinked="1"/>
        <c:majorTickMark val="out"/>
        <c:minorTickMark val="none"/>
        <c:tickLblPos val="nextTo"/>
        <c:crossAx val="15298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9">
  <a:schemeClr val="accent6"/>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withinLinear" id="18">
  <a:schemeClr val="accent5"/>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9">
  <a:schemeClr val="accent6"/>
</cs:colorStyle>
</file>

<file path=ppt/charts/colors24.xml><?xml version="1.0" encoding="utf-8"?>
<cs:colorStyle xmlns:cs="http://schemas.microsoft.com/office/drawing/2012/chartStyle" xmlns:a="http://schemas.openxmlformats.org/drawingml/2006/main" meth="withinLinear" id="18">
  <a:schemeClr val="accent5"/>
</cs:colorStyle>
</file>

<file path=ppt/charts/colors25.xml><?xml version="1.0" encoding="utf-8"?>
<cs:colorStyle xmlns:cs="http://schemas.microsoft.com/office/drawing/2012/chartStyle" xmlns:a="http://schemas.openxmlformats.org/drawingml/2006/main" meth="withinLinear" id="19">
  <a:schemeClr val="accent6"/>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 id="19">
  <a:schemeClr val="accent6"/>
</cs:colorStyle>
</file>

<file path=ppt/charts/colors31.xml><?xml version="1.0" encoding="utf-8"?>
<cs:colorStyle xmlns:cs="http://schemas.microsoft.com/office/drawing/2012/chartStyle" xmlns:a="http://schemas.openxmlformats.org/drawingml/2006/main" meth="withinLinear" id="19">
  <a:schemeClr val="accent6"/>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withinLinear" id="19">
  <a:schemeClr val="accent6"/>
</cs:colorStyle>
</file>

<file path=ppt/charts/colors34.xml><?xml version="1.0" encoding="utf-8"?>
<cs:colorStyle xmlns:cs="http://schemas.microsoft.com/office/drawing/2012/chartStyle" xmlns:a="http://schemas.openxmlformats.org/drawingml/2006/main" meth="withinLinear" id="19">
  <a:schemeClr val="accent6"/>
</cs:colorStyle>
</file>

<file path=ppt/charts/colors35.xml><?xml version="1.0" encoding="utf-8"?>
<cs:colorStyle xmlns:cs="http://schemas.microsoft.com/office/drawing/2012/chartStyle" xmlns:a="http://schemas.openxmlformats.org/drawingml/2006/main" meth="withinLinear" id="19">
  <a:schemeClr val="accent6"/>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withinLinear" id="19">
  <a:schemeClr val="accent6"/>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withinLinear" id="19">
  <a:schemeClr val="accent6"/>
</cs:colorStyle>
</file>

<file path=ppt/charts/colors43.xml><?xml version="1.0" encoding="utf-8"?>
<cs:colorStyle xmlns:cs="http://schemas.microsoft.com/office/drawing/2012/chartStyle" xmlns:a="http://schemas.openxmlformats.org/drawingml/2006/main" meth="withinLinear" id="19">
  <a:schemeClr val="accent6"/>
</cs:colorStyle>
</file>

<file path=ppt/charts/colors44.xml><?xml version="1.0" encoding="utf-8"?>
<cs:colorStyle xmlns:cs="http://schemas.microsoft.com/office/drawing/2012/chartStyle" xmlns:a="http://schemas.openxmlformats.org/drawingml/2006/main" meth="withinLinear" id="19">
  <a:schemeClr val="accent6"/>
</cs:colorStyle>
</file>

<file path=ppt/charts/colors45.xml><?xml version="1.0" encoding="utf-8"?>
<cs:colorStyle xmlns:cs="http://schemas.microsoft.com/office/drawing/2012/chartStyle" xmlns:a="http://schemas.openxmlformats.org/drawingml/2006/main" meth="withinLinear" id="18">
  <a:schemeClr val="accent5"/>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withinLinear" id="19">
  <a:schemeClr val="accent6"/>
</cs:colorStyle>
</file>

<file path=ppt/charts/colors55.xml><?xml version="1.0" encoding="utf-8"?>
<cs:colorStyle xmlns:cs="http://schemas.microsoft.com/office/drawing/2012/chartStyle" xmlns:a="http://schemas.openxmlformats.org/drawingml/2006/main" meth="withinLinear" id="19">
  <a:schemeClr val="accent6"/>
</cs:colorStyle>
</file>

<file path=ppt/charts/colors56.xml><?xml version="1.0" encoding="utf-8"?>
<cs:colorStyle xmlns:cs="http://schemas.microsoft.com/office/drawing/2012/chartStyle" xmlns:a="http://schemas.openxmlformats.org/drawingml/2006/main" meth="withinLinear" id="19">
  <a:schemeClr val="accent6"/>
</cs:colorStyle>
</file>

<file path=ppt/charts/colors57.xml><?xml version="1.0" encoding="utf-8"?>
<cs:colorStyle xmlns:cs="http://schemas.microsoft.com/office/drawing/2012/chartStyle" xmlns:a="http://schemas.openxmlformats.org/drawingml/2006/main" meth="withinLinear" id="19">
  <a:schemeClr val="accent6"/>
</cs:colorStyle>
</file>

<file path=ppt/charts/colors58.xml><?xml version="1.0" encoding="utf-8"?>
<cs:colorStyle xmlns:cs="http://schemas.microsoft.com/office/drawing/2012/chartStyle" xmlns:a="http://schemas.openxmlformats.org/drawingml/2006/main" meth="withinLinear" id="19">
  <a:schemeClr val="accent6"/>
</cs:colorStyle>
</file>

<file path=ppt/charts/colors59.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withinLinear" id="19">
  <a:schemeClr val="accent6"/>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withinLinear" id="19">
  <a:schemeClr val="accent6"/>
</cs:colorStyle>
</file>

<file path=ppt/charts/colors63.xml><?xml version="1.0" encoding="utf-8"?>
<cs:colorStyle xmlns:cs="http://schemas.microsoft.com/office/drawing/2012/chartStyle" xmlns:a="http://schemas.openxmlformats.org/drawingml/2006/main" meth="withinLinear" id="19">
  <a:schemeClr val="accent6"/>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withinLinear" id="19">
  <a:schemeClr val="accent6"/>
</cs:colorStyle>
</file>

<file path=ppt/charts/colors71.xml><?xml version="1.0" encoding="utf-8"?>
<cs:colorStyle xmlns:cs="http://schemas.microsoft.com/office/drawing/2012/chartStyle" xmlns:a="http://schemas.openxmlformats.org/drawingml/2006/main" meth="withinLinear" id="19">
  <a:schemeClr val="accent6"/>
</cs:colorStyle>
</file>

<file path=ppt/charts/colors72.xml><?xml version="1.0" encoding="utf-8"?>
<cs:colorStyle xmlns:cs="http://schemas.microsoft.com/office/drawing/2012/chartStyle" xmlns:a="http://schemas.openxmlformats.org/drawingml/2006/main" meth="withinLinear" id="19">
  <a:schemeClr val="accent6"/>
</cs:colorStyle>
</file>

<file path=ppt/charts/colors73.xml><?xml version="1.0" encoding="utf-8"?>
<cs:colorStyle xmlns:cs="http://schemas.microsoft.com/office/drawing/2012/chartStyle" xmlns:a="http://schemas.openxmlformats.org/drawingml/2006/main" meth="withinLinear" id="19">
  <a:schemeClr val="accent6"/>
</cs:colorStyle>
</file>

<file path=ppt/charts/colors74.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0.01486</cdr:x>
      <cdr:y>0.02073</cdr:y>
    </cdr:from>
    <cdr:to>
      <cdr:x>0.55457</cdr:x>
      <cdr:y>0.7778</cdr:y>
    </cdr:to>
    <cdr:sp macro="" textlink="">
      <cdr:nvSpPr>
        <cdr:cNvPr id="2" name="Rectangle 1"/>
        <cdr:cNvSpPr/>
      </cdr:nvSpPr>
      <cdr:spPr>
        <a:xfrm xmlns:a="http://schemas.openxmlformats.org/drawingml/2006/main">
          <a:off x="127704" y="62396"/>
          <a:ext cx="4638148" cy="2278721"/>
        </a:xfrm>
        <a:prstGeom xmlns:a="http://schemas.openxmlformats.org/drawingml/2006/main" prst="rect">
          <a:avLst/>
        </a:prstGeom>
        <a:solidFill xmlns:a="http://schemas.openxmlformats.org/drawingml/2006/main">
          <a:schemeClr val="bg1">
            <a:lumMod val="85000"/>
            <a:alpha val="54902"/>
          </a:schemeClr>
        </a:solidFill>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fr-FR"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0.1743</cdr:y>
    </cdr:from>
    <cdr:to>
      <cdr:x>1</cdr:x>
      <cdr:y>0.1743</cdr:y>
    </cdr:to>
    <cdr:cxnSp macro="">
      <cdr:nvCxnSpPr>
        <cdr:cNvPr id="3" name="Connecteur droit 2">
          <a:extLst xmlns:a="http://schemas.openxmlformats.org/drawingml/2006/main">
            <a:ext uri="{FF2B5EF4-FFF2-40B4-BE49-F238E27FC236}">
              <a16:creationId xmlns:a16="http://schemas.microsoft.com/office/drawing/2014/main" id="{468FC9B4-05FC-52AF-4B59-2EEE6B56C77E}"/>
            </a:ext>
          </a:extLst>
        </cdr:cNvPr>
        <cdr:cNvCxnSpPr/>
      </cdr:nvCxnSpPr>
      <cdr:spPr>
        <a:xfrm xmlns:a="http://schemas.openxmlformats.org/drawingml/2006/main">
          <a:off x="0" y="543164"/>
          <a:ext cx="8173487" cy="0"/>
        </a:xfrm>
        <a:prstGeom xmlns:a="http://schemas.openxmlformats.org/drawingml/2006/main" prst="line">
          <a:avLst/>
        </a:prstGeom>
        <a:ln xmlns:a="http://schemas.openxmlformats.org/drawingml/2006/main" w="12700">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0.89041</cdr:x>
      <cdr:y>0.12047</cdr:y>
    </cdr:from>
    <cdr:to>
      <cdr:x>0.91147</cdr:x>
      <cdr:y>0.17038</cdr:y>
    </cdr:to>
    <cdr:sp macro="" textlink="">
      <cdr:nvSpPr>
        <cdr:cNvPr id="2" name="ZoneTexte 30">
          <a:extLst xmlns:a="http://schemas.openxmlformats.org/drawingml/2006/main">
            <a:ext uri="{FF2B5EF4-FFF2-40B4-BE49-F238E27FC236}">
              <a16:creationId xmlns:a16="http://schemas.microsoft.com/office/drawing/2014/main" id="{990F6D2E-5AF0-AA36-B106-3B49D3B81446}"/>
            </a:ext>
          </a:extLst>
        </cdr:cNvPr>
        <cdr:cNvSpPr txBox="1"/>
      </cdr:nvSpPr>
      <cdr:spPr>
        <a:xfrm xmlns:a="http://schemas.openxmlformats.org/drawingml/2006/main">
          <a:off x="5085234" y="371421"/>
          <a:ext cx="120277" cy="153882"/>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CA" sz="1000" b="1" dirty="0">
              <a:solidFill>
                <a:srgbClr val="92D050"/>
              </a:solidFill>
              <a:latin typeface="Calibri" panose="020F0502020204030204" pitchFamily="34" charset="0"/>
              <a:cs typeface="Calibri" panose="020F0502020204030204" pitchFamily="34" charset="0"/>
            </a:rPr>
            <a:t>↑</a:t>
          </a:r>
          <a:endParaRPr lang="fr-FR" sz="1000" dirty="0"/>
        </a:p>
      </cdr:txBody>
    </cdr:sp>
  </cdr:relSizeAnchor>
</c:userShapes>
</file>

<file path=ppt/drawings/drawing4.xml><?xml version="1.0" encoding="utf-8"?>
<c:userShapes xmlns:c="http://schemas.openxmlformats.org/drawingml/2006/chart">
  <cdr:relSizeAnchor xmlns:cdr="http://schemas.openxmlformats.org/drawingml/2006/chartDrawing">
    <cdr:from>
      <cdr:x>1</cdr:x>
      <cdr:y>0</cdr:y>
    </cdr:from>
    <cdr:to>
      <cdr:x>1</cdr:x>
      <cdr:y>1</cdr:y>
    </cdr:to>
    <cdr:cxnSp macro="">
      <cdr:nvCxnSpPr>
        <cdr:cNvPr id="2" name="Connecteur droit 1">
          <a:extLst xmlns:a="http://schemas.openxmlformats.org/drawingml/2006/main">
            <a:ext uri="{FF2B5EF4-FFF2-40B4-BE49-F238E27FC236}">
              <a16:creationId xmlns:a16="http://schemas.microsoft.com/office/drawing/2014/main" id="{93B8EBA9-08DF-BD05-EB76-FCC3E20A176C}"/>
            </a:ext>
          </a:extLst>
        </cdr:cNvPr>
        <cdr:cNvCxnSpPr>
          <a:cxnSpLocks xmlns:a="http://schemas.openxmlformats.org/drawingml/2006/main"/>
        </cdr:cNvCxnSpPr>
      </cdr:nvCxnSpPr>
      <cdr:spPr>
        <a:xfrm xmlns:a="http://schemas.openxmlformats.org/drawingml/2006/main" flipV="1">
          <a:off x="5967372" y="2677012"/>
          <a:ext cx="0" cy="3805297"/>
        </a:xfrm>
        <a:prstGeom xmlns:a="http://schemas.openxmlformats.org/drawingml/2006/main" prst="line">
          <a:avLst/>
        </a:prstGeom>
        <a:ln xmlns:a="http://schemas.openxmlformats.org/drawingml/2006/main">
          <a:solidFill>
            <a:schemeClr val="bg1">
              <a:lumMod val="6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0.36196</cdr:x>
      <cdr:y>0.38906</cdr:y>
    </cdr:from>
    <cdr:to>
      <cdr:x>0.53825</cdr:x>
      <cdr:y>0.55706</cdr:y>
    </cdr:to>
    <cdr:sp macro="" textlink="">
      <cdr:nvSpPr>
        <cdr:cNvPr id="2" name="ZoneTexte 1">
          <a:extLst xmlns:a="http://schemas.openxmlformats.org/drawingml/2006/main">
            <a:ext uri="{FF2B5EF4-FFF2-40B4-BE49-F238E27FC236}">
              <a16:creationId xmlns:a16="http://schemas.microsoft.com/office/drawing/2014/main" id="{929FA858-EE1F-9025-A1AB-9B50EFEB4EF2}"/>
            </a:ext>
          </a:extLst>
        </cdr:cNvPr>
        <cdr:cNvSpPr txBox="1"/>
      </cdr:nvSpPr>
      <cdr:spPr>
        <a:xfrm xmlns:a="http://schemas.openxmlformats.org/drawingml/2006/main">
          <a:off x="1521002" y="1205184"/>
          <a:ext cx="740784" cy="5203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100" b="1" dirty="0">
              <a:solidFill>
                <a:schemeClr val="tx2"/>
              </a:solidFill>
            </a:rPr>
            <a:t>Solde :</a:t>
          </a:r>
        </a:p>
        <a:p xmlns:a="http://schemas.openxmlformats.org/drawingml/2006/main">
          <a:pPr algn="ctr"/>
          <a:r>
            <a:rPr lang="fr-FR" b="1" dirty="0">
              <a:solidFill>
                <a:schemeClr val="tx2"/>
              </a:solidFill>
            </a:rPr>
            <a:t>+1 pt</a:t>
          </a:r>
          <a:endParaRPr lang="fr-FR" sz="1100" b="1" dirty="0">
            <a:solidFill>
              <a:schemeClr val="tx2"/>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0.36072</cdr:x>
      <cdr:y>0.39163</cdr:y>
    </cdr:from>
    <cdr:to>
      <cdr:x>0.53701</cdr:x>
      <cdr:y>0.56601</cdr:y>
    </cdr:to>
    <cdr:sp macro="" textlink="">
      <cdr:nvSpPr>
        <cdr:cNvPr id="2" name="ZoneTexte 1">
          <a:extLst xmlns:a="http://schemas.openxmlformats.org/drawingml/2006/main">
            <a:ext uri="{FF2B5EF4-FFF2-40B4-BE49-F238E27FC236}">
              <a16:creationId xmlns:a16="http://schemas.microsoft.com/office/drawing/2014/main" id="{C787E591-9633-27C8-79A0-B83C7DD810FB}"/>
            </a:ext>
          </a:extLst>
        </cdr:cNvPr>
        <cdr:cNvSpPr txBox="1"/>
      </cdr:nvSpPr>
      <cdr:spPr>
        <a:xfrm xmlns:a="http://schemas.openxmlformats.org/drawingml/2006/main">
          <a:off x="1515797" y="1168726"/>
          <a:ext cx="740784" cy="5203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FR" sz="1100" b="1" dirty="0">
              <a:solidFill>
                <a:schemeClr val="accent4"/>
              </a:solidFill>
            </a:rPr>
            <a:t>Solde :</a:t>
          </a:r>
        </a:p>
        <a:p xmlns:a="http://schemas.openxmlformats.org/drawingml/2006/main">
          <a:pPr algn="ctr"/>
          <a:r>
            <a:rPr lang="fr-FR" b="1" dirty="0">
              <a:solidFill>
                <a:schemeClr val="accent4"/>
              </a:solidFill>
            </a:rPr>
            <a:t>-2 pts</a:t>
          </a:r>
          <a:endParaRPr lang="fr-FR" sz="1100" b="1" dirty="0">
            <a:solidFill>
              <a:schemeClr val="accent4"/>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BE7647C-D7C4-AD4C-8927-3DFDFB387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DFB7B19-EE00-6E4A-B51C-DFAE878E84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B8D7BE-04DF-3049-8455-9F35B203FFB7}" type="datetimeFigureOut">
              <a:rPr lang="fr-FR" smtClean="0"/>
              <a:t>02/11/2023</a:t>
            </a:fld>
            <a:endParaRPr lang="fr-FR"/>
          </a:p>
        </p:txBody>
      </p:sp>
      <p:sp>
        <p:nvSpPr>
          <p:cNvPr id="4" name="Espace réservé du pied de page 3">
            <a:extLst>
              <a:ext uri="{FF2B5EF4-FFF2-40B4-BE49-F238E27FC236}">
                <a16:creationId xmlns:a16="http://schemas.microsoft.com/office/drawing/2014/main" id="{D94C8EC1-D8A4-F643-A563-4356ACC9DF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6A6A959-C85B-004E-8232-FE9303C45E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54731D-6DBA-F64B-81C6-1CD2364019D2}" type="slidenum">
              <a:rPr lang="fr-FR" smtClean="0"/>
              <a:t>‹N°›</a:t>
            </a:fld>
            <a:endParaRPr lang="fr-FR"/>
          </a:p>
        </p:txBody>
      </p:sp>
    </p:spTree>
    <p:extLst>
      <p:ext uri="{BB962C8B-B14F-4D97-AF65-F5344CB8AC3E}">
        <p14:creationId xmlns:p14="http://schemas.microsoft.com/office/powerpoint/2010/main" val="414284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46270-6A34-7B49-9834-ACB39584F8E7}" type="datetimeFigureOut">
              <a:rPr lang="fr-FR" smtClean="0"/>
              <a:t>02/11/2023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FDF45-B975-C84E-941F-BF23B351648D}" type="slidenum">
              <a:rPr lang="fr-FR" smtClean="0"/>
              <a:t>‹N°›</a:t>
            </a:fld>
            <a:endParaRPr lang="fr-FR"/>
          </a:p>
        </p:txBody>
      </p:sp>
    </p:spTree>
    <p:extLst>
      <p:ext uri="{BB962C8B-B14F-4D97-AF65-F5344CB8AC3E}">
        <p14:creationId xmlns:p14="http://schemas.microsoft.com/office/powerpoint/2010/main" val="309614927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4</a:t>
            </a:fld>
            <a:endParaRPr lang="fr-FR" dirty="0"/>
          </a:p>
        </p:txBody>
      </p:sp>
    </p:spTree>
    <p:extLst>
      <p:ext uri="{BB962C8B-B14F-4D97-AF65-F5344CB8AC3E}">
        <p14:creationId xmlns:p14="http://schemas.microsoft.com/office/powerpoint/2010/main" val="58267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22</a:t>
            </a:fld>
            <a:endParaRPr lang="fr-FR" dirty="0"/>
          </a:p>
        </p:txBody>
      </p:sp>
    </p:spTree>
    <p:extLst>
      <p:ext uri="{BB962C8B-B14F-4D97-AF65-F5344CB8AC3E}">
        <p14:creationId xmlns:p14="http://schemas.microsoft.com/office/powerpoint/2010/main" val="104421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Nom du doc : en dessous et numéro de page </a:t>
            </a:r>
          </a:p>
          <a:p>
            <a:r>
              <a:rPr lang="fr-FR" dirty="0"/>
              <a:t>Rechecker les plats préparés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23</a:t>
            </a:fld>
            <a:endParaRPr lang="fr-FR" dirty="0"/>
          </a:p>
        </p:txBody>
      </p:sp>
    </p:spTree>
    <p:extLst>
      <p:ext uri="{BB962C8B-B14F-4D97-AF65-F5344CB8AC3E}">
        <p14:creationId xmlns:p14="http://schemas.microsoft.com/office/powerpoint/2010/main" val="421530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Eviter le gaspillage regarder les profils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24</a:t>
            </a:fld>
            <a:endParaRPr lang="fr-FR" dirty="0"/>
          </a:p>
        </p:txBody>
      </p:sp>
    </p:spTree>
    <p:extLst>
      <p:ext uri="{BB962C8B-B14F-4D97-AF65-F5344CB8AC3E}">
        <p14:creationId xmlns:p14="http://schemas.microsoft.com/office/powerpoint/2010/main" val="1915396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25</a:t>
            </a:fld>
            <a:endParaRPr lang="fr-FR" dirty="0"/>
          </a:p>
        </p:txBody>
      </p:sp>
    </p:spTree>
    <p:extLst>
      <p:ext uri="{BB962C8B-B14F-4D97-AF65-F5344CB8AC3E}">
        <p14:creationId xmlns:p14="http://schemas.microsoft.com/office/powerpoint/2010/main" val="1035038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Rapport à l’alimentation ou annexe</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26</a:t>
            </a:fld>
            <a:endParaRPr lang="fr-FR" dirty="0"/>
          </a:p>
        </p:txBody>
      </p:sp>
    </p:spTree>
    <p:extLst>
      <p:ext uri="{BB962C8B-B14F-4D97-AF65-F5344CB8AC3E}">
        <p14:creationId xmlns:p14="http://schemas.microsoft.com/office/powerpoint/2010/main" val="395207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31</a:t>
            </a:fld>
            <a:endParaRPr lang="fr-FR" dirty="0"/>
          </a:p>
        </p:txBody>
      </p:sp>
    </p:spTree>
    <p:extLst>
      <p:ext uri="{BB962C8B-B14F-4D97-AF65-F5344CB8AC3E}">
        <p14:creationId xmlns:p14="http://schemas.microsoft.com/office/powerpoint/2010/main" val="142404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33</a:t>
            </a:fld>
            <a:endParaRPr lang="fr-FR" dirty="0"/>
          </a:p>
        </p:txBody>
      </p:sp>
    </p:spTree>
    <p:extLst>
      <p:ext uri="{BB962C8B-B14F-4D97-AF65-F5344CB8AC3E}">
        <p14:creationId xmlns:p14="http://schemas.microsoft.com/office/powerpoint/2010/main" val="246711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36</a:t>
            </a:fld>
            <a:endParaRPr lang="fr-FR" dirty="0"/>
          </a:p>
        </p:txBody>
      </p:sp>
    </p:spTree>
    <p:extLst>
      <p:ext uri="{BB962C8B-B14F-4D97-AF65-F5344CB8AC3E}">
        <p14:creationId xmlns:p14="http://schemas.microsoft.com/office/powerpoint/2010/main" val="1890953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41</a:t>
            </a:fld>
            <a:endParaRPr lang="fr-FR" dirty="0"/>
          </a:p>
        </p:txBody>
      </p:sp>
    </p:spTree>
    <p:extLst>
      <p:ext uri="{BB962C8B-B14F-4D97-AF65-F5344CB8AC3E}">
        <p14:creationId xmlns:p14="http://schemas.microsoft.com/office/powerpoint/2010/main" val="79967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Croisement sur 14% : restrictions très importantes et consommateurs de bio / évolution de la </a:t>
            </a:r>
            <a:r>
              <a:rPr lang="fr-FR" dirty="0" err="1"/>
              <a:t>consoommation</a:t>
            </a:r>
            <a:r>
              <a:rPr lang="fr-FR" dirty="0"/>
              <a:t> de bio = Q9</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43</a:t>
            </a:fld>
            <a:endParaRPr lang="fr-FR"/>
          </a:p>
        </p:txBody>
      </p:sp>
    </p:spTree>
    <p:extLst>
      <p:ext uri="{BB962C8B-B14F-4D97-AF65-F5344CB8AC3E}">
        <p14:creationId xmlns:p14="http://schemas.microsoft.com/office/powerpoint/2010/main" val="76154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9</a:t>
            </a:fld>
            <a:endParaRPr lang="fr-FR" dirty="0"/>
          </a:p>
        </p:txBody>
      </p:sp>
    </p:spTree>
    <p:extLst>
      <p:ext uri="{BB962C8B-B14F-4D97-AF65-F5344CB8AC3E}">
        <p14:creationId xmlns:p14="http://schemas.microsoft.com/office/powerpoint/2010/main" val="3022941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45</a:t>
            </a:fld>
            <a:endParaRPr lang="fr-FR"/>
          </a:p>
        </p:txBody>
      </p:sp>
    </p:spTree>
    <p:extLst>
      <p:ext uri="{BB962C8B-B14F-4D97-AF65-F5344CB8AC3E}">
        <p14:creationId xmlns:p14="http://schemas.microsoft.com/office/powerpoint/2010/main" val="2105003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Profil des personnes qui trouvent ça normal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51</a:t>
            </a:fld>
            <a:endParaRPr lang="fr-FR"/>
          </a:p>
        </p:txBody>
      </p:sp>
    </p:spTree>
    <p:extLst>
      <p:ext uri="{BB962C8B-B14F-4D97-AF65-F5344CB8AC3E}">
        <p14:creationId xmlns:p14="http://schemas.microsoft.com/office/powerpoint/2010/main" val="252877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vérifier entre plutôt d’accord et tout à fait d’accord</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52</a:t>
            </a:fld>
            <a:endParaRPr lang="fr-FR"/>
          </a:p>
        </p:txBody>
      </p:sp>
    </p:spTree>
    <p:extLst>
      <p:ext uri="{BB962C8B-B14F-4D97-AF65-F5344CB8AC3E}">
        <p14:creationId xmlns:p14="http://schemas.microsoft.com/office/powerpoint/2010/main" val="2855995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Evolution surs les tout à fait d’accord </a:t>
            </a:r>
          </a:p>
          <a:p>
            <a:r>
              <a:rPr lang="fr-FR" dirty="0"/>
              <a:t>Profils des tout à fait d’accord et regarder évolution depuis 2021</a:t>
            </a:r>
          </a:p>
          <a:p>
            <a:r>
              <a:rPr lang="fr-FR" dirty="0"/>
              <a:t>Regarder pour l’agriculture bio contribue à préserver l’environnement, la qualité des sols, des ressources en eau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54</a:t>
            </a:fld>
            <a:endParaRPr lang="fr-FR"/>
          </a:p>
        </p:txBody>
      </p:sp>
    </p:spTree>
    <p:extLst>
      <p:ext uri="{BB962C8B-B14F-4D97-AF65-F5344CB8AC3E}">
        <p14:creationId xmlns:p14="http://schemas.microsoft.com/office/powerpoint/2010/main" val="3528646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Représentation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57</a:t>
            </a:fld>
            <a:endParaRPr lang="fr-FR"/>
          </a:p>
        </p:txBody>
      </p:sp>
    </p:spTree>
    <p:extLst>
      <p:ext uri="{BB962C8B-B14F-4D97-AF65-F5344CB8AC3E}">
        <p14:creationId xmlns:p14="http://schemas.microsoft.com/office/powerpoint/2010/main" val="125120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62</a:t>
            </a:fld>
            <a:endParaRPr lang="fr-FR"/>
          </a:p>
        </p:txBody>
      </p:sp>
    </p:spTree>
    <p:extLst>
      <p:ext uri="{BB962C8B-B14F-4D97-AF65-F5344CB8AC3E}">
        <p14:creationId xmlns:p14="http://schemas.microsoft.com/office/powerpoint/2010/main" val="330582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Trier aussi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63</a:t>
            </a:fld>
            <a:endParaRPr lang="fr-FR"/>
          </a:p>
        </p:txBody>
      </p:sp>
    </p:spTree>
    <p:extLst>
      <p:ext uri="{BB962C8B-B14F-4D97-AF65-F5344CB8AC3E}">
        <p14:creationId xmlns:p14="http://schemas.microsoft.com/office/powerpoint/2010/main" val="2942576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Trier sur les résultats de droite et dire que résultats justes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64</a:t>
            </a:fld>
            <a:endParaRPr lang="fr-FR"/>
          </a:p>
        </p:txBody>
      </p:sp>
    </p:spTree>
    <p:extLst>
      <p:ext uri="{BB962C8B-B14F-4D97-AF65-F5344CB8AC3E}">
        <p14:creationId xmlns:p14="http://schemas.microsoft.com/office/powerpoint/2010/main" val="825036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en vert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65</a:t>
            </a:fld>
            <a:endParaRPr lang="fr-FR"/>
          </a:p>
        </p:txBody>
      </p:sp>
    </p:spTree>
    <p:extLst>
      <p:ext uri="{BB962C8B-B14F-4D97-AF65-F5344CB8AC3E}">
        <p14:creationId xmlns:p14="http://schemas.microsoft.com/office/powerpoint/2010/main" val="176709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69</a:t>
            </a:fld>
            <a:endParaRPr lang="fr-FR"/>
          </a:p>
        </p:txBody>
      </p:sp>
    </p:spTree>
    <p:extLst>
      <p:ext uri="{BB962C8B-B14F-4D97-AF65-F5344CB8AC3E}">
        <p14:creationId xmlns:p14="http://schemas.microsoft.com/office/powerpoint/2010/main" val="303850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10</a:t>
            </a:fld>
            <a:endParaRPr lang="fr-FR" dirty="0"/>
          </a:p>
        </p:txBody>
      </p:sp>
    </p:spTree>
    <p:extLst>
      <p:ext uri="{BB962C8B-B14F-4D97-AF65-F5344CB8AC3E}">
        <p14:creationId xmlns:p14="http://schemas.microsoft.com/office/powerpoint/2010/main" val="448030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71</a:t>
            </a:fld>
            <a:endParaRPr lang="fr-FR"/>
          </a:p>
        </p:txBody>
      </p:sp>
    </p:spTree>
    <p:extLst>
      <p:ext uri="{BB962C8B-B14F-4D97-AF65-F5344CB8AC3E}">
        <p14:creationId xmlns:p14="http://schemas.microsoft.com/office/powerpoint/2010/main" val="16501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en vert </a:t>
            </a:r>
          </a:p>
          <a:p>
            <a:r>
              <a:rPr lang="fr-FR" dirty="0"/>
              <a:t>Mettre la flèche rouge partout </a:t>
            </a:r>
          </a:p>
          <a:p>
            <a:r>
              <a:rPr lang="fr-FR" dirty="0"/>
              <a:t>Univers de confiance et connaissance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72</a:t>
            </a:fld>
            <a:endParaRPr lang="fr-FR"/>
          </a:p>
        </p:txBody>
      </p:sp>
    </p:spTree>
    <p:extLst>
      <p:ext uri="{BB962C8B-B14F-4D97-AF65-F5344CB8AC3E}">
        <p14:creationId xmlns:p14="http://schemas.microsoft.com/office/powerpoint/2010/main" val="1186194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Profils qui regardent l’origine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73</a:t>
            </a:fld>
            <a:endParaRPr lang="fr-FR"/>
          </a:p>
        </p:txBody>
      </p:sp>
    </p:spTree>
    <p:extLst>
      <p:ext uri="{BB962C8B-B14F-4D97-AF65-F5344CB8AC3E}">
        <p14:creationId xmlns:p14="http://schemas.microsoft.com/office/powerpoint/2010/main" val="1911020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Leviers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75</a:t>
            </a:fld>
            <a:endParaRPr lang="fr-FR"/>
          </a:p>
        </p:txBody>
      </p:sp>
    </p:spTree>
    <p:extLst>
      <p:ext uri="{BB962C8B-B14F-4D97-AF65-F5344CB8AC3E}">
        <p14:creationId xmlns:p14="http://schemas.microsoft.com/office/powerpoint/2010/main" val="3684577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avec information / connaissance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76</a:t>
            </a:fld>
            <a:endParaRPr lang="fr-FR"/>
          </a:p>
        </p:txBody>
      </p:sp>
    </p:spTree>
    <p:extLst>
      <p:ext uri="{BB962C8B-B14F-4D97-AF65-F5344CB8AC3E}">
        <p14:creationId xmlns:p14="http://schemas.microsoft.com/office/powerpoint/2010/main" val="3653827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77</a:t>
            </a:fld>
            <a:endParaRPr lang="fr-FR"/>
          </a:p>
        </p:txBody>
      </p:sp>
    </p:spTree>
    <p:extLst>
      <p:ext uri="{BB962C8B-B14F-4D97-AF65-F5344CB8AC3E}">
        <p14:creationId xmlns:p14="http://schemas.microsoft.com/office/powerpoint/2010/main" val="2423312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Trait en dessous de 28% du 2022</a:t>
            </a:r>
          </a:p>
          <a:p>
            <a:r>
              <a:rPr lang="fr-FR" dirty="0"/>
              <a:t>Revoir les chiffres totaux</a:t>
            </a:r>
          </a:p>
          <a:p>
            <a:r>
              <a:rPr lang="fr-FR" dirty="0"/>
              <a:t>Icônes des consommateurs visuels</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78</a:t>
            </a:fld>
            <a:endParaRPr lang="fr-FR"/>
          </a:p>
        </p:txBody>
      </p:sp>
    </p:spTree>
    <p:extLst>
      <p:ext uri="{BB962C8B-B14F-4D97-AF65-F5344CB8AC3E}">
        <p14:creationId xmlns:p14="http://schemas.microsoft.com/office/powerpoint/2010/main" val="3316010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Trait en dessous de 28% du 2022</a:t>
            </a:r>
          </a:p>
          <a:p>
            <a:r>
              <a:rPr lang="fr-FR" dirty="0"/>
              <a:t>Revoir les chiffres totaux</a:t>
            </a:r>
          </a:p>
          <a:p>
            <a:r>
              <a:rPr lang="fr-FR" dirty="0"/>
              <a:t>Icônes des consommateurs visuels</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79</a:t>
            </a:fld>
            <a:endParaRPr lang="fr-FR"/>
          </a:p>
        </p:txBody>
      </p:sp>
    </p:spTree>
    <p:extLst>
      <p:ext uri="{BB962C8B-B14F-4D97-AF65-F5344CB8AC3E}">
        <p14:creationId xmlns:p14="http://schemas.microsoft.com/office/powerpoint/2010/main" val="3972421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Contrôle remonter avec la confiance puis questions les connaissances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80</a:t>
            </a:fld>
            <a:endParaRPr lang="fr-FR"/>
          </a:p>
        </p:txBody>
      </p:sp>
    </p:spTree>
    <p:extLst>
      <p:ext uri="{BB962C8B-B14F-4D97-AF65-F5344CB8AC3E}">
        <p14:creationId xmlns:p14="http://schemas.microsoft.com/office/powerpoint/2010/main" val="986984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81</a:t>
            </a:fld>
            <a:endParaRPr lang="fr-FR"/>
          </a:p>
        </p:txBody>
      </p:sp>
    </p:spTree>
    <p:extLst>
      <p:ext uri="{BB962C8B-B14F-4D97-AF65-F5344CB8AC3E}">
        <p14:creationId xmlns:p14="http://schemas.microsoft.com/office/powerpoint/2010/main" val="3365078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11</a:t>
            </a:fld>
            <a:endParaRPr lang="fr-FR" dirty="0"/>
          </a:p>
        </p:txBody>
      </p:sp>
    </p:spTree>
    <p:extLst>
      <p:ext uri="{BB962C8B-B14F-4D97-AF65-F5344CB8AC3E}">
        <p14:creationId xmlns:p14="http://schemas.microsoft.com/office/powerpoint/2010/main" val="2800871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Points de vente fréquentés / à croiser avec les points de vente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87</a:t>
            </a:fld>
            <a:endParaRPr lang="fr-FR"/>
          </a:p>
        </p:txBody>
      </p:sp>
    </p:spTree>
    <p:extLst>
      <p:ext uri="{BB962C8B-B14F-4D97-AF65-F5344CB8AC3E}">
        <p14:creationId xmlns:p14="http://schemas.microsoft.com/office/powerpoint/2010/main" val="3808550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88</a:t>
            </a:fld>
            <a:endParaRPr lang="fr-FR"/>
          </a:p>
        </p:txBody>
      </p:sp>
    </p:spTree>
    <p:extLst>
      <p:ext uri="{BB962C8B-B14F-4D97-AF65-F5344CB8AC3E}">
        <p14:creationId xmlns:p14="http://schemas.microsoft.com/office/powerpoint/2010/main" val="2048522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Étendue de l’offre</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90</a:t>
            </a:fld>
            <a:endParaRPr lang="fr-FR"/>
          </a:p>
        </p:txBody>
      </p:sp>
    </p:spTree>
    <p:extLst>
      <p:ext uri="{BB962C8B-B14F-4D97-AF65-F5344CB8AC3E}">
        <p14:creationId xmlns:p14="http://schemas.microsoft.com/office/powerpoint/2010/main" val="62439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95</a:t>
            </a:fld>
            <a:endParaRPr lang="fr-FR"/>
          </a:p>
        </p:txBody>
      </p:sp>
    </p:spTree>
    <p:extLst>
      <p:ext uri="{BB962C8B-B14F-4D97-AF65-F5344CB8AC3E}">
        <p14:creationId xmlns:p14="http://schemas.microsoft.com/office/powerpoint/2010/main" val="654831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Base de la question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111</a:t>
            </a:fld>
            <a:endParaRPr lang="fr-FR"/>
          </a:p>
        </p:txBody>
      </p:sp>
    </p:spTree>
    <p:extLst>
      <p:ext uri="{BB962C8B-B14F-4D97-AF65-F5344CB8AC3E}">
        <p14:creationId xmlns:p14="http://schemas.microsoft.com/office/powerpoint/2010/main" val="1233017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112</a:t>
            </a:fld>
            <a:endParaRPr lang="fr-FR"/>
          </a:p>
        </p:txBody>
      </p:sp>
    </p:spTree>
    <p:extLst>
      <p:ext uri="{BB962C8B-B14F-4D97-AF65-F5344CB8AC3E}">
        <p14:creationId xmlns:p14="http://schemas.microsoft.com/office/powerpoint/2010/main" val="1058192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114</a:t>
            </a:fld>
            <a:endParaRPr lang="fr-FR"/>
          </a:p>
        </p:txBody>
      </p:sp>
    </p:spTree>
    <p:extLst>
      <p:ext uri="{BB962C8B-B14F-4D97-AF65-F5344CB8AC3E}">
        <p14:creationId xmlns:p14="http://schemas.microsoft.com/office/powerpoint/2010/main" val="1602099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117</a:t>
            </a:fld>
            <a:endParaRPr lang="fr-FR"/>
          </a:p>
        </p:txBody>
      </p:sp>
    </p:spTree>
    <p:extLst>
      <p:ext uri="{BB962C8B-B14F-4D97-AF65-F5344CB8AC3E}">
        <p14:creationId xmlns:p14="http://schemas.microsoft.com/office/powerpoint/2010/main" val="3179924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Cumuler 10% et 2%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118</a:t>
            </a:fld>
            <a:endParaRPr lang="fr-FR"/>
          </a:p>
        </p:txBody>
      </p:sp>
    </p:spTree>
    <p:extLst>
      <p:ext uri="{BB962C8B-B14F-4D97-AF65-F5344CB8AC3E}">
        <p14:creationId xmlns:p14="http://schemas.microsoft.com/office/powerpoint/2010/main" val="295465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12</a:t>
            </a:fld>
            <a:endParaRPr lang="fr-FR" dirty="0"/>
          </a:p>
        </p:txBody>
      </p:sp>
    </p:spTree>
    <p:extLst>
      <p:ext uri="{BB962C8B-B14F-4D97-AF65-F5344CB8AC3E}">
        <p14:creationId xmlns:p14="http://schemas.microsoft.com/office/powerpoint/2010/main" val="332451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doutes et pas l’intérêt = regarder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13</a:t>
            </a:fld>
            <a:endParaRPr lang="fr-FR" dirty="0"/>
          </a:p>
        </p:txBody>
      </p:sp>
    </p:spTree>
    <p:extLst>
      <p:ext uri="{BB962C8B-B14F-4D97-AF65-F5344CB8AC3E}">
        <p14:creationId xmlns:p14="http://schemas.microsoft.com/office/powerpoint/2010/main" val="258093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18</a:t>
            </a:fld>
            <a:endParaRPr lang="fr-FR" dirty="0"/>
          </a:p>
        </p:txBody>
      </p:sp>
    </p:spTree>
    <p:extLst>
      <p:ext uri="{BB962C8B-B14F-4D97-AF65-F5344CB8AC3E}">
        <p14:creationId xmlns:p14="http://schemas.microsoft.com/office/powerpoint/2010/main" val="180940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Gros carrés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19</a:t>
            </a:fld>
            <a:endParaRPr lang="fr-FR" dirty="0"/>
          </a:p>
        </p:txBody>
      </p:sp>
    </p:spTree>
    <p:extLst>
      <p:ext uri="{BB962C8B-B14F-4D97-AF65-F5344CB8AC3E}">
        <p14:creationId xmlns:p14="http://schemas.microsoft.com/office/powerpoint/2010/main" val="2902585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Profils croisement</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21</a:t>
            </a:fld>
            <a:endParaRPr lang="fr-FR" dirty="0"/>
          </a:p>
        </p:txBody>
      </p:sp>
    </p:spTree>
    <p:extLst>
      <p:ext uri="{BB962C8B-B14F-4D97-AF65-F5344CB8AC3E}">
        <p14:creationId xmlns:p14="http://schemas.microsoft.com/office/powerpoint/2010/main" val="495778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A">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A204E3E-A388-E247-B5B3-ED693D3788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503789"/>
            <a:ext cx="8420400" cy="3236400"/>
          </a:xfrm>
          <a:solidFill>
            <a:schemeClr val="accent1">
              <a:lumMod val="40000"/>
              <a:lumOff val="60000"/>
            </a:schemeClr>
          </a:solidFill>
        </p:spPr>
        <p:txBody>
          <a:bodyPr vert="horz" lIns="360000" tIns="360000" rIns="360000" bIns="360000" rtlCol="0" anchor="t" anchorCtr="0">
            <a:normAutofit/>
          </a:bodyPr>
          <a:lstStyle>
            <a:lvl1pPr>
              <a:defRPr lang="fr-FR" sz="12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350953" y="2111830"/>
            <a:ext cx="5508426" cy="1210610"/>
          </a:xfrm>
          <a:noFill/>
        </p:spPr>
        <p:txBody>
          <a:bodyPr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350953" y="3318129"/>
            <a:ext cx="4172921" cy="571301"/>
          </a:xfrm>
          <a:noFill/>
        </p:spPr>
        <p:txBody>
          <a:bodyPr lIns="0" tIns="0" rIns="0" bIns="0">
            <a:noAutofit/>
          </a:bodyPr>
          <a:lstStyle>
            <a:lvl1pPr marL="0" indent="0" algn="l">
              <a:buNone/>
              <a:defRPr sz="1800">
                <a:solidFill>
                  <a:schemeClr val="tx1"/>
                </a:solidFill>
                <a:highlight>
                  <a:srgbClr val="FFFFFF"/>
                </a:highligh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a:xfrm>
            <a:off x="508334" y="4332246"/>
            <a:ext cx="2057400" cy="273844"/>
          </a:xfrm>
        </p:spPr>
        <p:txBody>
          <a:bodyPr lIns="0" tIns="0" rIns="0" bIns="0" anchor="b" anchorCtr="0"/>
          <a:lstStyle>
            <a:lvl1pPr>
              <a:defRPr sz="1400">
                <a:solidFill>
                  <a:schemeClr val="bg1"/>
                </a:solidFill>
              </a:defRPr>
            </a:lvl1pPr>
          </a:lstStyle>
          <a:p>
            <a:fld id="{53D4A07B-0F5E-0B4F-82A2-EC268DE920C0}" type="datetime4">
              <a:rPr lang="fr-FR" smtClean="0"/>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442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 encadré à droite">
    <p:spTree>
      <p:nvGrpSpPr>
        <p:cNvPr id="1" name=""/>
        <p:cNvGrpSpPr/>
        <p:nvPr/>
      </p:nvGrpSpPr>
      <p:grpSpPr>
        <a:xfrm>
          <a:off x="0" y="0"/>
          <a:ext cx="0" cy="0"/>
          <a:chOff x="0" y="0"/>
          <a:chExt cx="0" cy="0"/>
        </a:xfrm>
      </p:grpSpPr>
      <p:sp>
        <p:nvSpPr>
          <p:cNvPr id="2" name="Title 1"/>
          <p:cNvSpPr>
            <a:spLocks noGrp="1"/>
          </p:cNvSpPr>
          <p:nvPr>
            <p:ph type="title"/>
          </p:nvPr>
        </p:nvSpPr>
        <p:spPr>
          <a:xfrm>
            <a:off x="355951" y="943796"/>
            <a:ext cx="5201752" cy="994172"/>
          </a:xfrm>
        </p:spPr>
        <p:txBody>
          <a:bodyPr/>
          <a:lstStyle/>
          <a:p>
            <a:r>
              <a:rPr lang="fr-FR" dirty="0"/>
              <a:t>Modifiez le style du titre</a:t>
            </a:r>
            <a:endParaRPr lang="en-US" dirty="0"/>
          </a:p>
        </p:txBody>
      </p:sp>
      <p:sp>
        <p:nvSpPr>
          <p:cNvPr id="5" name="Footer Placeholder 4"/>
          <p:cNvSpPr>
            <a:spLocks noGrp="1"/>
          </p:cNvSpPr>
          <p:nvPr>
            <p:ph type="ftr" sz="quarter" idx="11"/>
          </p:nvPr>
        </p:nvSpPr>
        <p:spPr/>
        <p:txBody>
          <a:bodyPr/>
          <a:lstStyle/>
          <a:p>
            <a:r>
              <a:rPr lang="fr-FR" sz="900">
                <a:solidFill>
                  <a:schemeClr val="tx1">
                    <a:lumMod val="50000"/>
                    <a:lumOff val="50000"/>
                  </a:schemeClr>
                </a:solidFill>
              </a:rPr>
              <a:t>Source : Baromètre des produits biologiques en France</a:t>
            </a:r>
            <a:endParaRPr lang="fr-FR" sz="900" dirty="0">
              <a:solidFill>
                <a:schemeClr val="tx1">
                  <a:lumMod val="50000"/>
                  <a:lumOff val="50000"/>
                </a:schemeClr>
              </a:solidFill>
            </a:endParaRPr>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83" y="2160588"/>
            <a:ext cx="5201917"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55600" y="4283661"/>
            <a:ext cx="5202000"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sp>
        <p:nvSpPr>
          <p:cNvPr id="10" name="Espace réservé du contenu 9">
            <a:extLst>
              <a:ext uri="{FF2B5EF4-FFF2-40B4-BE49-F238E27FC236}">
                <a16:creationId xmlns:a16="http://schemas.microsoft.com/office/drawing/2014/main" id="{4BF4C12A-8D9F-B141-B3CC-5EFF4C965D1F}"/>
              </a:ext>
            </a:extLst>
          </p:cNvPr>
          <p:cNvSpPr>
            <a:spLocks noGrp="1"/>
          </p:cNvSpPr>
          <p:nvPr>
            <p:ph sz="quarter" idx="17"/>
          </p:nvPr>
        </p:nvSpPr>
        <p:spPr>
          <a:xfrm>
            <a:off x="5689600" y="361950"/>
            <a:ext cx="3086100" cy="4221745"/>
          </a:xfrm>
          <a:solidFill>
            <a:schemeClr val="bg1">
              <a:lumMod val="85000"/>
            </a:schemeClr>
          </a:solidFill>
        </p:spPr>
        <p:txBody>
          <a:bodyPr lIns="180000" tIns="180000" rIns="180000" bIns="180000" anchor="ctr"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1" name="Image 10">
            <a:extLst>
              <a:ext uri="{FF2B5EF4-FFF2-40B4-BE49-F238E27FC236}">
                <a16:creationId xmlns:a16="http://schemas.microsoft.com/office/drawing/2014/main" id="{4D868637-F0E0-074B-9821-992A40519B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Tree>
    <p:extLst>
      <p:ext uri="{BB962C8B-B14F-4D97-AF65-F5344CB8AC3E}">
        <p14:creationId xmlns:p14="http://schemas.microsoft.com/office/powerpoint/2010/main" val="260601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 encadré à gauche">
    <p:spTree>
      <p:nvGrpSpPr>
        <p:cNvPr id="1" name=""/>
        <p:cNvGrpSpPr/>
        <p:nvPr/>
      </p:nvGrpSpPr>
      <p:grpSpPr>
        <a:xfrm>
          <a:off x="0" y="0"/>
          <a:ext cx="0" cy="0"/>
          <a:chOff x="0" y="0"/>
          <a:chExt cx="0" cy="0"/>
        </a:xfrm>
      </p:grpSpPr>
      <p:sp>
        <p:nvSpPr>
          <p:cNvPr id="2" name="Title 1"/>
          <p:cNvSpPr>
            <a:spLocks noGrp="1"/>
          </p:cNvSpPr>
          <p:nvPr>
            <p:ph type="title"/>
          </p:nvPr>
        </p:nvSpPr>
        <p:spPr>
          <a:xfrm>
            <a:off x="3766616" y="943796"/>
            <a:ext cx="5009167" cy="994172"/>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766457"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766457" y="2160588"/>
            <a:ext cx="5009326"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766457" y="4283661"/>
            <a:ext cx="5009326"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sp>
        <p:nvSpPr>
          <p:cNvPr id="14" name="Espace réservé du contenu 13">
            <a:extLst>
              <a:ext uri="{FF2B5EF4-FFF2-40B4-BE49-F238E27FC236}">
                <a16:creationId xmlns:a16="http://schemas.microsoft.com/office/drawing/2014/main" id="{D4412526-C4D2-9945-B7DE-4A481BC19509}"/>
              </a:ext>
            </a:extLst>
          </p:cNvPr>
          <p:cNvSpPr>
            <a:spLocks noGrp="1"/>
          </p:cNvSpPr>
          <p:nvPr>
            <p:ph sz="quarter" idx="17"/>
          </p:nvPr>
        </p:nvSpPr>
        <p:spPr>
          <a:xfrm>
            <a:off x="355600" y="1481723"/>
            <a:ext cx="3106738" cy="3101975"/>
          </a:xfrm>
          <a:solidFill>
            <a:schemeClr val="bg2"/>
          </a:solidFill>
        </p:spPr>
        <p:txBody>
          <a:bodyPr lIns="180000" tIns="180000" rIns="180000" bIns="180000" anchor="ctr" anchorCtr="0"/>
          <a:lstStyle>
            <a:lvl1pPr algn="r">
              <a:defRPr sz="2100">
                <a:solidFill>
                  <a:schemeClr val="bg1"/>
                </a:solidFill>
              </a:defRPr>
            </a:lvl1pPr>
            <a:lvl2pPr marL="11113" indent="0" algn="r">
              <a:buFont typeface="Arial" panose="020B0604020202020204" pitchFamily="34" charset="0"/>
              <a:buNone/>
              <a:defRPr sz="1500">
                <a:solidFill>
                  <a:schemeClr val="bg1"/>
                </a:solidFill>
              </a:defRPr>
            </a:lvl2pPr>
            <a:lvl3pPr algn="r">
              <a:defRPr>
                <a:solidFill>
                  <a:schemeClr val="bg1"/>
                </a:solidFill>
              </a:defRPr>
            </a:lvl3pPr>
            <a:lvl4pPr algn="r">
              <a:buClrTx/>
              <a:defRPr>
                <a:solidFill>
                  <a:schemeClr val="bg1"/>
                </a:solidFill>
              </a:defRPr>
            </a:lvl4pPr>
            <a:lvl5pPr algn="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D020F4DC-63F1-D144-9351-40DB1D8E58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3" name="Footer Placeholder 4">
            <a:extLst>
              <a:ext uri="{FF2B5EF4-FFF2-40B4-BE49-F238E27FC236}">
                <a16:creationId xmlns:a16="http://schemas.microsoft.com/office/drawing/2014/main" id="{4C19856D-BB9D-6E7B-4469-7B4DCB047194}"/>
              </a:ext>
            </a:extLst>
          </p:cNvPr>
          <p:cNvSpPr>
            <a:spLocks noGrp="1"/>
          </p:cNvSpPr>
          <p:nvPr>
            <p:ph type="ftr" sz="quarter" idx="11"/>
          </p:nvPr>
        </p:nvSpPr>
        <p:spPr>
          <a:xfrm>
            <a:off x="3028950" y="4804410"/>
            <a:ext cx="3086100" cy="273844"/>
          </a:xfrm>
        </p:spPr>
        <p:txBody>
          <a:bodyPr/>
          <a:lstStyle/>
          <a:p>
            <a:r>
              <a:rPr lang="fr-FR" sz="900" dirty="0">
                <a:solidFill>
                  <a:schemeClr val="tx1">
                    <a:lumMod val="50000"/>
                    <a:lumOff val="50000"/>
                  </a:schemeClr>
                </a:solidFill>
              </a:rPr>
              <a:t>Source : Baromètre des produits biologiques en France</a:t>
            </a:r>
          </a:p>
        </p:txBody>
      </p:sp>
      <p:pic>
        <p:nvPicPr>
          <p:cNvPr id="4" name="Image 3">
            <a:extLst>
              <a:ext uri="{FF2B5EF4-FFF2-40B4-BE49-F238E27FC236}">
                <a16:creationId xmlns:a16="http://schemas.microsoft.com/office/drawing/2014/main" id="{8CC76A59-6305-197D-4DBB-DAAB73D7AA4F}"/>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3601007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iffres">
    <p:spTree>
      <p:nvGrpSpPr>
        <p:cNvPr id="1" name=""/>
        <p:cNvGrpSpPr/>
        <p:nvPr/>
      </p:nvGrpSpPr>
      <p:grpSpPr>
        <a:xfrm>
          <a:off x="0" y="0"/>
          <a:ext cx="0" cy="0"/>
          <a:chOff x="0" y="0"/>
          <a:chExt cx="0" cy="0"/>
        </a:xfrm>
      </p:grpSpPr>
      <p:sp>
        <p:nvSpPr>
          <p:cNvPr id="2" name="Title 1"/>
          <p:cNvSpPr>
            <a:spLocks noGrp="1"/>
          </p:cNvSpPr>
          <p:nvPr>
            <p:ph type="title"/>
          </p:nvPr>
        </p:nvSpPr>
        <p:spPr>
          <a:xfrm>
            <a:off x="355950" y="943796"/>
            <a:ext cx="8419833" cy="994172"/>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00" y="2160589"/>
            <a:ext cx="8420100" cy="3000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10">
            <a:extLst>
              <a:ext uri="{FF2B5EF4-FFF2-40B4-BE49-F238E27FC236}">
                <a16:creationId xmlns:a16="http://schemas.microsoft.com/office/drawing/2014/main" id="{90E07264-E818-6749-8579-7DA9007C4F84}"/>
              </a:ext>
            </a:extLst>
          </p:cNvPr>
          <p:cNvSpPr>
            <a:spLocks noGrp="1"/>
          </p:cNvSpPr>
          <p:nvPr>
            <p:ph sz="quarter" idx="28" hasCustomPrompt="1"/>
          </p:nvPr>
        </p:nvSpPr>
        <p:spPr>
          <a:xfrm>
            <a:off x="366486" y="2859286"/>
            <a:ext cx="1674813" cy="1674812"/>
          </a:xfrm>
          <a:solidFill>
            <a:schemeClr val="accent2"/>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tx1"/>
                </a:solidFill>
              </a:defRPr>
            </a:lvl2pPr>
            <a:lvl3pPr algn="ctr">
              <a:defRPr>
                <a:solidFill>
                  <a:schemeClr val="tx1"/>
                </a:solidFill>
              </a:defRPr>
            </a:lvl3pPr>
            <a:lvl4pPr marL="85725" indent="-85725"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4" name="Espace réservé du contenu 10">
            <a:extLst>
              <a:ext uri="{FF2B5EF4-FFF2-40B4-BE49-F238E27FC236}">
                <a16:creationId xmlns:a16="http://schemas.microsoft.com/office/drawing/2014/main" id="{0940F409-5808-3648-89B9-D332B98A270B}"/>
              </a:ext>
            </a:extLst>
          </p:cNvPr>
          <p:cNvSpPr>
            <a:spLocks noGrp="1"/>
          </p:cNvSpPr>
          <p:nvPr>
            <p:ph sz="quarter" idx="29" hasCustomPrompt="1"/>
          </p:nvPr>
        </p:nvSpPr>
        <p:spPr>
          <a:xfrm>
            <a:off x="2041943" y="2859286"/>
            <a:ext cx="1674813" cy="1674812"/>
          </a:xfrm>
          <a:solidFill>
            <a:schemeClr val="tx2"/>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bg1"/>
                </a:solidFill>
              </a:defRPr>
            </a:lvl2pPr>
            <a:lvl3pPr algn="ctr">
              <a:defRPr>
                <a:solidFill>
                  <a:schemeClr val="bg1"/>
                </a:solidFill>
              </a:defRPr>
            </a:lvl3pPr>
            <a:lvl4pPr marL="85725" indent="-85725"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5" name="Espace réservé du contenu 10">
            <a:extLst>
              <a:ext uri="{FF2B5EF4-FFF2-40B4-BE49-F238E27FC236}">
                <a16:creationId xmlns:a16="http://schemas.microsoft.com/office/drawing/2014/main" id="{F391F8FB-007D-EC49-9FA4-A5901F717C4B}"/>
              </a:ext>
            </a:extLst>
          </p:cNvPr>
          <p:cNvSpPr>
            <a:spLocks noGrp="1"/>
          </p:cNvSpPr>
          <p:nvPr>
            <p:ph sz="quarter" idx="30" hasCustomPrompt="1"/>
          </p:nvPr>
        </p:nvSpPr>
        <p:spPr>
          <a:xfrm>
            <a:off x="3717400" y="2859286"/>
            <a:ext cx="1674813" cy="1674812"/>
          </a:xfrm>
          <a:solidFill>
            <a:schemeClr val="bg2"/>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bg1"/>
                </a:solidFill>
              </a:defRPr>
            </a:lvl2pPr>
            <a:lvl3pPr algn="ctr">
              <a:defRPr>
                <a:solidFill>
                  <a:schemeClr val="bg1"/>
                </a:solidFill>
              </a:defRPr>
            </a:lvl3pPr>
            <a:lvl4pPr marL="85725" indent="-85725"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6" name="Espace réservé du contenu 10">
            <a:extLst>
              <a:ext uri="{FF2B5EF4-FFF2-40B4-BE49-F238E27FC236}">
                <a16:creationId xmlns:a16="http://schemas.microsoft.com/office/drawing/2014/main" id="{F6020076-D3C7-FB4D-A62C-667F8AFE02AF}"/>
              </a:ext>
            </a:extLst>
          </p:cNvPr>
          <p:cNvSpPr>
            <a:spLocks noGrp="1"/>
          </p:cNvSpPr>
          <p:nvPr>
            <p:ph sz="quarter" idx="31" hasCustomPrompt="1"/>
          </p:nvPr>
        </p:nvSpPr>
        <p:spPr>
          <a:xfrm>
            <a:off x="5392857" y="2859286"/>
            <a:ext cx="1674813" cy="1674812"/>
          </a:xfrm>
          <a:solidFill>
            <a:schemeClr val="accent1"/>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tx1"/>
                </a:solidFill>
              </a:defRPr>
            </a:lvl2pPr>
            <a:lvl3pPr algn="ctr">
              <a:defRPr>
                <a:solidFill>
                  <a:schemeClr val="tx1"/>
                </a:solidFill>
              </a:defRPr>
            </a:lvl3pPr>
            <a:lvl4pPr marL="85725" indent="-85725"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7" name="Espace réservé du contenu 10">
            <a:extLst>
              <a:ext uri="{FF2B5EF4-FFF2-40B4-BE49-F238E27FC236}">
                <a16:creationId xmlns:a16="http://schemas.microsoft.com/office/drawing/2014/main" id="{0C61AA95-6A6A-DC4E-86BA-56D9EE4FF0D9}"/>
              </a:ext>
            </a:extLst>
          </p:cNvPr>
          <p:cNvSpPr>
            <a:spLocks noGrp="1"/>
          </p:cNvSpPr>
          <p:nvPr>
            <p:ph sz="quarter" idx="32" hasCustomPrompt="1"/>
          </p:nvPr>
        </p:nvSpPr>
        <p:spPr>
          <a:xfrm>
            <a:off x="7068312" y="2859286"/>
            <a:ext cx="1674813" cy="1674812"/>
          </a:xfrm>
          <a:solidFill>
            <a:schemeClr val="accent4"/>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bg1"/>
                </a:solidFill>
              </a:defRPr>
            </a:lvl2pPr>
            <a:lvl3pPr algn="ctr">
              <a:defRPr>
                <a:solidFill>
                  <a:schemeClr val="bg1"/>
                </a:solidFill>
              </a:defRPr>
            </a:lvl3pPr>
            <a:lvl4pPr marL="85725" indent="-85725"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pic>
        <p:nvPicPr>
          <p:cNvPr id="13" name="Image 12">
            <a:extLst>
              <a:ext uri="{FF2B5EF4-FFF2-40B4-BE49-F238E27FC236}">
                <a16:creationId xmlns:a16="http://schemas.microsoft.com/office/drawing/2014/main" id="{FA5CEF23-CE86-9849-B6FA-355B75B4A4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3" name="Footer Placeholder 4">
            <a:extLst>
              <a:ext uri="{FF2B5EF4-FFF2-40B4-BE49-F238E27FC236}">
                <a16:creationId xmlns:a16="http://schemas.microsoft.com/office/drawing/2014/main" id="{2B64B162-A02D-072B-9E44-4BAD49B0B936}"/>
              </a:ext>
            </a:extLst>
          </p:cNvPr>
          <p:cNvSpPr>
            <a:spLocks noGrp="1"/>
          </p:cNvSpPr>
          <p:nvPr>
            <p:ph type="ftr" sz="quarter" idx="11"/>
          </p:nvPr>
        </p:nvSpPr>
        <p:spPr>
          <a:xfrm>
            <a:off x="3028950" y="4804410"/>
            <a:ext cx="3086100" cy="273844"/>
          </a:xfrm>
        </p:spPr>
        <p:txBody>
          <a:bodyPr/>
          <a:lstStyle/>
          <a:p>
            <a:r>
              <a:rPr lang="fr-FR" sz="900" dirty="0">
                <a:solidFill>
                  <a:schemeClr val="tx1">
                    <a:lumMod val="50000"/>
                    <a:lumOff val="50000"/>
                  </a:schemeClr>
                </a:solidFill>
              </a:rPr>
              <a:t>Source : Baromètre des produits biologiques en France</a:t>
            </a:r>
          </a:p>
        </p:txBody>
      </p:sp>
      <p:pic>
        <p:nvPicPr>
          <p:cNvPr id="4" name="Image 3">
            <a:extLst>
              <a:ext uri="{FF2B5EF4-FFF2-40B4-BE49-F238E27FC236}">
                <a16:creationId xmlns:a16="http://schemas.microsoft.com/office/drawing/2014/main" id="{6D8239DF-326C-A230-F8E3-BDF8B0454612}"/>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196432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plein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83" y="2160588"/>
            <a:ext cx="8420100"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55600" y="4283661"/>
            <a:ext cx="5202000"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pic>
        <p:nvPicPr>
          <p:cNvPr id="10" name="Image 9">
            <a:extLst>
              <a:ext uri="{FF2B5EF4-FFF2-40B4-BE49-F238E27FC236}">
                <a16:creationId xmlns:a16="http://schemas.microsoft.com/office/drawing/2014/main" id="{8DA2D5DC-5565-584D-AD3F-E889F314DB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3" name="Footer Placeholder 4">
            <a:extLst>
              <a:ext uri="{FF2B5EF4-FFF2-40B4-BE49-F238E27FC236}">
                <a16:creationId xmlns:a16="http://schemas.microsoft.com/office/drawing/2014/main" id="{1A9E119B-9A0F-DA4E-4FEE-35E29A8AF3A7}"/>
              </a:ext>
            </a:extLst>
          </p:cNvPr>
          <p:cNvSpPr>
            <a:spLocks noGrp="1"/>
          </p:cNvSpPr>
          <p:nvPr>
            <p:ph type="ftr" sz="quarter" idx="11"/>
          </p:nvPr>
        </p:nvSpPr>
        <p:spPr>
          <a:xfrm>
            <a:off x="3028950" y="4804410"/>
            <a:ext cx="3086100" cy="273844"/>
          </a:xfrm>
        </p:spPr>
        <p:txBody>
          <a:bodyPr/>
          <a:lstStyle/>
          <a:p>
            <a:r>
              <a:rPr lang="fr-FR" sz="900" dirty="0">
                <a:solidFill>
                  <a:schemeClr val="tx1">
                    <a:lumMod val="50000"/>
                    <a:lumOff val="50000"/>
                  </a:schemeClr>
                </a:solidFill>
              </a:rPr>
              <a:t>Source : Baromètre des produits biologiques en France</a:t>
            </a:r>
          </a:p>
        </p:txBody>
      </p:sp>
      <p:pic>
        <p:nvPicPr>
          <p:cNvPr id="4" name="Image 3">
            <a:extLst>
              <a:ext uri="{FF2B5EF4-FFF2-40B4-BE49-F238E27FC236}">
                <a16:creationId xmlns:a16="http://schemas.microsoft.com/office/drawing/2014/main" id="{BB23C496-C59A-9A21-AC9E-A46E8D07C463}"/>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3373737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rci A">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058779"/>
            <a:ext cx="8420400" cy="3541943"/>
          </a:xfrm>
          <a:solidFill>
            <a:schemeClr val="accent1">
              <a:lumMod val="40000"/>
              <a:lumOff val="60000"/>
            </a:schemeClr>
          </a:solidFill>
        </p:spPr>
        <p:txBody>
          <a:bodyPr lIns="720000" tIns="720000" rIns="720000" bIns="720000" anchor="t" anchorCtr="0">
            <a:normAutofit/>
          </a:bodyPr>
          <a:lstStyle>
            <a:lvl1pPr marL="0" indent="0" algn="r">
              <a:buNone/>
              <a:defRPr sz="1200" i="1">
                <a:solidFill>
                  <a:schemeClr val="tx1"/>
                </a:solidFill>
              </a:defRPr>
            </a:lvl1pPr>
          </a:lstStyle>
          <a:p>
            <a:r>
              <a:rPr lang="fr-FR" dirty="0"/>
              <a:t>Insérez votre image ici</a:t>
            </a:r>
          </a:p>
        </p:txBody>
      </p:sp>
      <p:sp>
        <p:nvSpPr>
          <p:cNvPr id="3" name="Subtitle 2"/>
          <p:cNvSpPr>
            <a:spLocks noGrp="1"/>
          </p:cNvSpPr>
          <p:nvPr>
            <p:ph type="subTitle" idx="1"/>
          </p:nvPr>
        </p:nvSpPr>
        <p:spPr>
          <a:xfrm>
            <a:off x="4484914" y="3148828"/>
            <a:ext cx="3541868" cy="761722"/>
          </a:xfrm>
          <a:noFill/>
        </p:spPr>
        <p:txBody>
          <a:bodyPr wrap="square" lIns="0" tIns="0" rIns="0" bIns="0">
            <a:noAutofit/>
          </a:bodyPr>
          <a:lstStyle>
            <a:lvl1pPr marL="0" indent="0" algn="ctr">
              <a:spcBef>
                <a:spcPts val="0"/>
              </a:spcBef>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3" name="Title 1">
            <a:extLst>
              <a:ext uri="{FF2B5EF4-FFF2-40B4-BE49-F238E27FC236}">
                <a16:creationId xmlns:a16="http://schemas.microsoft.com/office/drawing/2014/main" id="{B2EBE334-18A1-3B41-B9F5-B7F6BF8FB098}"/>
              </a:ext>
            </a:extLst>
          </p:cNvPr>
          <p:cNvSpPr>
            <a:spLocks noGrp="1"/>
          </p:cNvSpPr>
          <p:nvPr>
            <p:ph type="ctrTitle" hasCustomPrompt="1"/>
          </p:nvPr>
        </p:nvSpPr>
        <p:spPr>
          <a:xfrm>
            <a:off x="4484913" y="1679426"/>
            <a:ext cx="3541868" cy="1210610"/>
          </a:xfrm>
          <a:noFill/>
        </p:spPr>
        <p:txBody>
          <a:bodyPr lIns="0" tIns="0" rIns="0" bIns="0" anchor="b">
            <a:noAutofit/>
          </a:bodyPr>
          <a:lstStyle>
            <a:lvl1pPr algn="ctr">
              <a:defRPr sz="7200" u="sng" cap="none" spc="-90" baseline="0">
                <a:solidFill>
                  <a:schemeClr val="bg1"/>
                </a:solidFill>
              </a:defRPr>
            </a:lvl1pPr>
          </a:lstStyle>
          <a:p>
            <a:r>
              <a:rPr lang="fr-FR" dirty="0"/>
              <a:t>titre</a:t>
            </a:r>
            <a:endParaRPr lang="en-US" dirty="0"/>
          </a:p>
        </p:txBody>
      </p:sp>
    </p:spTree>
    <p:extLst>
      <p:ext uri="{BB962C8B-B14F-4D97-AF65-F5344CB8AC3E}">
        <p14:creationId xmlns:p14="http://schemas.microsoft.com/office/powerpoint/2010/main" val="2472215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rci B">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6143" y="3148828"/>
            <a:ext cx="5257792" cy="761722"/>
          </a:xfrm>
          <a:noFill/>
        </p:spPr>
        <p:txBody>
          <a:bodyPr wrap="square" lIns="0" tIns="0" rIns="0" bIns="0">
            <a:noAutofit/>
          </a:bodyPr>
          <a:lstStyle>
            <a:lvl1pPr marL="0" indent="0" algn="ctr">
              <a:spcBef>
                <a:spcPts val="0"/>
              </a:spcBef>
              <a:buNone/>
              <a:defRPr sz="20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pic>
        <p:nvPicPr>
          <p:cNvPr id="8" name="Image 7">
            <a:extLst>
              <a:ext uri="{FF2B5EF4-FFF2-40B4-BE49-F238E27FC236}">
                <a16:creationId xmlns:a16="http://schemas.microsoft.com/office/drawing/2014/main" id="{F1EA5E00-762F-FF40-968B-E32D165C74D0}"/>
              </a:ext>
            </a:extLst>
          </p:cNvPr>
          <p:cNvPicPr>
            <a:picLocks noChangeAspect="1"/>
          </p:cNvPicPr>
          <p:nvPr userDrawn="1"/>
        </p:nvPicPr>
        <p:blipFill rotWithShape="1">
          <a:blip r:embed="rId3"/>
          <a:srcRect l="26122" t="26122" r="26122" b="40498"/>
          <a:stretch/>
        </p:blipFill>
        <p:spPr>
          <a:xfrm>
            <a:off x="2337318" y="1343608"/>
            <a:ext cx="4366726" cy="1716833"/>
          </a:xfrm>
          <a:prstGeom prst="rect">
            <a:avLst/>
          </a:prstGeom>
        </p:spPr>
      </p:pic>
    </p:spTree>
    <p:extLst>
      <p:ext uri="{BB962C8B-B14F-4D97-AF65-F5344CB8AC3E}">
        <p14:creationId xmlns:p14="http://schemas.microsoft.com/office/powerpoint/2010/main" val="238274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v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D7830C6-3C8E-BF9A-6767-75BB0DE51BDB}"/>
              </a:ext>
            </a:extLst>
          </p:cNvPr>
          <p:cNvPicPr>
            <a:picLocks noChangeAspect="1"/>
          </p:cNvPicPr>
          <p:nvPr userDrawn="1"/>
        </p:nvPicPr>
        <p:blipFill>
          <a:blip r:embed="rId2"/>
          <a:stretch>
            <a:fillRect/>
          </a:stretch>
        </p:blipFill>
        <p:spPr>
          <a:xfrm>
            <a:off x="355600" y="4829090"/>
            <a:ext cx="906723" cy="230236"/>
          </a:xfrm>
          <a:prstGeom prst="rect">
            <a:avLst/>
          </a:prstGeom>
        </p:spPr>
      </p:pic>
      <p:sp>
        <p:nvSpPr>
          <p:cNvPr id="4" name="ZoneTexte 3">
            <a:extLst>
              <a:ext uri="{FF2B5EF4-FFF2-40B4-BE49-F238E27FC236}">
                <a16:creationId xmlns:a16="http://schemas.microsoft.com/office/drawing/2014/main" id="{9FB3E616-1A0C-ABCF-65A8-AF990BD4CEF6}"/>
              </a:ext>
            </a:extLst>
          </p:cNvPr>
          <p:cNvSpPr txBox="1"/>
          <p:nvPr userDrawn="1"/>
        </p:nvSpPr>
        <p:spPr>
          <a:xfrm>
            <a:off x="2642077" y="4782315"/>
            <a:ext cx="3859847" cy="369332"/>
          </a:xfrm>
          <a:prstGeom prst="rect">
            <a:avLst/>
          </a:prstGeom>
        </p:spPr>
        <p:txBody>
          <a:bodyPr vert="horz" lIns="91440" tIns="45720" rIns="91440" bIns="45720" rtlCol="0" anchor="ctr"/>
          <a:lstStyle>
            <a:defPPr>
              <a:defRPr lang="en-US"/>
            </a:defPPr>
            <a:lvl1pPr algn="ctr">
              <a:defRPr sz="900">
                <a:solidFill>
                  <a:schemeClr val="tx1">
                    <a:lumMod val="50000"/>
                    <a:lumOff val="50000"/>
                  </a:schemeClr>
                </a:solidFill>
              </a:defRPr>
            </a:lvl1pPr>
          </a:lstStyle>
          <a:p>
            <a:pPr lvl="0"/>
            <a:r>
              <a:rPr lang="fr-FR" dirty="0"/>
              <a:t>Source : Baromètre des produits biologiques en France, 2022</a:t>
            </a:r>
          </a:p>
        </p:txBody>
      </p:sp>
      <p:pic>
        <p:nvPicPr>
          <p:cNvPr id="7" name="Image 6">
            <a:extLst>
              <a:ext uri="{FF2B5EF4-FFF2-40B4-BE49-F238E27FC236}">
                <a16:creationId xmlns:a16="http://schemas.microsoft.com/office/drawing/2014/main" id="{D29FC92B-FCF9-3BAF-EFDC-7AF9956A3A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Tree>
    <p:extLst>
      <p:ext uri="{BB962C8B-B14F-4D97-AF65-F5344CB8AC3E}">
        <p14:creationId xmlns:p14="http://schemas.microsoft.com/office/powerpoint/2010/main" val="621893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APPORT_graph">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119736"/>
            <a:ext cx="8173489" cy="5687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07388" y="1119736"/>
            <a:ext cx="7966100" cy="397372"/>
          </a:xfrm>
          <a:prstGeom prst="rect">
            <a:avLst/>
          </a:prstGeom>
          <a:noFill/>
        </p:spPr>
        <p:txBody>
          <a:bodyPr wrap="square" rtlCol="0" anchor="ctr">
            <a:noAutofit/>
          </a:bodyPr>
          <a:lstStyle>
            <a:lvl1pPr marL="0" indent="0">
              <a:buNone/>
              <a:defRPr lang="en-GB" sz="1200" b="0" i="0" spc="75"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07169" y="1528061"/>
            <a:ext cx="7966472" cy="140494"/>
          </a:xfrm>
          <a:prstGeom prst="rect">
            <a:avLst/>
          </a:prstGeom>
        </p:spPr>
        <p:txBody>
          <a:bodyPr anchor="ctr"/>
          <a:lstStyle>
            <a:lvl1pPr marL="0" indent="0">
              <a:buNone/>
              <a:defRPr sz="8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1727353" y="262430"/>
            <a:ext cx="6446288" cy="653143"/>
          </a:xfrm>
          <a:prstGeom prst="rect">
            <a:avLst/>
          </a:prstGeom>
        </p:spPr>
        <p:txBody>
          <a:bodyPr vert="horz" lIns="0" tIns="0" rIns="0" bIns="0" rtlCol="0" anchor="ctr" anchorCtr="0">
            <a:normAutofit/>
          </a:bodyPr>
          <a:lstStyle>
            <a:lvl1pPr>
              <a:defRPr sz="18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6718383" y="4767263"/>
            <a:ext cx="2057400" cy="273844"/>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a:stretch>
            <a:fillRect/>
          </a:stretch>
        </p:blipFill>
        <p:spPr>
          <a:xfrm>
            <a:off x="355600" y="4829090"/>
            <a:ext cx="906723" cy="230236"/>
          </a:xfrm>
          <a:prstGeom prst="rect">
            <a:avLst/>
          </a:prstGeom>
        </p:spPr>
      </p:pic>
      <p:sp>
        <p:nvSpPr>
          <p:cNvPr id="12" name="ZoneTexte 11">
            <a:extLst>
              <a:ext uri="{FF2B5EF4-FFF2-40B4-BE49-F238E27FC236}">
                <a16:creationId xmlns:a16="http://schemas.microsoft.com/office/drawing/2014/main" id="{3DEEAFC7-E8F8-4844-3B97-7CD39814375C}"/>
              </a:ext>
            </a:extLst>
          </p:cNvPr>
          <p:cNvSpPr txBox="1"/>
          <p:nvPr userDrawn="1"/>
        </p:nvSpPr>
        <p:spPr>
          <a:xfrm>
            <a:off x="2642077" y="4782315"/>
            <a:ext cx="3859847" cy="369332"/>
          </a:xfrm>
          <a:prstGeom prst="rect">
            <a:avLst/>
          </a:prstGeom>
        </p:spPr>
        <p:txBody>
          <a:bodyPr vert="horz" lIns="91440" tIns="45720" rIns="91440" bIns="45720" rtlCol="0" anchor="ctr"/>
          <a:lstStyle>
            <a:defPPr>
              <a:defRPr lang="en-US"/>
            </a:defPPr>
            <a:lvl1pPr algn="ctr">
              <a:defRPr sz="900">
                <a:solidFill>
                  <a:schemeClr val="tx1">
                    <a:lumMod val="50000"/>
                    <a:lumOff val="50000"/>
                  </a:schemeClr>
                </a:solidFill>
              </a:defRPr>
            </a:lvl1pPr>
          </a:lstStyle>
          <a:p>
            <a:pPr lvl="0"/>
            <a:r>
              <a:rPr lang="fr-FR" dirty="0"/>
              <a:t>Source : Baromètre des produits biologiques en France, 2022</a:t>
            </a:r>
          </a:p>
        </p:txBody>
      </p:sp>
    </p:spTree>
    <p:extLst>
      <p:ext uri="{BB962C8B-B14F-4D97-AF65-F5344CB8AC3E}">
        <p14:creationId xmlns:p14="http://schemas.microsoft.com/office/powerpoint/2010/main" val="1739672121"/>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APPORT_Tris croisés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0" y="1610503"/>
            <a:ext cx="4572000" cy="3132212"/>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119736"/>
            <a:ext cx="8173489" cy="5687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07388" y="1119736"/>
            <a:ext cx="7966100" cy="397372"/>
          </a:xfrm>
          <a:prstGeom prst="rect">
            <a:avLst/>
          </a:prstGeom>
          <a:noFill/>
        </p:spPr>
        <p:txBody>
          <a:bodyPr wrap="square" rtlCol="0" anchor="ctr">
            <a:noAutofit/>
          </a:bodyPr>
          <a:lstStyle>
            <a:lvl1pPr marL="0" indent="0">
              <a:buNone/>
              <a:defRPr lang="en-GB" sz="1200" b="0" i="0" spc="75"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07169" y="1528061"/>
            <a:ext cx="7966472" cy="140494"/>
          </a:xfrm>
          <a:prstGeom prst="rect">
            <a:avLst/>
          </a:prstGeom>
        </p:spPr>
        <p:txBody>
          <a:bodyPr anchor="ctr"/>
          <a:lstStyle>
            <a:lvl1pPr marL="0" indent="0">
              <a:buNone/>
              <a:defRPr sz="8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1727353" y="262430"/>
            <a:ext cx="6446288" cy="653143"/>
          </a:xfrm>
          <a:prstGeom prst="rect">
            <a:avLst/>
          </a:prstGeom>
        </p:spPr>
        <p:txBody>
          <a:bodyPr vert="horz" lIns="0" tIns="0" rIns="0" bIns="0" rtlCol="0" anchor="ctr" anchorCtr="0">
            <a:normAutofit/>
          </a:bodyPr>
          <a:lstStyle>
            <a:lvl1pPr>
              <a:defRPr sz="18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6718383" y="4767263"/>
            <a:ext cx="2057400" cy="273844"/>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a:stretch>
            <a:fillRect/>
          </a:stretch>
        </p:blipFill>
        <p:spPr>
          <a:xfrm>
            <a:off x="355600" y="4829090"/>
            <a:ext cx="906723" cy="230236"/>
          </a:xfrm>
          <a:prstGeom prst="rect">
            <a:avLst/>
          </a:prstGeom>
        </p:spPr>
      </p:pic>
      <p:sp>
        <p:nvSpPr>
          <p:cNvPr id="12" name="ZoneTexte 11">
            <a:extLst>
              <a:ext uri="{FF2B5EF4-FFF2-40B4-BE49-F238E27FC236}">
                <a16:creationId xmlns:a16="http://schemas.microsoft.com/office/drawing/2014/main" id="{3DEEAFC7-E8F8-4844-3B97-7CD39814375C}"/>
              </a:ext>
            </a:extLst>
          </p:cNvPr>
          <p:cNvSpPr txBox="1"/>
          <p:nvPr userDrawn="1"/>
        </p:nvSpPr>
        <p:spPr>
          <a:xfrm>
            <a:off x="2642077" y="4782315"/>
            <a:ext cx="3859847" cy="369332"/>
          </a:xfrm>
          <a:prstGeom prst="rect">
            <a:avLst/>
          </a:prstGeom>
        </p:spPr>
        <p:txBody>
          <a:bodyPr vert="horz" lIns="91440" tIns="45720" rIns="91440" bIns="45720" rtlCol="0" anchor="ctr"/>
          <a:lstStyle>
            <a:defPPr>
              <a:defRPr lang="en-US"/>
            </a:defPPr>
            <a:lvl1pPr algn="ctr">
              <a:defRPr sz="900">
                <a:solidFill>
                  <a:schemeClr val="tx1">
                    <a:lumMod val="50000"/>
                    <a:lumOff val="50000"/>
                  </a:schemeClr>
                </a:solidFill>
              </a:defRPr>
            </a:lvl1pPr>
          </a:lstStyle>
          <a:p>
            <a:pPr lvl="0"/>
            <a:r>
              <a:rPr lang="fr-FR" dirty="0"/>
              <a:t>Source : Baromètre des produits biologiques en France, 2022</a:t>
            </a:r>
          </a:p>
        </p:txBody>
      </p:sp>
      <p:sp>
        <p:nvSpPr>
          <p:cNvPr id="7" name="Rectangle 6">
            <a:extLst>
              <a:ext uri="{FF2B5EF4-FFF2-40B4-BE49-F238E27FC236}">
                <a16:creationId xmlns:a16="http://schemas.microsoft.com/office/drawing/2014/main" id="{EC89AC5A-41AB-8C97-249E-7C2ABB342A7D}"/>
              </a:ext>
            </a:extLst>
          </p:cNvPr>
          <p:cNvSpPr/>
          <p:nvPr userDrawn="1"/>
        </p:nvSpPr>
        <p:spPr>
          <a:xfrm>
            <a:off x="0" y="3196413"/>
            <a:ext cx="9144000" cy="1558576"/>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05912220"/>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APPORT_Tris croisé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4572000" y="1679507"/>
            <a:ext cx="4572000" cy="3063207"/>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119736"/>
            <a:ext cx="8173489" cy="5687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07388" y="1119736"/>
            <a:ext cx="7966100" cy="397372"/>
          </a:xfrm>
          <a:prstGeom prst="rect">
            <a:avLst/>
          </a:prstGeom>
          <a:noFill/>
        </p:spPr>
        <p:txBody>
          <a:bodyPr wrap="square" rtlCol="0" anchor="ctr">
            <a:noAutofit/>
          </a:bodyPr>
          <a:lstStyle>
            <a:lvl1pPr marL="0" indent="0">
              <a:buNone/>
              <a:defRPr lang="en-GB" sz="1200" b="0" i="0" spc="75"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07169" y="1528061"/>
            <a:ext cx="7966472" cy="140494"/>
          </a:xfrm>
          <a:prstGeom prst="rect">
            <a:avLst/>
          </a:prstGeom>
        </p:spPr>
        <p:txBody>
          <a:bodyPr anchor="ctr"/>
          <a:lstStyle>
            <a:lvl1pPr marL="0" indent="0">
              <a:buNone/>
              <a:defRPr sz="8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1727353" y="262430"/>
            <a:ext cx="6446288" cy="653143"/>
          </a:xfrm>
          <a:prstGeom prst="rect">
            <a:avLst/>
          </a:prstGeom>
        </p:spPr>
        <p:txBody>
          <a:bodyPr vert="horz" lIns="0" tIns="0" rIns="0" bIns="0" rtlCol="0" anchor="ctr" anchorCtr="0">
            <a:normAutofit/>
          </a:bodyPr>
          <a:lstStyle>
            <a:lvl1pPr>
              <a:defRPr sz="18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6718383" y="4767263"/>
            <a:ext cx="2057400" cy="273844"/>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a:stretch>
            <a:fillRect/>
          </a:stretch>
        </p:blipFill>
        <p:spPr>
          <a:xfrm>
            <a:off x="355600" y="4829090"/>
            <a:ext cx="906723" cy="230236"/>
          </a:xfrm>
          <a:prstGeom prst="rect">
            <a:avLst/>
          </a:prstGeom>
        </p:spPr>
      </p:pic>
      <p:sp>
        <p:nvSpPr>
          <p:cNvPr id="12" name="ZoneTexte 11">
            <a:extLst>
              <a:ext uri="{FF2B5EF4-FFF2-40B4-BE49-F238E27FC236}">
                <a16:creationId xmlns:a16="http://schemas.microsoft.com/office/drawing/2014/main" id="{3DEEAFC7-E8F8-4844-3B97-7CD39814375C}"/>
              </a:ext>
            </a:extLst>
          </p:cNvPr>
          <p:cNvSpPr txBox="1"/>
          <p:nvPr userDrawn="1"/>
        </p:nvSpPr>
        <p:spPr>
          <a:xfrm>
            <a:off x="2642077" y="4782315"/>
            <a:ext cx="3859847" cy="369332"/>
          </a:xfrm>
          <a:prstGeom prst="rect">
            <a:avLst/>
          </a:prstGeom>
        </p:spPr>
        <p:txBody>
          <a:bodyPr vert="horz" lIns="91440" tIns="45720" rIns="91440" bIns="45720" rtlCol="0" anchor="ctr"/>
          <a:lstStyle>
            <a:defPPr>
              <a:defRPr lang="en-US"/>
            </a:defPPr>
            <a:lvl1pPr algn="ctr">
              <a:defRPr sz="900">
                <a:solidFill>
                  <a:schemeClr val="tx1">
                    <a:lumMod val="50000"/>
                    <a:lumOff val="50000"/>
                  </a:schemeClr>
                </a:solidFill>
              </a:defRPr>
            </a:lvl1pPr>
          </a:lstStyle>
          <a:p>
            <a:pPr lvl="0"/>
            <a:r>
              <a:rPr lang="fr-FR" dirty="0"/>
              <a:t>Source : Baromètre des produits biologiques en France, 2022</a:t>
            </a:r>
          </a:p>
        </p:txBody>
      </p:sp>
      <p:sp>
        <p:nvSpPr>
          <p:cNvPr id="7" name="Rectangle 6">
            <a:extLst>
              <a:ext uri="{FF2B5EF4-FFF2-40B4-BE49-F238E27FC236}">
                <a16:creationId xmlns:a16="http://schemas.microsoft.com/office/drawing/2014/main" id="{EC89AC5A-41AB-8C97-249E-7C2ABB342A7D}"/>
              </a:ext>
            </a:extLst>
          </p:cNvPr>
          <p:cNvSpPr/>
          <p:nvPr userDrawn="1"/>
        </p:nvSpPr>
        <p:spPr>
          <a:xfrm>
            <a:off x="4572000" y="3219089"/>
            <a:ext cx="4572000" cy="1535899"/>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53337030"/>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355431" y="361185"/>
            <a:ext cx="4415921" cy="4381530"/>
          </a:xfrm>
          <a:solidFill>
            <a:schemeClr val="accent1">
              <a:lumMod val="40000"/>
              <a:lumOff val="60000"/>
            </a:schemeClr>
          </a:solidFill>
        </p:spPr>
        <p:txBody>
          <a:bodyPr vert="horz" lIns="720000" tIns="720000" rIns="720000" bIns="720000" rtlCol="0" anchor="t" anchorCtr="0">
            <a:normAutofit/>
          </a:bodyPr>
          <a:lstStyle>
            <a:lvl1pPr>
              <a:defRPr lang="fr-FR" sz="12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350953" y="1687286"/>
            <a:ext cx="5385818" cy="1635153"/>
          </a:xfrm>
          <a:noFill/>
        </p:spPr>
        <p:txBody>
          <a:bodyPr wrap="square"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350954" y="3329015"/>
            <a:ext cx="3787910" cy="571301"/>
          </a:xfrm>
          <a:noFill/>
        </p:spPr>
        <p:txBody>
          <a:bodyPr wrap="square" lIns="0" tIns="36000" rIns="0" bIns="36000">
            <a:sp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380013" y="4508471"/>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354152" y="4742715"/>
            <a:ext cx="44172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73007E7-69A4-9144-B34E-099A2FAD5A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Tree>
    <p:extLst>
      <p:ext uri="{BB962C8B-B14F-4D97-AF65-F5344CB8AC3E}">
        <p14:creationId xmlns:p14="http://schemas.microsoft.com/office/powerpoint/2010/main" val="3341981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uverture A">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A204E3E-A388-E247-B5B3-ED693D3788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503789"/>
            <a:ext cx="8420400" cy="3236400"/>
          </a:xfrm>
          <a:solidFill>
            <a:schemeClr val="accent1">
              <a:lumMod val="40000"/>
              <a:lumOff val="60000"/>
            </a:schemeClr>
          </a:solidFill>
        </p:spPr>
        <p:txBody>
          <a:bodyPr vert="horz" lIns="360000" tIns="360000" rIns="360000" bIns="360000" rtlCol="0" anchor="t" anchorCtr="0">
            <a:normAutofit/>
          </a:bodyPr>
          <a:lstStyle>
            <a:lvl1pPr>
              <a:defRPr lang="fr-FR" sz="12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350953" y="2111830"/>
            <a:ext cx="5508426" cy="1210610"/>
          </a:xfrm>
          <a:noFill/>
        </p:spPr>
        <p:txBody>
          <a:bodyPr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350953" y="3318129"/>
            <a:ext cx="4172921" cy="571301"/>
          </a:xfrm>
          <a:noFill/>
        </p:spPr>
        <p:txBody>
          <a:bodyPr lIns="0" tIns="0" rIns="0" bIns="0">
            <a:noAutofit/>
          </a:bodyPr>
          <a:lstStyle>
            <a:lvl1pPr marL="0" indent="0" algn="l">
              <a:buNone/>
              <a:defRPr sz="1800">
                <a:solidFill>
                  <a:schemeClr val="tx1"/>
                </a:solidFill>
                <a:highlight>
                  <a:srgbClr val="FFFFFF"/>
                </a:highligh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a:xfrm>
            <a:off x="508334" y="4332246"/>
            <a:ext cx="2057400" cy="273844"/>
          </a:xfrm>
        </p:spPr>
        <p:txBody>
          <a:bodyPr lIns="0" tIns="0" rIns="0" bIns="0" anchor="b" anchorCtr="0"/>
          <a:lstStyle>
            <a:lvl1pPr>
              <a:defRPr sz="1400">
                <a:solidFill>
                  <a:schemeClr val="bg1"/>
                </a:solidFill>
              </a:defRPr>
            </a:lvl1pPr>
          </a:lstStyle>
          <a:p>
            <a:fld id="{53D4A07B-0F5E-0B4F-82A2-EC268DE920C0}" type="datetime4">
              <a:rPr lang="fr-FR" smtClean="0"/>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60964AF-DC12-B145-ACE6-158261DE7E77}"/>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3045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uvertur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355431" y="361185"/>
            <a:ext cx="4415921" cy="4381530"/>
          </a:xfrm>
          <a:solidFill>
            <a:schemeClr val="accent1">
              <a:lumMod val="40000"/>
              <a:lumOff val="60000"/>
            </a:schemeClr>
          </a:solidFill>
        </p:spPr>
        <p:txBody>
          <a:bodyPr vert="horz" lIns="720000" tIns="720000" rIns="720000" bIns="720000" rtlCol="0" anchor="t" anchorCtr="0">
            <a:normAutofit/>
          </a:bodyPr>
          <a:lstStyle>
            <a:lvl1pPr>
              <a:defRPr lang="fr-FR" sz="12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350953" y="1687286"/>
            <a:ext cx="5385818" cy="1635153"/>
          </a:xfrm>
          <a:noFill/>
        </p:spPr>
        <p:txBody>
          <a:bodyPr wrap="square"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350954" y="3329015"/>
            <a:ext cx="3787910" cy="571301"/>
          </a:xfrm>
          <a:noFill/>
        </p:spPr>
        <p:txBody>
          <a:bodyPr wrap="square" lIns="0" tIns="36000" rIns="0" bIns="36000">
            <a:sp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380013" y="4508471"/>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354152" y="4742715"/>
            <a:ext cx="44172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73007E7-69A4-9144-B34E-099A2FAD5A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1" name="ZoneTexte 10">
            <a:extLst>
              <a:ext uri="{FF2B5EF4-FFF2-40B4-BE49-F238E27FC236}">
                <a16:creationId xmlns:a16="http://schemas.microsoft.com/office/drawing/2014/main" id="{7924D712-5E8A-B841-9593-C812E4320F1D}"/>
              </a:ext>
            </a:extLst>
          </p:cNvPr>
          <p:cNvSpPr txBox="1"/>
          <p:nvPr userDrawn="1"/>
        </p:nvSpPr>
        <p:spPr>
          <a:xfrm>
            <a:off x="2906155"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109909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uverture C">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897243-1DF7-2240-B51C-B1256AB15A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7961" t="36608"/>
          <a:stretch/>
        </p:blipFill>
        <p:spPr>
          <a:xfrm>
            <a:off x="5299910" y="1882942"/>
            <a:ext cx="3844089" cy="3260558"/>
          </a:xfrm>
          <a:prstGeom prst="rect">
            <a:avLst/>
          </a:prstGeom>
        </p:spPr>
      </p:pic>
      <p:sp>
        <p:nvSpPr>
          <p:cNvPr id="2" name="Title 1"/>
          <p:cNvSpPr>
            <a:spLocks noGrp="1"/>
          </p:cNvSpPr>
          <p:nvPr>
            <p:ph type="ctrTitle" hasCustomPrompt="1"/>
          </p:nvPr>
        </p:nvSpPr>
        <p:spPr>
          <a:xfrm>
            <a:off x="350952" y="2085831"/>
            <a:ext cx="4798241" cy="1236608"/>
          </a:xfrm>
          <a:noFill/>
        </p:spPr>
        <p:txBody>
          <a:bodyPr wrap="square"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350954" y="3329015"/>
            <a:ext cx="3787910" cy="571301"/>
          </a:xfrm>
          <a:noFill/>
        </p:spPr>
        <p:txBody>
          <a:bodyPr wrap="square" lIns="0" tIns="36000" rIns="0" bIns="36000">
            <a:sp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380013" y="4508471"/>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6569994" y="343902"/>
            <a:ext cx="2221200" cy="2221200"/>
          </a:xfrm>
          <a:solidFill>
            <a:schemeClr val="accent2"/>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4346467" y="343902"/>
            <a:ext cx="2221200" cy="2221200"/>
          </a:xfrm>
          <a:solidFill>
            <a:schemeClr val="accent1"/>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4346467" y="2561115"/>
            <a:ext cx="2221200" cy="2221200"/>
          </a:xfrm>
          <a:solidFill>
            <a:schemeClr val="accent4"/>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pic>
        <p:nvPicPr>
          <p:cNvPr id="12" name="Image 11">
            <a:extLst>
              <a:ext uri="{FF2B5EF4-FFF2-40B4-BE49-F238E27FC236}">
                <a16:creationId xmlns:a16="http://schemas.microsoft.com/office/drawing/2014/main" id="{E3850FDB-4CF9-3B49-8B7A-19E078CBB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3" name="ZoneTexte 12">
            <a:extLst>
              <a:ext uri="{FF2B5EF4-FFF2-40B4-BE49-F238E27FC236}">
                <a16:creationId xmlns:a16="http://schemas.microsoft.com/office/drawing/2014/main" id="{1DCFA737-076A-F44F-8D1C-02F2B311EF1C}"/>
              </a:ext>
            </a:extLst>
          </p:cNvPr>
          <p:cNvSpPr txBox="1"/>
          <p:nvPr userDrawn="1"/>
        </p:nvSpPr>
        <p:spPr>
          <a:xfrm>
            <a:off x="2906155"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3349785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uverture 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355431" y="361185"/>
            <a:ext cx="4415921" cy="4381530"/>
          </a:xfrm>
          <a:solidFill>
            <a:schemeClr val="accent1">
              <a:lumMod val="40000"/>
              <a:lumOff val="60000"/>
            </a:schemeClr>
          </a:solidFill>
        </p:spPr>
        <p:txBody>
          <a:bodyPr vert="horz" lIns="720000" tIns="720000" rIns="720000" bIns="720000" rtlCol="0" anchor="t" anchorCtr="0">
            <a:normAutofit/>
          </a:bodyPr>
          <a:lstStyle>
            <a:lvl1pPr>
              <a:defRPr lang="fr-FR" sz="12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350953" y="1687286"/>
            <a:ext cx="5385818" cy="1635153"/>
          </a:xfrm>
          <a:noFill/>
        </p:spPr>
        <p:txBody>
          <a:bodyPr wrap="square" lIns="0" tIns="0" rIns="0" bIns="0" anchor="b">
            <a:noAutofit/>
          </a:bodyPr>
          <a:lstStyle>
            <a:lvl1pPr algn="l">
              <a:defRPr sz="36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350954" y="3329015"/>
            <a:ext cx="3787910" cy="571301"/>
          </a:xfrm>
          <a:noFill/>
        </p:spPr>
        <p:txBody>
          <a:bodyPr wrap="square" lIns="0" tIns="36000" rIns="0" bIns="36000">
            <a:sp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380013" y="4508471"/>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354152" y="4742715"/>
            <a:ext cx="44172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6F8F219-B147-CF4B-A690-B3B2F41C1B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0" name="ZoneTexte 9">
            <a:extLst>
              <a:ext uri="{FF2B5EF4-FFF2-40B4-BE49-F238E27FC236}">
                <a16:creationId xmlns:a16="http://schemas.microsoft.com/office/drawing/2014/main" id="{000B2E45-7459-A54F-9DA3-EA3122B9C7CD}"/>
              </a:ext>
            </a:extLst>
          </p:cNvPr>
          <p:cNvSpPr txBox="1"/>
          <p:nvPr userDrawn="1"/>
        </p:nvSpPr>
        <p:spPr>
          <a:xfrm>
            <a:off x="2906155"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695661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maire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0953" y="929025"/>
            <a:ext cx="4536733" cy="738309"/>
          </a:xfrm>
          <a:noFill/>
        </p:spPr>
        <p:txBody>
          <a:bodyPr wrap="square" lIns="0" tIns="0" rIns="0" bIns="0" anchor="b">
            <a:noAutofit/>
          </a:bodyPr>
          <a:lstStyle>
            <a:lvl1pPr algn="l">
              <a:defRPr sz="2800"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6269805" y="2416542"/>
            <a:ext cx="1444174" cy="1444174"/>
          </a:xfrm>
          <a:solidFill>
            <a:schemeClr val="accent1"/>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3310379" y="2416542"/>
            <a:ext cx="1444174" cy="1444174"/>
          </a:xfrm>
          <a:solidFill>
            <a:schemeClr val="accent1">
              <a:lumMod val="20000"/>
              <a:lumOff val="80000"/>
            </a:schemeClr>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350953" y="2416542"/>
            <a:ext cx="1444174" cy="1444174"/>
          </a:xfrm>
          <a:solidFill>
            <a:schemeClr val="accent1">
              <a:lumMod val="40000"/>
              <a:lumOff val="60000"/>
            </a:schemeClr>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350953" y="1731824"/>
            <a:ext cx="1320790" cy="914400"/>
          </a:xfrm>
        </p:spPr>
        <p:txBody>
          <a:bodyPr/>
          <a:lstStyle>
            <a:lvl1pPr>
              <a:defRPr sz="9400" b="1" spc="-15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9">
            <a:extLst>
              <a:ext uri="{FF2B5EF4-FFF2-40B4-BE49-F238E27FC236}">
                <a16:creationId xmlns:a16="http://schemas.microsoft.com/office/drawing/2014/main" id="{62C4E867-AF2A-C44E-BF8F-BB3A7F0D074D}"/>
              </a:ext>
            </a:extLst>
          </p:cNvPr>
          <p:cNvSpPr>
            <a:spLocks noGrp="1"/>
          </p:cNvSpPr>
          <p:nvPr>
            <p:ph type="body" sz="quarter" idx="17" hasCustomPrompt="1"/>
          </p:nvPr>
        </p:nvSpPr>
        <p:spPr>
          <a:xfrm>
            <a:off x="3297353" y="1731824"/>
            <a:ext cx="1320790" cy="914400"/>
          </a:xfrm>
        </p:spPr>
        <p:txBody>
          <a:bodyPr/>
          <a:lstStyle>
            <a:lvl1pPr>
              <a:defRPr sz="9400" b="1" spc="-150" baseline="0">
                <a:solidFill>
                  <a:schemeClr val="bg2"/>
                </a:solidFill>
              </a:defRPr>
            </a:lvl1pPr>
          </a:lstStyle>
          <a:p>
            <a:pPr lvl="0"/>
            <a:r>
              <a:rPr lang="fr-FR"/>
              <a:t>##</a:t>
            </a:r>
          </a:p>
        </p:txBody>
      </p:sp>
      <p:sp>
        <p:nvSpPr>
          <p:cNvPr id="19" name="Espace réservé du texte 9">
            <a:extLst>
              <a:ext uri="{FF2B5EF4-FFF2-40B4-BE49-F238E27FC236}">
                <a16:creationId xmlns:a16="http://schemas.microsoft.com/office/drawing/2014/main" id="{C9E90A77-3D1C-FE4A-9566-B820389B9F55}"/>
              </a:ext>
            </a:extLst>
          </p:cNvPr>
          <p:cNvSpPr>
            <a:spLocks noGrp="1"/>
          </p:cNvSpPr>
          <p:nvPr>
            <p:ph type="body" sz="quarter" idx="18" hasCustomPrompt="1"/>
          </p:nvPr>
        </p:nvSpPr>
        <p:spPr>
          <a:xfrm>
            <a:off x="6253913" y="1731824"/>
            <a:ext cx="1320790" cy="914400"/>
          </a:xfrm>
        </p:spPr>
        <p:txBody>
          <a:bodyPr/>
          <a:lstStyle>
            <a:lvl1pPr>
              <a:defRPr sz="9400" b="1" spc="-150" baseline="0">
                <a:solidFill>
                  <a:schemeClr val="bg2"/>
                </a:solidFill>
              </a:defRPr>
            </a:lvl1pPr>
          </a:lstStyle>
          <a:p>
            <a:pPr lvl="0"/>
            <a:r>
              <a:rPr lang="fr-FR"/>
              <a:t>##</a:t>
            </a:r>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833121" y="3571745"/>
            <a:ext cx="2071556" cy="922338"/>
          </a:xfrm>
        </p:spPr>
        <p:txBody>
          <a:bodyPr/>
          <a:lstStyle>
            <a:lvl1pPr>
              <a:lnSpc>
                <a:spcPct val="80000"/>
              </a:lnSpc>
              <a:spcBef>
                <a:spcPts val="0"/>
              </a:spcBef>
              <a:defRPr sz="1800" b="1" cap="all" baseline="0">
                <a:solidFill>
                  <a:schemeClr val="bg1"/>
                </a:solidFill>
                <a:highlight>
                  <a:srgbClr val="99C221"/>
                </a:highlight>
              </a:defRPr>
            </a:lvl1pPr>
            <a:lvl2pPr marL="11113" indent="0">
              <a:spcBef>
                <a:spcPts val="200"/>
              </a:spcBef>
              <a:buFont typeface="Arial" panose="020B0604020202020204" pitchFamily="34" charset="0"/>
              <a:buNone/>
              <a:defRPr sz="1000" b="0">
                <a:solidFill>
                  <a:schemeClr val="tx2"/>
                </a:solidFill>
              </a:defRPr>
            </a:lvl2pPr>
          </a:lstStyle>
          <a:p>
            <a:pPr lvl="0"/>
            <a:r>
              <a:rPr lang="fr-FR"/>
              <a:t>sous-partie</a:t>
            </a:r>
          </a:p>
          <a:p>
            <a:pPr lvl="1"/>
            <a:r>
              <a:rPr lang="fr-FR"/>
              <a:t>Sous-titre</a:t>
            </a:r>
          </a:p>
        </p:txBody>
      </p:sp>
      <p:sp>
        <p:nvSpPr>
          <p:cNvPr id="20" name="Espace réservé du texte 13">
            <a:extLst>
              <a:ext uri="{FF2B5EF4-FFF2-40B4-BE49-F238E27FC236}">
                <a16:creationId xmlns:a16="http://schemas.microsoft.com/office/drawing/2014/main" id="{1D0535C6-0B8B-7B4B-BB48-6A52730671DB}"/>
              </a:ext>
            </a:extLst>
          </p:cNvPr>
          <p:cNvSpPr>
            <a:spLocks noGrp="1"/>
          </p:cNvSpPr>
          <p:nvPr>
            <p:ph type="body" sz="quarter" idx="20" hasCustomPrompt="1"/>
          </p:nvPr>
        </p:nvSpPr>
        <p:spPr>
          <a:xfrm>
            <a:off x="3779521" y="3571745"/>
            <a:ext cx="2071556" cy="922338"/>
          </a:xfrm>
        </p:spPr>
        <p:txBody>
          <a:bodyPr/>
          <a:lstStyle>
            <a:lvl1pPr>
              <a:defRPr lang="fr-FR" sz="1800" b="1" kern="1200" cap="all" baseline="0">
                <a:solidFill>
                  <a:schemeClr val="bg1"/>
                </a:solidFill>
                <a:highlight>
                  <a:srgbClr val="99C221"/>
                </a:highlight>
                <a:latin typeface="+mn-lt"/>
                <a:ea typeface="+mn-ea"/>
                <a:cs typeface="+mn-cs"/>
              </a:defRPr>
            </a:lvl1pPr>
            <a:lvl2pPr marL="11113" indent="0">
              <a:spcBef>
                <a:spcPts val="200"/>
              </a:spcBef>
              <a:buFont typeface="Arial" panose="020B0604020202020204" pitchFamily="34" charset="0"/>
              <a:buNone/>
              <a:defRPr lang="fr-FR" sz="1000" b="0" kern="1200">
                <a:solidFill>
                  <a:schemeClr val="tx2"/>
                </a:solidFill>
                <a:latin typeface="+mn-lt"/>
                <a:ea typeface="+mn-ea"/>
                <a:cs typeface="+mn-cs"/>
              </a:defRPr>
            </a:lvl2pPr>
          </a:lstStyle>
          <a:p>
            <a:pPr marL="0" lvl="0" indent="0" algn="l" defTabSz="685800" rtl="0" eaLnBrk="1" latinLnBrk="0" hangingPunct="1">
              <a:lnSpc>
                <a:spcPct val="80000"/>
              </a:lnSpc>
              <a:spcBef>
                <a:spcPts val="0"/>
              </a:spcBef>
              <a:buFont typeface="Arial" panose="020B0604020202020204" pitchFamily="34" charset="0"/>
              <a:buNone/>
            </a:pPr>
            <a:r>
              <a:rPr lang="fr-FR"/>
              <a:t>sous-partie</a:t>
            </a:r>
          </a:p>
          <a:p>
            <a:pPr marL="11113" lvl="1" indent="0" algn="l" defTabSz="685800" rtl="0" eaLnBrk="1" latinLnBrk="0" hangingPunct="1">
              <a:lnSpc>
                <a:spcPct val="90000"/>
              </a:lnSpc>
              <a:spcBef>
                <a:spcPts val="200"/>
              </a:spcBef>
              <a:buSzPct val="120000"/>
              <a:buFont typeface="Arial" panose="020B0604020202020204" pitchFamily="34" charset="0"/>
              <a:buNone/>
              <a:tabLst/>
            </a:pPr>
            <a:r>
              <a:rPr lang="fr-FR"/>
              <a:t>Sous-titre</a:t>
            </a:r>
          </a:p>
        </p:txBody>
      </p:sp>
      <p:sp>
        <p:nvSpPr>
          <p:cNvPr id="21" name="Espace réservé du texte 13">
            <a:extLst>
              <a:ext uri="{FF2B5EF4-FFF2-40B4-BE49-F238E27FC236}">
                <a16:creationId xmlns:a16="http://schemas.microsoft.com/office/drawing/2014/main" id="{F353379E-7FE7-244E-94C4-D6DCACF4A223}"/>
              </a:ext>
            </a:extLst>
          </p:cNvPr>
          <p:cNvSpPr>
            <a:spLocks noGrp="1"/>
          </p:cNvSpPr>
          <p:nvPr>
            <p:ph type="body" sz="quarter" idx="21" hasCustomPrompt="1"/>
          </p:nvPr>
        </p:nvSpPr>
        <p:spPr>
          <a:xfrm>
            <a:off x="6766561" y="3571745"/>
            <a:ext cx="2071556" cy="922338"/>
          </a:xfrm>
        </p:spPr>
        <p:txBody>
          <a:bodyPr/>
          <a:lstStyle>
            <a:lvl1pPr>
              <a:defRPr lang="fr-FR" sz="1800" b="1" kern="1200" cap="all" baseline="0">
                <a:solidFill>
                  <a:schemeClr val="bg1"/>
                </a:solidFill>
                <a:highlight>
                  <a:srgbClr val="99C221"/>
                </a:highlight>
                <a:latin typeface="+mn-lt"/>
                <a:ea typeface="+mn-ea"/>
                <a:cs typeface="+mn-cs"/>
              </a:defRPr>
            </a:lvl1pPr>
            <a:lvl2pPr marL="11113" indent="0">
              <a:spcBef>
                <a:spcPts val="200"/>
              </a:spcBef>
              <a:buFont typeface="Arial" panose="020B0604020202020204" pitchFamily="34" charset="0"/>
              <a:buNone/>
              <a:defRPr lang="fr-FR" sz="1000" b="0" kern="1200">
                <a:solidFill>
                  <a:schemeClr val="tx2"/>
                </a:solidFill>
                <a:latin typeface="+mn-lt"/>
                <a:ea typeface="+mn-ea"/>
                <a:cs typeface="+mn-cs"/>
              </a:defRPr>
            </a:lvl2pPr>
          </a:lstStyle>
          <a:p>
            <a:pPr marL="0" lvl="0" indent="0" algn="l" defTabSz="685800" rtl="0" eaLnBrk="1" latinLnBrk="0" hangingPunct="1">
              <a:lnSpc>
                <a:spcPct val="80000"/>
              </a:lnSpc>
              <a:spcBef>
                <a:spcPts val="0"/>
              </a:spcBef>
              <a:buFont typeface="Arial" panose="020B0604020202020204" pitchFamily="34" charset="0"/>
              <a:buNone/>
            </a:pPr>
            <a:r>
              <a:rPr lang="fr-FR"/>
              <a:t>Sous-partie</a:t>
            </a:r>
          </a:p>
          <a:p>
            <a:pPr marL="11113" lvl="1" indent="0" algn="l" defTabSz="685800" rtl="0" eaLnBrk="1" latinLnBrk="0" hangingPunct="1">
              <a:lnSpc>
                <a:spcPct val="90000"/>
              </a:lnSpc>
              <a:spcBef>
                <a:spcPts val="200"/>
              </a:spcBef>
              <a:buSzPct val="120000"/>
              <a:buFont typeface="Arial" panose="020B0604020202020204" pitchFamily="34" charset="0"/>
              <a:buNone/>
              <a:tabLst/>
            </a:pPr>
            <a:r>
              <a:rPr lang="fr-FR"/>
              <a:t>Sous-titre</a:t>
            </a:r>
          </a:p>
        </p:txBody>
      </p:sp>
      <p:pic>
        <p:nvPicPr>
          <p:cNvPr id="22" name="Image 21">
            <a:extLst>
              <a:ext uri="{FF2B5EF4-FFF2-40B4-BE49-F238E27FC236}">
                <a16:creationId xmlns:a16="http://schemas.microsoft.com/office/drawing/2014/main" id="{B10DDF77-ECC8-0347-9D6A-FCC553D807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8" name="ZoneTexte 17">
            <a:extLst>
              <a:ext uri="{FF2B5EF4-FFF2-40B4-BE49-F238E27FC236}">
                <a16:creationId xmlns:a16="http://schemas.microsoft.com/office/drawing/2014/main" id="{358EC6C5-DFCF-E841-ADA4-914AB5F5F3BC}"/>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374915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mmaire B">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57533D2-6365-9841-B154-3480173046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630905" cy="1259305"/>
          </a:xfrm>
          <a:prstGeom prst="rect">
            <a:avLst/>
          </a:prstGeom>
        </p:spPr>
      </p:pic>
      <p:sp>
        <p:nvSpPr>
          <p:cNvPr id="2" name="Title 1"/>
          <p:cNvSpPr>
            <a:spLocks noGrp="1"/>
          </p:cNvSpPr>
          <p:nvPr>
            <p:ph type="ctrTitle" hasCustomPrompt="1"/>
          </p:nvPr>
        </p:nvSpPr>
        <p:spPr>
          <a:xfrm>
            <a:off x="350953" y="2202596"/>
            <a:ext cx="2421047" cy="738309"/>
          </a:xfrm>
          <a:noFill/>
        </p:spPr>
        <p:txBody>
          <a:bodyPr wrap="square" lIns="0" tIns="0" rIns="0" bIns="0" anchor="ctr" anchorCtr="0">
            <a:noAutofit/>
          </a:bodyPr>
          <a:lstStyle>
            <a:lvl1pPr algn="l">
              <a:defRPr sz="2800"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2630905" y="742136"/>
            <a:ext cx="679116" cy="473623"/>
          </a:xfrm>
        </p:spPr>
        <p:txBody>
          <a:bodyPr lIns="0" tIns="0" rIns="108000"/>
          <a:lstStyle>
            <a:lvl1pPr algn="r">
              <a:defRPr sz="3000" b="1" spc="-15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3310022" y="742136"/>
            <a:ext cx="2308906" cy="473625"/>
          </a:xfrm>
        </p:spPr>
        <p:txBody>
          <a:bodyPr tIns="72000"/>
          <a:lstStyle>
            <a:lvl1pPr>
              <a:lnSpc>
                <a:spcPct val="90000"/>
              </a:lnSpc>
              <a:spcBef>
                <a:spcPts val="0"/>
              </a:spcBef>
              <a:defRPr sz="1200" b="1" cap="all" baseline="0">
                <a:solidFill>
                  <a:schemeClr val="bg2"/>
                </a:solidFill>
              </a:defRPr>
            </a:lvl1pPr>
            <a:lvl2pPr marL="11113" indent="0">
              <a:spcBef>
                <a:spcPts val="200"/>
              </a:spcBef>
              <a:buFont typeface="Arial" panose="020B0604020202020204" pitchFamily="34" charset="0"/>
              <a:buNone/>
              <a:defRPr sz="700" b="0">
                <a:solidFill>
                  <a:schemeClr val="tx2"/>
                </a:solidFill>
              </a:defRPr>
            </a:lvl2pPr>
          </a:lstStyle>
          <a:p>
            <a:pPr lvl="0"/>
            <a:r>
              <a:rPr lang="fr-FR"/>
              <a:t>sous-partie</a:t>
            </a:r>
          </a:p>
          <a:p>
            <a:pPr lvl="1"/>
            <a:r>
              <a:rPr lang="fr-FR"/>
              <a:t>Sous-titre</a:t>
            </a:r>
          </a:p>
        </p:txBody>
      </p:sp>
      <p:sp>
        <p:nvSpPr>
          <p:cNvPr id="45" name="Espace réservé du texte 9">
            <a:extLst>
              <a:ext uri="{FF2B5EF4-FFF2-40B4-BE49-F238E27FC236}">
                <a16:creationId xmlns:a16="http://schemas.microsoft.com/office/drawing/2014/main" id="{89138A5F-9084-A34F-98A5-21B44D34863D}"/>
              </a:ext>
            </a:extLst>
          </p:cNvPr>
          <p:cNvSpPr>
            <a:spLocks noGrp="1"/>
          </p:cNvSpPr>
          <p:nvPr>
            <p:ph type="body" sz="quarter" idx="20" hasCustomPrompt="1"/>
          </p:nvPr>
        </p:nvSpPr>
        <p:spPr>
          <a:xfrm>
            <a:off x="2630905" y="1550732"/>
            <a:ext cx="679116" cy="473623"/>
          </a:xfrm>
        </p:spPr>
        <p:txBody>
          <a:bodyPr lIns="0" tIns="0" rIns="108000"/>
          <a:lstStyle>
            <a:lvl1pPr algn="r">
              <a:defRPr sz="3000" b="1" spc="-150" baseline="0">
                <a:solidFill>
                  <a:schemeClr val="bg2"/>
                </a:solidFill>
              </a:defRPr>
            </a:lvl1pPr>
          </a:lstStyle>
          <a:p>
            <a:pPr lvl="0"/>
            <a:r>
              <a:rPr lang="fr-FR"/>
              <a:t>##</a:t>
            </a:r>
          </a:p>
        </p:txBody>
      </p:sp>
      <p:sp>
        <p:nvSpPr>
          <p:cNvPr id="46" name="Espace réservé du texte 13">
            <a:extLst>
              <a:ext uri="{FF2B5EF4-FFF2-40B4-BE49-F238E27FC236}">
                <a16:creationId xmlns:a16="http://schemas.microsoft.com/office/drawing/2014/main" id="{AF6C4CD2-B91B-524F-BA2F-38F90CBCD37E}"/>
              </a:ext>
            </a:extLst>
          </p:cNvPr>
          <p:cNvSpPr>
            <a:spLocks noGrp="1"/>
          </p:cNvSpPr>
          <p:nvPr>
            <p:ph type="body" sz="quarter" idx="21" hasCustomPrompt="1"/>
          </p:nvPr>
        </p:nvSpPr>
        <p:spPr>
          <a:xfrm>
            <a:off x="3310022" y="1550732"/>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49" name="Espace réservé du texte 9">
            <a:extLst>
              <a:ext uri="{FF2B5EF4-FFF2-40B4-BE49-F238E27FC236}">
                <a16:creationId xmlns:a16="http://schemas.microsoft.com/office/drawing/2014/main" id="{17F81E46-BF7C-C644-A9F8-F36BA40E900D}"/>
              </a:ext>
            </a:extLst>
          </p:cNvPr>
          <p:cNvSpPr>
            <a:spLocks noGrp="1"/>
          </p:cNvSpPr>
          <p:nvPr>
            <p:ph type="body" sz="quarter" idx="22" hasCustomPrompt="1"/>
          </p:nvPr>
        </p:nvSpPr>
        <p:spPr>
          <a:xfrm>
            <a:off x="2630905" y="2356276"/>
            <a:ext cx="679116" cy="473623"/>
          </a:xfrm>
        </p:spPr>
        <p:txBody>
          <a:bodyPr lIns="0" tIns="0" rIns="108000"/>
          <a:lstStyle>
            <a:lvl1pPr algn="r">
              <a:defRPr sz="3000" b="1" spc="-150" baseline="0">
                <a:solidFill>
                  <a:schemeClr val="bg2"/>
                </a:solidFill>
              </a:defRPr>
            </a:lvl1pPr>
          </a:lstStyle>
          <a:p>
            <a:pPr lvl="0"/>
            <a:r>
              <a:rPr lang="fr-FR"/>
              <a:t>##</a:t>
            </a:r>
          </a:p>
        </p:txBody>
      </p:sp>
      <p:sp>
        <p:nvSpPr>
          <p:cNvPr id="50" name="Espace réservé du texte 13">
            <a:extLst>
              <a:ext uri="{FF2B5EF4-FFF2-40B4-BE49-F238E27FC236}">
                <a16:creationId xmlns:a16="http://schemas.microsoft.com/office/drawing/2014/main" id="{0393EADC-7D43-8549-888B-31DB2E350485}"/>
              </a:ext>
            </a:extLst>
          </p:cNvPr>
          <p:cNvSpPr>
            <a:spLocks noGrp="1"/>
          </p:cNvSpPr>
          <p:nvPr>
            <p:ph type="body" sz="quarter" idx="23" hasCustomPrompt="1"/>
          </p:nvPr>
        </p:nvSpPr>
        <p:spPr>
          <a:xfrm>
            <a:off x="3310022" y="2356276"/>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3" name="Espace réservé du texte 9">
            <a:extLst>
              <a:ext uri="{FF2B5EF4-FFF2-40B4-BE49-F238E27FC236}">
                <a16:creationId xmlns:a16="http://schemas.microsoft.com/office/drawing/2014/main" id="{4E0F53FF-C859-3B4D-89DD-329849F4ECE5}"/>
              </a:ext>
            </a:extLst>
          </p:cNvPr>
          <p:cNvSpPr>
            <a:spLocks noGrp="1"/>
          </p:cNvSpPr>
          <p:nvPr>
            <p:ph type="body" sz="quarter" idx="24" hasCustomPrompt="1"/>
          </p:nvPr>
        </p:nvSpPr>
        <p:spPr>
          <a:xfrm>
            <a:off x="2630905" y="3160803"/>
            <a:ext cx="679116" cy="473623"/>
          </a:xfrm>
        </p:spPr>
        <p:txBody>
          <a:bodyPr lIns="0" tIns="0" rIns="108000"/>
          <a:lstStyle>
            <a:lvl1pPr algn="r">
              <a:defRPr sz="3000" b="1" spc="-150" baseline="0">
                <a:solidFill>
                  <a:schemeClr val="bg2"/>
                </a:solidFill>
              </a:defRPr>
            </a:lvl1pPr>
          </a:lstStyle>
          <a:p>
            <a:pPr lvl="0"/>
            <a:r>
              <a:rPr lang="fr-FR"/>
              <a:t>##</a:t>
            </a:r>
          </a:p>
        </p:txBody>
      </p:sp>
      <p:sp>
        <p:nvSpPr>
          <p:cNvPr id="54" name="Espace réservé du texte 13">
            <a:extLst>
              <a:ext uri="{FF2B5EF4-FFF2-40B4-BE49-F238E27FC236}">
                <a16:creationId xmlns:a16="http://schemas.microsoft.com/office/drawing/2014/main" id="{6D5CA5EB-0769-2C41-AA44-DDF68EA7DBEA}"/>
              </a:ext>
            </a:extLst>
          </p:cNvPr>
          <p:cNvSpPr>
            <a:spLocks noGrp="1"/>
          </p:cNvSpPr>
          <p:nvPr>
            <p:ph type="body" sz="quarter" idx="25" hasCustomPrompt="1"/>
          </p:nvPr>
        </p:nvSpPr>
        <p:spPr>
          <a:xfrm>
            <a:off x="3310022" y="3160803"/>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7" name="Espace réservé du texte 9">
            <a:extLst>
              <a:ext uri="{FF2B5EF4-FFF2-40B4-BE49-F238E27FC236}">
                <a16:creationId xmlns:a16="http://schemas.microsoft.com/office/drawing/2014/main" id="{F5E9A924-A282-CE4F-8069-128EBBE6196B}"/>
              </a:ext>
            </a:extLst>
          </p:cNvPr>
          <p:cNvSpPr>
            <a:spLocks noGrp="1"/>
          </p:cNvSpPr>
          <p:nvPr>
            <p:ph type="body" sz="quarter" idx="26" hasCustomPrompt="1"/>
          </p:nvPr>
        </p:nvSpPr>
        <p:spPr>
          <a:xfrm>
            <a:off x="2630905" y="3955461"/>
            <a:ext cx="679116" cy="473623"/>
          </a:xfrm>
        </p:spPr>
        <p:txBody>
          <a:bodyPr lIns="0" tIns="0" rIns="108000"/>
          <a:lstStyle>
            <a:lvl1pPr algn="r">
              <a:defRPr sz="3000" b="1" spc="-150" baseline="0">
                <a:solidFill>
                  <a:schemeClr val="bg2"/>
                </a:solidFill>
              </a:defRPr>
            </a:lvl1pPr>
          </a:lstStyle>
          <a:p>
            <a:pPr lvl="0"/>
            <a:r>
              <a:rPr lang="fr-FR"/>
              <a:t>##</a:t>
            </a:r>
          </a:p>
        </p:txBody>
      </p:sp>
      <p:sp>
        <p:nvSpPr>
          <p:cNvPr id="58" name="Espace réservé du texte 13">
            <a:extLst>
              <a:ext uri="{FF2B5EF4-FFF2-40B4-BE49-F238E27FC236}">
                <a16:creationId xmlns:a16="http://schemas.microsoft.com/office/drawing/2014/main" id="{FF54D909-4018-B34D-AD07-A35BF158914E}"/>
              </a:ext>
            </a:extLst>
          </p:cNvPr>
          <p:cNvSpPr>
            <a:spLocks noGrp="1"/>
          </p:cNvSpPr>
          <p:nvPr>
            <p:ph type="body" sz="quarter" idx="27" hasCustomPrompt="1"/>
          </p:nvPr>
        </p:nvSpPr>
        <p:spPr>
          <a:xfrm>
            <a:off x="3310022" y="3955461"/>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1" name="Espace réservé du texte 9">
            <a:extLst>
              <a:ext uri="{FF2B5EF4-FFF2-40B4-BE49-F238E27FC236}">
                <a16:creationId xmlns:a16="http://schemas.microsoft.com/office/drawing/2014/main" id="{86CC0286-56DB-FB48-95CB-57AF974F1F1D}"/>
              </a:ext>
            </a:extLst>
          </p:cNvPr>
          <p:cNvSpPr>
            <a:spLocks noGrp="1"/>
          </p:cNvSpPr>
          <p:nvPr>
            <p:ph type="body" sz="quarter" idx="28" hasCustomPrompt="1"/>
          </p:nvPr>
        </p:nvSpPr>
        <p:spPr>
          <a:xfrm>
            <a:off x="5802087" y="742136"/>
            <a:ext cx="697450" cy="473623"/>
          </a:xfrm>
        </p:spPr>
        <p:txBody>
          <a:bodyPr lIns="0" tIns="0" rIns="108000"/>
          <a:lstStyle>
            <a:lvl1pPr algn="r">
              <a:defRPr sz="3000" b="1" spc="-150" baseline="0">
                <a:solidFill>
                  <a:schemeClr val="bg2"/>
                </a:solidFill>
              </a:defRPr>
            </a:lvl1pPr>
          </a:lstStyle>
          <a:p>
            <a:pPr lvl="0"/>
            <a:r>
              <a:rPr lang="fr-FR"/>
              <a:t>##</a:t>
            </a:r>
          </a:p>
        </p:txBody>
      </p:sp>
      <p:sp>
        <p:nvSpPr>
          <p:cNvPr id="62" name="Espace réservé du texte 13">
            <a:extLst>
              <a:ext uri="{FF2B5EF4-FFF2-40B4-BE49-F238E27FC236}">
                <a16:creationId xmlns:a16="http://schemas.microsoft.com/office/drawing/2014/main" id="{2A6712F5-BC47-3642-A814-B31B363588DF}"/>
              </a:ext>
            </a:extLst>
          </p:cNvPr>
          <p:cNvSpPr>
            <a:spLocks noGrp="1"/>
          </p:cNvSpPr>
          <p:nvPr>
            <p:ph type="body" sz="quarter" idx="29" hasCustomPrompt="1"/>
          </p:nvPr>
        </p:nvSpPr>
        <p:spPr>
          <a:xfrm>
            <a:off x="6499536" y="742136"/>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4" name="Espace réservé du texte 9">
            <a:extLst>
              <a:ext uri="{FF2B5EF4-FFF2-40B4-BE49-F238E27FC236}">
                <a16:creationId xmlns:a16="http://schemas.microsoft.com/office/drawing/2014/main" id="{0CDD63B6-ABF2-784D-96F4-6244B14ED69D}"/>
              </a:ext>
            </a:extLst>
          </p:cNvPr>
          <p:cNvSpPr>
            <a:spLocks noGrp="1"/>
          </p:cNvSpPr>
          <p:nvPr>
            <p:ph type="body" sz="quarter" idx="30" hasCustomPrompt="1"/>
          </p:nvPr>
        </p:nvSpPr>
        <p:spPr>
          <a:xfrm>
            <a:off x="5802087" y="1550732"/>
            <a:ext cx="697450" cy="473623"/>
          </a:xfrm>
        </p:spPr>
        <p:txBody>
          <a:bodyPr lIns="0" tIns="0" rIns="108000"/>
          <a:lstStyle>
            <a:lvl1pPr algn="r">
              <a:defRPr sz="3000" b="1" spc="-150" baseline="0">
                <a:solidFill>
                  <a:schemeClr val="bg2"/>
                </a:solidFill>
              </a:defRPr>
            </a:lvl1pPr>
          </a:lstStyle>
          <a:p>
            <a:pPr lvl="0"/>
            <a:r>
              <a:rPr lang="fr-FR"/>
              <a:t>##</a:t>
            </a:r>
          </a:p>
        </p:txBody>
      </p:sp>
      <p:sp>
        <p:nvSpPr>
          <p:cNvPr id="65" name="Espace réservé du texte 13">
            <a:extLst>
              <a:ext uri="{FF2B5EF4-FFF2-40B4-BE49-F238E27FC236}">
                <a16:creationId xmlns:a16="http://schemas.microsoft.com/office/drawing/2014/main" id="{C5405F2E-FA47-4E43-B059-D01E9E2056A6}"/>
              </a:ext>
            </a:extLst>
          </p:cNvPr>
          <p:cNvSpPr>
            <a:spLocks noGrp="1"/>
          </p:cNvSpPr>
          <p:nvPr>
            <p:ph type="body" sz="quarter" idx="31" hasCustomPrompt="1"/>
          </p:nvPr>
        </p:nvSpPr>
        <p:spPr>
          <a:xfrm>
            <a:off x="6499536" y="1550732"/>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7" name="Espace réservé du texte 9">
            <a:extLst>
              <a:ext uri="{FF2B5EF4-FFF2-40B4-BE49-F238E27FC236}">
                <a16:creationId xmlns:a16="http://schemas.microsoft.com/office/drawing/2014/main" id="{66054F70-E896-6D4B-81DE-B75FEA904700}"/>
              </a:ext>
            </a:extLst>
          </p:cNvPr>
          <p:cNvSpPr>
            <a:spLocks noGrp="1"/>
          </p:cNvSpPr>
          <p:nvPr>
            <p:ph type="body" sz="quarter" idx="32" hasCustomPrompt="1"/>
          </p:nvPr>
        </p:nvSpPr>
        <p:spPr>
          <a:xfrm>
            <a:off x="5802087" y="2356276"/>
            <a:ext cx="697450" cy="473623"/>
          </a:xfrm>
        </p:spPr>
        <p:txBody>
          <a:bodyPr lIns="0" tIns="0" rIns="108000"/>
          <a:lstStyle>
            <a:lvl1pPr algn="r">
              <a:defRPr sz="3000" b="1" spc="-150" baseline="0">
                <a:solidFill>
                  <a:schemeClr val="bg2"/>
                </a:solidFill>
              </a:defRPr>
            </a:lvl1pPr>
          </a:lstStyle>
          <a:p>
            <a:pPr lvl="0"/>
            <a:r>
              <a:rPr lang="fr-FR"/>
              <a:t>##</a:t>
            </a:r>
          </a:p>
        </p:txBody>
      </p:sp>
      <p:sp>
        <p:nvSpPr>
          <p:cNvPr id="68" name="Espace réservé du texte 13">
            <a:extLst>
              <a:ext uri="{FF2B5EF4-FFF2-40B4-BE49-F238E27FC236}">
                <a16:creationId xmlns:a16="http://schemas.microsoft.com/office/drawing/2014/main" id="{ACFF4B66-0E17-5F41-B34C-505857C9AC32}"/>
              </a:ext>
            </a:extLst>
          </p:cNvPr>
          <p:cNvSpPr>
            <a:spLocks noGrp="1"/>
          </p:cNvSpPr>
          <p:nvPr>
            <p:ph type="body" sz="quarter" idx="33" hasCustomPrompt="1"/>
          </p:nvPr>
        </p:nvSpPr>
        <p:spPr>
          <a:xfrm>
            <a:off x="6499536" y="2356276"/>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0" name="Espace réservé du texte 9">
            <a:extLst>
              <a:ext uri="{FF2B5EF4-FFF2-40B4-BE49-F238E27FC236}">
                <a16:creationId xmlns:a16="http://schemas.microsoft.com/office/drawing/2014/main" id="{1FA3F005-7D2B-2F42-A0B0-75950C61FCC4}"/>
              </a:ext>
            </a:extLst>
          </p:cNvPr>
          <p:cNvSpPr>
            <a:spLocks noGrp="1"/>
          </p:cNvSpPr>
          <p:nvPr>
            <p:ph type="body" sz="quarter" idx="34" hasCustomPrompt="1"/>
          </p:nvPr>
        </p:nvSpPr>
        <p:spPr>
          <a:xfrm>
            <a:off x="5802087" y="3160803"/>
            <a:ext cx="697450" cy="473623"/>
          </a:xfrm>
        </p:spPr>
        <p:txBody>
          <a:bodyPr lIns="0" tIns="0" rIns="108000"/>
          <a:lstStyle>
            <a:lvl1pPr algn="r">
              <a:defRPr sz="3000" b="1" spc="-150" baseline="0">
                <a:solidFill>
                  <a:schemeClr val="bg2"/>
                </a:solidFill>
              </a:defRPr>
            </a:lvl1pPr>
          </a:lstStyle>
          <a:p>
            <a:pPr lvl="0"/>
            <a:r>
              <a:rPr lang="fr-FR"/>
              <a:t>##</a:t>
            </a:r>
          </a:p>
        </p:txBody>
      </p:sp>
      <p:sp>
        <p:nvSpPr>
          <p:cNvPr id="71" name="Espace réservé du texte 13">
            <a:extLst>
              <a:ext uri="{FF2B5EF4-FFF2-40B4-BE49-F238E27FC236}">
                <a16:creationId xmlns:a16="http://schemas.microsoft.com/office/drawing/2014/main" id="{28313375-77B9-DE42-89F7-A46FECE26BF4}"/>
              </a:ext>
            </a:extLst>
          </p:cNvPr>
          <p:cNvSpPr>
            <a:spLocks noGrp="1"/>
          </p:cNvSpPr>
          <p:nvPr>
            <p:ph type="body" sz="quarter" idx="35" hasCustomPrompt="1"/>
          </p:nvPr>
        </p:nvSpPr>
        <p:spPr>
          <a:xfrm>
            <a:off x="6499536" y="3160803"/>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3" name="Espace réservé du texte 9">
            <a:extLst>
              <a:ext uri="{FF2B5EF4-FFF2-40B4-BE49-F238E27FC236}">
                <a16:creationId xmlns:a16="http://schemas.microsoft.com/office/drawing/2014/main" id="{3A9F209E-FAC5-404E-A781-9C3C1AE6B805}"/>
              </a:ext>
            </a:extLst>
          </p:cNvPr>
          <p:cNvSpPr>
            <a:spLocks noGrp="1"/>
          </p:cNvSpPr>
          <p:nvPr>
            <p:ph type="body" sz="quarter" idx="36" hasCustomPrompt="1"/>
          </p:nvPr>
        </p:nvSpPr>
        <p:spPr>
          <a:xfrm>
            <a:off x="5802087" y="3955461"/>
            <a:ext cx="697450" cy="473623"/>
          </a:xfrm>
        </p:spPr>
        <p:txBody>
          <a:bodyPr lIns="0" tIns="0" rIns="108000"/>
          <a:lstStyle>
            <a:lvl1pPr algn="r">
              <a:defRPr sz="3000" b="1" spc="-150" baseline="0">
                <a:solidFill>
                  <a:schemeClr val="bg2"/>
                </a:solidFill>
              </a:defRPr>
            </a:lvl1pPr>
          </a:lstStyle>
          <a:p>
            <a:pPr lvl="0"/>
            <a:r>
              <a:rPr lang="fr-FR"/>
              <a:t>##</a:t>
            </a:r>
          </a:p>
        </p:txBody>
      </p:sp>
      <p:sp>
        <p:nvSpPr>
          <p:cNvPr id="74" name="Espace réservé du texte 13">
            <a:extLst>
              <a:ext uri="{FF2B5EF4-FFF2-40B4-BE49-F238E27FC236}">
                <a16:creationId xmlns:a16="http://schemas.microsoft.com/office/drawing/2014/main" id="{55D2A0A4-9038-0C40-98A0-28F8A1710730}"/>
              </a:ext>
            </a:extLst>
          </p:cNvPr>
          <p:cNvSpPr>
            <a:spLocks noGrp="1"/>
          </p:cNvSpPr>
          <p:nvPr>
            <p:ph type="body" sz="quarter" idx="37" hasCustomPrompt="1"/>
          </p:nvPr>
        </p:nvSpPr>
        <p:spPr>
          <a:xfrm>
            <a:off x="6499536" y="3955461"/>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5" name="Date Placeholder 3">
            <a:extLst>
              <a:ext uri="{FF2B5EF4-FFF2-40B4-BE49-F238E27FC236}">
                <a16:creationId xmlns:a16="http://schemas.microsoft.com/office/drawing/2014/main" id="{68D7C676-051D-3E4B-9508-397F7DCB43E5}"/>
              </a:ext>
            </a:extLst>
          </p:cNvPr>
          <p:cNvSpPr>
            <a:spLocks noGrp="1"/>
          </p:cNvSpPr>
          <p:nvPr>
            <p:ph type="dt" sz="half" idx="10"/>
          </p:nvPr>
        </p:nvSpPr>
        <p:spPr>
          <a:xfrm>
            <a:off x="380013" y="4375614"/>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sp>
        <p:nvSpPr>
          <p:cNvPr id="27" name="ZoneTexte 26">
            <a:extLst>
              <a:ext uri="{FF2B5EF4-FFF2-40B4-BE49-F238E27FC236}">
                <a16:creationId xmlns:a16="http://schemas.microsoft.com/office/drawing/2014/main" id="{6D39F75D-0986-5140-BD1F-CD1EE1161449}"/>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320090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partie A">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82D4AF-AD0E-8E41-97C0-9E52579DC0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058779"/>
            <a:ext cx="8420400" cy="3683936"/>
          </a:xfrm>
          <a:solidFill>
            <a:schemeClr val="accent1">
              <a:lumMod val="40000"/>
              <a:lumOff val="60000"/>
            </a:schemeClr>
          </a:solidFill>
        </p:spPr>
        <p:txBody>
          <a:bodyPr lIns="720000" tIns="720000" rIns="720000" bIns="720000" anchor="t" anchorCtr="0">
            <a:normAutofit/>
          </a:bodyPr>
          <a:lstStyle>
            <a:lvl1pPr marL="0" indent="0" algn="r">
              <a:buNone/>
              <a:defRPr sz="12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1963185" y="1970314"/>
            <a:ext cx="5508426" cy="1352125"/>
          </a:xfrm>
          <a:noFill/>
        </p:spPr>
        <p:txBody>
          <a:bodyPr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1963185" y="3322999"/>
            <a:ext cx="5508426" cy="761722"/>
          </a:xfrm>
          <a:noFill/>
        </p:spPr>
        <p:txBody>
          <a:bodyPr wrap="square" lIns="0" tIns="0" rIns="0" bIns="0">
            <a:noAutofit/>
          </a:bodyPr>
          <a:lstStyle>
            <a:lvl1pPr marL="0" indent="0" algn="l">
              <a:spcBef>
                <a:spcPts val="0"/>
              </a:spcBef>
              <a:buNone/>
              <a:defRPr sz="1800">
                <a:solidFill>
                  <a:schemeClr val="tx2"/>
                </a:solidFill>
                <a:highlight>
                  <a:srgbClr val="FFFFFF"/>
                </a:highligh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246297" y="1726280"/>
            <a:ext cx="2034005" cy="1774825"/>
          </a:xfrm>
        </p:spPr>
        <p:txBody>
          <a:bodyPr lIns="0" tIns="0" rIns="0" bIns="0" anchor="b" anchorCtr="0">
            <a:noAutofit/>
          </a:bodyPr>
          <a:lstStyle>
            <a:lvl1pPr marL="0" indent="0" algn="r">
              <a:buNone/>
              <a:defRPr sz="9400" b="1" spc="-150" baseline="0">
                <a:solidFill>
                  <a:schemeClr val="bg1"/>
                </a:solidFill>
              </a:defRPr>
            </a:lvl1pPr>
          </a:lstStyle>
          <a:p>
            <a:pPr lvl="0"/>
            <a:r>
              <a:rPr lang="fr-FR" dirty="0"/>
              <a:t>##</a:t>
            </a:r>
          </a:p>
        </p:txBody>
      </p:sp>
      <p:sp>
        <p:nvSpPr>
          <p:cNvPr id="11" name="ZoneTexte 10">
            <a:extLst>
              <a:ext uri="{FF2B5EF4-FFF2-40B4-BE49-F238E27FC236}">
                <a16:creationId xmlns:a16="http://schemas.microsoft.com/office/drawing/2014/main" id="{D1FAC58D-856F-5B44-9797-3A0EF94C0715}"/>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339546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parti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058779"/>
            <a:ext cx="8420400" cy="3683936"/>
          </a:xfrm>
          <a:solidFill>
            <a:schemeClr val="accent1">
              <a:lumMod val="40000"/>
              <a:lumOff val="60000"/>
            </a:schemeClr>
          </a:solidFill>
        </p:spPr>
        <p:txBody>
          <a:bodyPr lIns="720000" tIns="720000" rIns="720000" bIns="720000" anchor="t" anchorCtr="0">
            <a:normAutofit/>
          </a:bodyPr>
          <a:lstStyle>
            <a:lvl1pPr marL="0" indent="0" algn="r">
              <a:buNone/>
              <a:defRPr sz="12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1963185" y="1970314"/>
            <a:ext cx="5508426" cy="1352125"/>
          </a:xfrm>
          <a:noFill/>
        </p:spPr>
        <p:txBody>
          <a:bodyPr lIns="0" tIns="0" rIns="0" bIns="0" anchor="b">
            <a:noAutofit/>
          </a:bodyPr>
          <a:lstStyle>
            <a:lvl1pPr algn="l">
              <a:defRPr sz="36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1963185" y="3322999"/>
            <a:ext cx="5508426" cy="761722"/>
          </a:xfrm>
          <a:noFill/>
        </p:spPr>
        <p:txBody>
          <a:bodyPr wrap="square" lIns="0" tIns="0" rIns="0" bIns="0">
            <a:noAutofit/>
          </a:bodyPr>
          <a:lstStyle>
            <a:lvl1pPr marL="0" indent="0" algn="l">
              <a:spcBef>
                <a:spcPts val="0"/>
              </a:spcBef>
              <a:buNone/>
              <a:defRPr sz="1800">
                <a:solidFill>
                  <a:schemeClr val="bg2"/>
                </a:solidFill>
                <a:highlight>
                  <a:srgbClr val="FFFFFF"/>
                </a:highligh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246297" y="1726280"/>
            <a:ext cx="2034005" cy="1774825"/>
          </a:xfrm>
        </p:spPr>
        <p:txBody>
          <a:bodyPr lIns="0" tIns="0" rIns="0" bIns="0" anchor="b" anchorCtr="0">
            <a:noAutofit/>
          </a:bodyPr>
          <a:lstStyle>
            <a:lvl1pPr marL="0" indent="0" algn="r">
              <a:buNone/>
              <a:defRPr sz="9400" b="1" spc="-150" baseline="0">
                <a:solidFill>
                  <a:schemeClr val="bg1"/>
                </a:solidFill>
              </a:defRPr>
            </a:lvl1pPr>
          </a:lstStyle>
          <a:p>
            <a:pPr lvl="0"/>
            <a:r>
              <a:rPr lang="fr-FR" dirty="0"/>
              <a:t>##</a:t>
            </a:r>
          </a:p>
        </p:txBody>
      </p:sp>
      <p:pic>
        <p:nvPicPr>
          <p:cNvPr id="11" name="Image 10">
            <a:extLst>
              <a:ext uri="{FF2B5EF4-FFF2-40B4-BE49-F238E27FC236}">
                <a16:creationId xmlns:a16="http://schemas.microsoft.com/office/drawing/2014/main" id="{A6B7BC93-6776-9D4E-983F-BC51AED1E9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9" name="ZoneTexte 8">
            <a:extLst>
              <a:ext uri="{FF2B5EF4-FFF2-40B4-BE49-F238E27FC236}">
                <a16:creationId xmlns:a16="http://schemas.microsoft.com/office/drawing/2014/main" id="{D53CBBA1-A019-E64D-AD5A-1F51A8523AD9}"/>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788859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plein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83" y="2160588"/>
            <a:ext cx="8420100"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55600" y="4283661"/>
            <a:ext cx="5202000"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pic>
        <p:nvPicPr>
          <p:cNvPr id="10" name="Image 9">
            <a:extLst>
              <a:ext uri="{FF2B5EF4-FFF2-40B4-BE49-F238E27FC236}">
                <a16:creationId xmlns:a16="http://schemas.microsoft.com/office/drawing/2014/main" id="{8DA2D5DC-5565-584D-AD3F-E889F314DB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1" name="ZoneTexte 10">
            <a:extLst>
              <a:ext uri="{FF2B5EF4-FFF2-40B4-BE49-F238E27FC236}">
                <a16:creationId xmlns:a16="http://schemas.microsoft.com/office/drawing/2014/main" id="{FD5E8439-C64F-934C-86DF-B6CCAE928A3A}"/>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3682779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 mosaïque">
    <p:spTree>
      <p:nvGrpSpPr>
        <p:cNvPr id="1" name=""/>
        <p:cNvGrpSpPr/>
        <p:nvPr/>
      </p:nvGrpSpPr>
      <p:grpSpPr>
        <a:xfrm>
          <a:off x="0" y="0"/>
          <a:ext cx="0" cy="0"/>
          <a:chOff x="0" y="0"/>
          <a:chExt cx="0" cy="0"/>
        </a:xfrm>
      </p:grpSpPr>
      <p:sp>
        <p:nvSpPr>
          <p:cNvPr id="2" name="Title 1"/>
          <p:cNvSpPr>
            <a:spLocks noGrp="1"/>
          </p:cNvSpPr>
          <p:nvPr>
            <p:ph type="title"/>
          </p:nvPr>
        </p:nvSpPr>
        <p:spPr>
          <a:xfrm>
            <a:off x="355951" y="943796"/>
            <a:ext cx="5201752" cy="994172"/>
          </a:xfrm>
        </p:spPr>
        <p:txBody>
          <a:bodyPr/>
          <a:lstStyle/>
          <a:p>
            <a:r>
              <a:rPr lang="fr-FR" dirty="0"/>
              <a:t>Modifiez le style du titre</a:t>
            </a:r>
            <a:endParaRPr lang="en-US"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83" y="2160588"/>
            <a:ext cx="5201917"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55600" y="4283661"/>
            <a:ext cx="5202000"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sp>
        <p:nvSpPr>
          <p:cNvPr id="9" name="Espace réservé pour une image  8">
            <a:extLst>
              <a:ext uri="{FF2B5EF4-FFF2-40B4-BE49-F238E27FC236}">
                <a16:creationId xmlns:a16="http://schemas.microsoft.com/office/drawing/2014/main" id="{01685218-1635-A445-8A25-24A11425593E}"/>
              </a:ext>
            </a:extLst>
          </p:cNvPr>
          <p:cNvSpPr>
            <a:spLocks noGrp="1"/>
          </p:cNvSpPr>
          <p:nvPr>
            <p:ph type="pic" sz="quarter" idx="15" hasCustomPrompt="1"/>
          </p:nvPr>
        </p:nvSpPr>
        <p:spPr>
          <a:xfrm>
            <a:off x="5684504" y="1456240"/>
            <a:ext cx="1552575" cy="1563687"/>
          </a:xfrm>
          <a:solidFill>
            <a:schemeClr val="accent1"/>
          </a:solidFill>
          <a:ln>
            <a:noFill/>
          </a:ln>
        </p:spPr>
        <p:txBody>
          <a:bodyPr anchor="ctr" anchorCtr="0"/>
          <a:lstStyle>
            <a:lvl1pPr algn="ctr">
              <a:defRPr sz="900">
                <a:solidFill>
                  <a:schemeClr val="tx1"/>
                </a:solidFill>
              </a:defRPr>
            </a:lvl1pPr>
          </a:lstStyle>
          <a:p>
            <a:r>
              <a:rPr lang="fr-FR" dirty="0"/>
              <a:t>Insérez une image ici</a:t>
            </a:r>
          </a:p>
        </p:txBody>
      </p:sp>
      <p:sp>
        <p:nvSpPr>
          <p:cNvPr id="14" name="Espace réservé pour une image  8">
            <a:extLst>
              <a:ext uri="{FF2B5EF4-FFF2-40B4-BE49-F238E27FC236}">
                <a16:creationId xmlns:a16="http://schemas.microsoft.com/office/drawing/2014/main" id="{4A677ABE-8895-5543-878E-29D1DAEE0C52}"/>
              </a:ext>
            </a:extLst>
          </p:cNvPr>
          <p:cNvSpPr>
            <a:spLocks noGrp="1"/>
          </p:cNvSpPr>
          <p:nvPr>
            <p:ph type="pic" sz="quarter" idx="16" hasCustomPrompt="1"/>
          </p:nvPr>
        </p:nvSpPr>
        <p:spPr>
          <a:xfrm>
            <a:off x="7236244" y="1456240"/>
            <a:ext cx="1552575" cy="1563687"/>
          </a:xfrm>
          <a:solidFill>
            <a:schemeClr val="tx2"/>
          </a:solidFill>
          <a:ln>
            <a:noFill/>
          </a:ln>
        </p:spPr>
        <p:txBody>
          <a:bodyPr anchor="ctr" anchorCtr="0"/>
          <a:lstStyle>
            <a:lvl1pPr algn="ctr">
              <a:defRPr sz="900">
                <a:solidFill>
                  <a:schemeClr val="tx1"/>
                </a:solidFill>
              </a:defRPr>
            </a:lvl1pPr>
          </a:lstStyle>
          <a:p>
            <a:r>
              <a:rPr lang="fr-FR" dirty="0"/>
              <a:t>Insérez une image ici</a:t>
            </a:r>
          </a:p>
        </p:txBody>
      </p:sp>
      <p:sp>
        <p:nvSpPr>
          <p:cNvPr id="15" name="Espace réservé pour une image  8">
            <a:extLst>
              <a:ext uri="{FF2B5EF4-FFF2-40B4-BE49-F238E27FC236}">
                <a16:creationId xmlns:a16="http://schemas.microsoft.com/office/drawing/2014/main" id="{C0375785-3AE8-4F47-BFD2-B29EE75935A1}"/>
              </a:ext>
            </a:extLst>
          </p:cNvPr>
          <p:cNvSpPr>
            <a:spLocks noGrp="1"/>
          </p:cNvSpPr>
          <p:nvPr>
            <p:ph type="pic" sz="quarter" idx="17" hasCustomPrompt="1"/>
          </p:nvPr>
        </p:nvSpPr>
        <p:spPr>
          <a:xfrm>
            <a:off x="5684504" y="3020011"/>
            <a:ext cx="1552575" cy="1563687"/>
          </a:xfrm>
          <a:solidFill>
            <a:schemeClr val="accent4"/>
          </a:solidFill>
          <a:ln>
            <a:noFill/>
          </a:ln>
        </p:spPr>
        <p:txBody>
          <a:bodyPr anchor="ctr" anchorCtr="0"/>
          <a:lstStyle>
            <a:lvl1pPr algn="ctr">
              <a:defRPr sz="900">
                <a:solidFill>
                  <a:schemeClr val="tx1"/>
                </a:solidFill>
              </a:defRPr>
            </a:lvl1pPr>
          </a:lstStyle>
          <a:p>
            <a:r>
              <a:rPr lang="fr-FR" dirty="0"/>
              <a:t>Insérez une image ici</a:t>
            </a:r>
          </a:p>
        </p:txBody>
      </p:sp>
      <p:sp>
        <p:nvSpPr>
          <p:cNvPr id="16" name="Espace réservé pour une image  8">
            <a:extLst>
              <a:ext uri="{FF2B5EF4-FFF2-40B4-BE49-F238E27FC236}">
                <a16:creationId xmlns:a16="http://schemas.microsoft.com/office/drawing/2014/main" id="{93EC84B3-269D-4E42-A533-A83AD4A03D1C}"/>
              </a:ext>
            </a:extLst>
          </p:cNvPr>
          <p:cNvSpPr>
            <a:spLocks noGrp="1"/>
          </p:cNvSpPr>
          <p:nvPr>
            <p:ph type="pic" sz="quarter" idx="18" hasCustomPrompt="1"/>
          </p:nvPr>
        </p:nvSpPr>
        <p:spPr>
          <a:xfrm>
            <a:off x="7236244" y="3020011"/>
            <a:ext cx="1552575" cy="1563687"/>
          </a:xfrm>
          <a:solidFill>
            <a:schemeClr val="accent2"/>
          </a:solidFill>
          <a:ln>
            <a:noFill/>
          </a:ln>
        </p:spPr>
        <p:txBody>
          <a:bodyPr anchor="ctr" anchorCtr="0"/>
          <a:lstStyle>
            <a:lvl1pPr algn="ctr">
              <a:defRPr sz="900">
                <a:solidFill>
                  <a:schemeClr val="tx1"/>
                </a:solidFill>
              </a:defRPr>
            </a:lvl1pPr>
          </a:lstStyle>
          <a:p>
            <a:r>
              <a:rPr lang="fr-FR" dirty="0"/>
              <a:t>Insérez une image ici</a:t>
            </a:r>
          </a:p>
        </p:txBody>
      </p:sp>
      <p:pic>
        <p:nvPicPr>
          <p:cNvPr id="19" name="Image 18">
            <a:extLst>
              <a:ext uri="{FF2B5EF4-FFF2-40B4-BE49-F238E27FC236}">
                <a16:creationId xmlns:a16="http://schemas.microsoft.com/office/drawing/2014/main" id="{E14855E2-6ADA-ED42-AC2C-71C1BA5B72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7" name="ZoneTexte 16">
            <a:extLst>
              <a:ext uri="{FF2B5EF4-FFF2-40B4-BE49-F238E27FC236}">
                <a16:creationId xmlns:a16="http://schemas.microsoft.com/office/drawing/2014/main" id="{141120D3-AB49-9D45-B949-781AB93BD102}"/>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82918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C">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897243-1DF7-2240-B51C-B1256AB15A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7961" t="36608"/>
          <a:stretch/>
        </p:blipFill>
        <p:spPr>
          <a:xfrm>
            <a:off x="5299910" y="1882942"/>
            <a:ext cx="3844089" cy="3260558"/>
          </a:xfrm>
          <a:prstGeom prst="rect">
            <a:avLst/>
          </a:prstGeom>
        </p:spPr>
      </p:pic>
      <p:sp>
        <p:nvSpPr>
          <p:cNvPr id="2" name="Title 1"/>
          <p:cNvSpPr>
            <a:spLocks noGrp="1"/>
          </p:cNvSpPr>
          <p:nvPr>
            <p:ph type="ctrTitle" hasCustomPrompt="1"/>
          </p:nvPr>
        </p:nvSpPr>
        <p:spPr>
          <a:xfrm>
            <a:off x="350952" y="2085831"/>
            <a:ext cx="4798241" cy="1236608"/>
          </a:xfrm>
          <a:noFill/>
        </p:spPr>
        <p:txBody>
          <a:bodyPr wrap="square"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350954" y="3329015"/>
            <a:ext cx="3787910" cy="571301"/>
          </a:xfrm>
          <a:noFill/>
        </p:spPr>
        <p:txBody>
          <a:bodyPr wrap="square" lIns="0" tIns="36000" rIns="0" bIns="36000">
            <a:sp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380013" y="4508471"/>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6569994" y="343902"/>
            <a:ext cx="2221200" cy="2221200"/>
          </a:xfrm>
          <a:solidFill>
            <a:schemeClr val="accent2"/>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4346467" y="343902"/>
            <a:ext cx="2221200" cy="2221200"/>
          </a:xfrm>
          <a:solidFill>
            <a:schemeClr val="accent1"/>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4346467" y="2561115"/>
            <a:ext cx="2221200" cy="2221200"/>
          </a:xfrm>
          <a:solidFill>
            <a:schemeClr val="accent4"/>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pic>
        <p:nvPicPr>
          <p:cNvPr id="12" name="Image 11">
            <a:extLst>
              <a:ext uri="{FF2B5EF4-FFF2-40B4-BE49-F238E27FC236}">
                <a16:creationId xmlns:a16="http://schemas.microsoft.com/office/drawing/2014/main" id="{E3850FDB-4CF9-3B49-8B7A-19E078CBB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Tree>
    <p:extLst>
      <p:ext uri="{BB962C8B-B14F-4D97-AF65-F5344CB8AC3E}">
        <p14:creationId xmlns:p14="http://schemas.microsoft.com/office/powerpoint/2010/main" val="1434571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u + encadré à droite">
    <p:spTree>
      <p:nvGrpSpPr>
        <p:cNvPr id="1" name=""/>
        <p:cNvGrpSpPr/>
        <p:nvPr/>
      </p:nvGrpSpPr>
      <p:grpSpPr>
        <a:xfrm>
          <a:off x="0" y="0"/>
          <a:ext cx="0" cy="0"/>
          <a:chOff x="0" y="0"/>
          <a:chExt cx="0" cy="0"/>
        </a:xfrm>
      </p:grpSpPr>
      <p:sp>
        <p:nvSpPr>
          <p:cNvPr id="2" name="Title 1"/>
          <p:cNvSpPr>
            <a:spLocks noGrp="1"/>
          </p:cNvSpPr>
          <p:nvPr>
            <p:ph type="title"/>
          </p:nvPr>
        </p:nvSpPr>
        <p:spPr>
          <a:xfrm>
            <a:off x="355951" y="943796"/>
            <a:ext cx="5201752" cy="994172"/>
          </a:xfrm>
        </p:spPr>
        <p:txBody>
          <a:bodyPr/>
          <a:lstStyle/>
          <a:p>
            <a:r>
              <a:rPr lang="fr-FR" dirty="0"/>
              <a:t>Modifiez le style du titre</a:t>
            </a:r>
            <a:endParaRPr lang="en-US"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83" y="2160588"/>
            <a:ext cx="5201917"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55600" y="4283661"/>
            <a:ext cx="5202000"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sp>
        <p:nvSpPr>
          <p:cNvPr id="10" name="Espace réservé du contenu 9">
            <a:extLst>
              <a:ext uri="{FF2B5EF4-FFF2-40B4-BE49-F238E27FC236}">
                <a16:creationId xmlns:a16="http://schemas.microsoft.com/office/drawing/2014/main" id="{4BF4C12A-8D9F-B141-B3CC-5EFF4C965D1F}"/>
              </a:ext>
            </a:extLst>
          </p:cNvPr>
          <p:cNvSpPr>
            <a:spLocks noGrp="1"/>
          </p:cNvSpPr>
          <p:nvPr>
            <p:ph sz="quarter" idx="17"/>
          </p:nvPr>
        </p:nvSpPr>
        <p:spPr>
          <a:xfrm>
            <a:off x="5689600" y="361950"/>
            <a:ext cx="3086100" cy="4221745"/>
          </a:xfrm>
          <a:solidFill>
            <a:schemeClr val="bg1">
              <a:lumMod val="85000"/>
            </a:schemeClr>
          </a:solidFill>
        </p:spPr>
        <p:txBody>
          <a:bodyPr lIns="180000" tIns="180000" rIns="180000" bIns="180000" anchor="ctr"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1" name="Image 10">
            <a:extLst>
              <a:ext uri="{FF2B5EF4-FFF2-40B4-BE49-F238E27FC236}">
                <a16:creationId xmlns:a16="http://schemas.microsoft.com/office/drawing/2014/main" id="{4D868637-F0E0-074B-9821-992A40519B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4" name="ZoneTexte 13">
            <a:extLst>
              <a:ext uri="{FF2B5EF4-FFF2-40B4-BE49-F238E27FC236}">
                <a16:creationId xmlns:a16="http://schemas.microsoft.com/office/drawing/2014/main" id="{2C4DDE6B-7720-0D47-8343-E21EAE5CC247}"/>
              </a:ext>
            </a:extLst>
          </p:cNvPr>
          <p:cNvSpPr txBox="1"/>
          <p:nvPr userDrawn="1"/>
        </p:nvSpPr>
        <p:spPr>
          <a:xfrm>
            <a:off x="4324891"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1338260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u + encadré à gauche">
    <p:spTree>
      <p:nvGrpSpPr>
        <p:cNvPr id="1" name=""/>
        <p:cNvGrpSpPr/>
        <p:nvPr/>
      </p:nvGrpSpPr>
      <p:grpSpPr>
        <a:xfrm>
          <a:off x="0" y="0"/>
          <a:ext cx="0" cy="0"/>
          <a:chOff x="0" y="0"/>
          <a:chExt cx="0" cy="0"/>
        </a:xfrm>
      </p:grpSpPr>
      <p:sp>
        <p:nvSpPr>
          <p:cNvPr id="2" name="Title 1"/>
          <p:cNvSpPr>
            <a:spLocks noGrp="1"/>
          </p:cNvSpPr>
          <p:nvPr>
            <p:ph type="title"/>
          </p:nvPr>
        </p:nvSpPr>
        <p:spPr>
          <a:xfrm>
            <a:off x="3766616" y="943796"/>
            <a:ext cx="5009167" cy="994172"/>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766457"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766457" y="2160588"/>
            <a:ext cx="5009326"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766457" y="4283661"/>
            <a:ext cx="5009326"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sp>
        <p:nvSpPr>
          <p:cNvPr id="14" name="Espace réservé du contenu 13">
            <a:extLst>
              <a:ext uri="{FF2B5EF4-FFF2-40B4-BE49-F238E27FC236}">
                <a16:creationId xmlns:a16="http://schemas.microsoft.com/office/drawing/2014/main" id="{D4412526-C4D2-9945-B7DE-4A481BC19509}"/>
              </a:ext>
            </a:extLst>
          </p:cNvPr>
          <p:cNvSpPr>
            <a:spLocks noGrp="1"/>
          </p:cNvSpPr>
          <p:nvPr>
            <p:ph sz="quarter" idx="17"/>
          </p:nvPr>
        </p:nvSpPr>
        <p:spPr>
          <a:xfrm>
            <a:off x="355600" y="1481723"/>
            <a:ext cx="3106738" cy="3101975"/>
          </a:xfrm>
          <a:solidFill>
            <a:schemeClr val="bg2"/>
          </a:solidFill>
        </p:spPr>
        <p:txBody>
          <a:bodyPr lIns="180000" tIns="180000" rIns="180000" bIns="180000" anchor="ctr" anchorCtr="0"/>
          <a:lstStyle>
            <a:lvl1pPr algn="r">
              <a:defRPr sz="2100">
                <a:solidFill>
                  <a:schemeClr val="bg1"/>
                </a:solidFill>
              </a:defRPr>
            </a:lvl1pPr>
            <a:lvl2pPr marL="11113" indent="0" algn="r">
              <a:buFont typeface="Arial" panose="020B0604020202020204" pitchFamily="34" charset="0"/>
              <a:buNone/>
              <a:defRPr sz="1500">
                <a:solidFill>
                  <a:schemeClr val="bg1"/>
                </a:solidFill>
              </a:defRPr>
            </a:lvl2pPr>
            <a:lvl3pPr algn="r">
              <a:defRPr>
                <a:solidFill>
                  <a:schemeClr val="bg1"/>
                </a:solidFill>
              </a:defRPr>
            </a:lvl3pPr>
            <a:lvl4pPr algn="r">
              <a:buClrTx/>
              <a:defRPr>
                <a:solidFill>
                  <a:schemeClr val="bg1"/>
                </a:solidFill>
              </a:defRPr>
            </a:lvl4pPr>
            <a:lvl5pPr algn="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D020F4DC-63F1-D144-9351-40DB1D8E58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1" name="ZoneTexte 10">
            <a:extLst>
              <a:ext uri="{FF2B5EF4-FFF2-40B4-BE49-F238E27FC236}">
                <a16:creationId xmlns:a16="http://schemas.microsoft.com/office/drawing/2014/main" id="{BAF3CDAD-8245-C645-AAA9-F7311EF3C7C5}"/>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3514317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iffres">
    <p:spTree>
      <p:nvGrpSpPr>
        <p:cNvPr id="1" name=""/>
        <p:cNvGrpSpPr/>
        <p:nvPr/>
      </p:nvGrpSpPr>
      <p:grpSpPr>
        <a:xfrm>
          <a:off x="0" y="0"/>
          <a:ext cx="0" cy="0"/>
          <a:chOff x="0" y="0"/>
          <a:chExt cx="0" cy="0"/>
        </a:xfrm>
      </p:grpSpPr>
      <p:sp>
        <p:nvSpPr>
          <p:cNvPr id="2" name="Title 1"/>
          <p:cNvSpPr>
            <a:spLocks noGrp="1"/>
          </p:cNvSpPr>
          <p:nvPr>
            <p:ph type="title"/>
          </p:nvPr>
        </p:nvSpPr>
        <p:spPr>
          <a:xfrm>
            <a:off x="355950" y="943796"/>
            <a:ext cx="8419833" cy="994172"/>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00" y="2160589"/>
            <a:ext cx="8420100" cy="3000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10">
            <a:extLst>
              <a:ext uri="{FF2B5EF4-FFF2-40B4-BE49-F238E27FC236}">
                <a16:creationId xmlns:a16="http://schemas.microsoft.com/office/drawing/2014/main" id="{90E07264-E818-6749-8579-7DA9007C4F84}"/>
              </a:ext>
            </a:extLst>
          </p:cNvPr>
          <p:cNvSpPr>
            <a:spLocks noGrp="1"/>
          </p:cNvSpPr>
          <p:nvPr>
            <p:ph sz="quarter" idx="28" hasCustomPrompt="1"/>
          </p:nvPr>
        </p:nvSpPr>
        <p:spPr>
          <a:xfrm>
            <a:off x="366486" y="2859286"/>
            <a:ext cx="1674813" cy="1674812"/>
          </a:xfrm>
          <a:solidFill>
            <a:schemeClr val="accent2"/>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tx1"/>
                </a:solidFill>
              </a:defRPr>
            </a:lvl2pPr>
            <a:lvl3pPr algn="ctr">
              <a:defRPr>
                <a:solidFill>
                  <a:schemeClr val="tx1"/>
                </a:solidFill>
              </a:defRPr>
            </a:lvl3pPr>
            <a:lvl4pPr marL="85725" indent="-85725"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4" name="Espace réservé du contenu 10">
            <a:extLst>
              <a:ext uri="{FF2B5EF4-FFF2-40B4-BE49-F238E27FC236}">
                <a16:creationId xmlns:a16="http://schemas.microsoft.com/office/drawing/2014/main" id="{0940F409-5808-3648-89B9-D332B98A270B}"/>
              </a:ext>
            </a:extLst>
          </p:cNvPr>
          <p:cNvSpPr>
            <a:spLocks noGrp="1"/>
          </p:cNvSpPr>
          <p:nvPr>
            <p:ph sz="quarter" idx="29" hasCustomPrompt="1"/>
          </p:nvPr>
        </p:nvSpPr>
        <p:spPr>
          <a:xfrm>
            <a:off x="2041943" y="2859286"/>
            <a:ext cx="1674813" cy="1674812"/>
          </a:xfrm>
          <a:solidFill>
            <a:schemeClr val="tx2"/>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bg1"/>
                </a:solidFill>
              </a:defRPr>
            </a:lvl2pPr>
            <a:lvl3pPr algn="ctr">
              <a:defRPr>
                <a:solidFill>
                  <a:schemeClr val="bg1"/>
                </a:solidFill>
              </a:defRPr>
            </a:lvl3pPr>
            <a:lvl4pPr marL="85725" indent="-85725"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5" name="Espace réservé du contenu 10">
            <a:extLst>
              <a:ext uri="{FF2B5EF4-FFF2-40B4-BE49-F238E27FC236}">
                <a16:creationId xmlns:a16="http://schemas.microsoft.com/office/drawing/2014/main" id="{F391F8FB-007D-EC49-9FA4-A5901F717C4B}"/>
              </a:ext>
            </a:extLst>
          </p:cNvPr>
          <p:cNvSpPr>
            <a:spLocks noGrp="1"/>
          </p:cNvSpPr>
          <p:nvPr>
            <p:ph sz="quarter" idx="30" hasCustomPrompt="1"/>
          </p:nvPr>
        </p:nvSpPr>
        <p:spPr>
          <a:xfrm>
            <a:off x="3717400" y="2859286"/>
            <a:ext cx="1674813" cy="1674812"/>
          </a:xfrm>
          <a:solidFill>
            <a:schemeClr val="bg2"/>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bg1"/>
                </a:solidFill>
              </a:defRPr>
            </a:lvl2pPr>
            <a:lvl3pPr algn="ctr">
              <a:defRPr>
                <a:solidFill>
                  <a:schemeClr val="bg1"/>
                </a:solidFill>
              </a:defRPr>
            </a:lvl3pPr>
            <a:lvl4pPr marL="85725" indent="-85725"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6" name="Espace réservé du contenu 10">
            <a:extLst>
              <a:ext uri="{FF2B5EF4-FFF2-40B4-BE49-F238E27FC236}">
                <a16:creationId xmlns:a16="http://schemas.microsoft.com/office/drawing/2014/main" id="{F6020076-D3C7-FB4D-A62C-667F8AFE02AF}"/>
              </a:ext>
            </a:extLst>
          </p:cNvPr>
          <p:cNvSpPr>
            <a:spLocks noGrp="1"/>
          </p:cNvSpPr>
          <p:nvPr>
            <p:ph sz="quarter" idx="31" hasCustomPrompt="1"/>
          </p:nvPr>
        </p:nvSpPr>
        <p:spPr>
          <a:xfrm>
            <a:off x="5392857" y="2859286"/>
            <a:ext cx="1674813" cy="1674812"/>
          </a:xfrm>
          <a:solidFill>
            <a:schemeClr val="accent1"/>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tx1"/>
                </a:solidFill>
              </a:defRPr>
            </a:lvl2pPr>
            <a:lvl3pPr algn="ctr">
              <a:defRPr>
                <a:solidFill>
                  <a:schemeClr val="tx1"/>
                </a:solidFill>
              </a:defRPr>
            </a:lvl3pPr>
            <a:lvl4pPr marL="85725" indent="-85725"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7" name="Espace réservé du contenu 10">
            <a:extLst>
              <a:ext uri="{FF2B5EF4-FFF2-40B4-BE49-F238E27FC236}">
                <a16:creationId xmlns:a16="http://schemas.microsoft.com/office/drawing/2014/main" id="{0C61AA95-6A6A-DC4E-86BA-56D9EE4FF0D9}"/>
              </a:ext>
            </a:extLst>
          </p:cNvPr>
          <p:cNvSpPr>
            <a:spLocks noGrp="1"/>
          </p:cNvSpPr>
          <p:nvPr>
            <p:ph sz="quarter" idx="32" hasCustomPrompt="1"/>
          </p:nvPr>
        </p:nvSpPr>
        <p:spPr>
          <a:xfrm>
            <a:off x="7068312" y="2859286"/>
            <a:ext cx="1674813" cy="1674812"/>
          </a:xfrm>
          <a:solidFill>
            <a:schemeClr val="accent4"/>
          </a:solidFill>
        </p:spPr>
        <p:txBody>
          <a:bodyPr lIns="72000" tIns="72000" rIns="72000" bIns="72000" anchor="ctr" anchorCtr="0"/>
          <a:lstStyle>
            <a:lvl1pPr algn="ctr">
              <a:lnSpc>
                <a:spcPct val="80000"/>
              </a:lnSpc>
              <a:spcBef>
                <a:spcPts val="1500"/>
              </a:spcBef>
              <a:defRPr sz="2800" b="1">
                <a:solidFill>
                  <a:schemeClr val="bg1"/>
                </a:solidFill>
              </a:defRPr>
            </a:lvl1pPr>
            <a:lvl2pPr marL="0" indent="0" algn="ctr">
              <a:spcBef>
                <a:spcPts val="0"/>
              </a:spcBef>
              <a:buFont typeface="Arial" panose="020B0604020202020204" pitchFamily="34" charset="0"/>
              <a:buNone/>
              <a:defRPr sz="900" b="0">
                <a:solidFill>
                  <a:schemeClr val="bg1"/>
                </a:solidFill>
              </a:defRPr>
            </a:lvl2pPr>
            <a:lvl3pPr algn="ctr">
              <a:defRPr>
                <a:solidFill>
                  <a:schemeClr val="bg1"/>
                </a:solidFill>
              </a:defRPr>
            </a:lvl3pPr>
            <a:lvl4pPr marL="85725" indent="-85725"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pic>
        <p:nvPicPr>
          <p:cNvPr id="13" name="Image 12">
            <a:extLst>
              <a:ext uri="{FF2B5EF4-FFF2-40B4-BE49-F238E27FC236}">
                <a16:creationId xmlns:a16="http://schemas.microsoft.com/office/drawing/2014/main" id="{FA5CEF23-CE86-9849-B6FA-355B75B4A4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4" name="ZoneTexte 13">
            <a:extLst>
              <a:ext uri="{FF2B5EF4-FFF2-40B4-BE49-F238E27FC236}">
                <a16:creationId xmlns:a16="http://schemas.microsoft.com/office/drawing/2014/main" id="{25954E42-E93A-0642-8EDF-0E9BFB68A155}"/>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3126885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rci A">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058779"/>
            <a:ext cx="8420400" cy="3541943"/>
          </a:xfrm>
          <a:solidFill>
            <a:schemeClr val="accent1">
              <a:lumMod val="40000"/>
              <a:lumOff val="60000"/>
            </a:schemeClr>
          </a:solidFill>
        </p:spPr>
        <p:txBody>
          <a:bodyPr lIns="720000" tIns="720000" rIns="720000" bIns="720000" anchor="t" anchorCtr="0">
            <a:normAutofit/>
          </a:bodyPr>
          <a:lstStyle>
            <a:lvl1pPr marL="0" indent="0" algn="r">
              <a:buNone/>
              <a:defRPr sz="1200" i="1">
                <a:solidFill>
                  <a:schemeClr val="tx1"/>
                </a:solidFill>
              </a:defRPr>
            </a:lvl1pPr>
          </a:lstStyle>
          <a:p>
            <a:r>
              <a:rPr lang="fr-FR" dirty="0"/>
              <a:t>Insérez votre image ici</a:t>
            </a:r>
          </a:p>
        </p:txBody>
      </p:sp>
      <p:sp>
        <p:nvSpPr>
          <p:cNvPr id="3" name="Subtitle 2"/>
          <p:cNvSpPr>
            <a:spLocks noGrp="1"/>
          </p:cNvSpPr>
          <p:nvPr>
            <p:ph type="subTitle" idx="1"/>
          </p:nvPr>
        </p:nvSpPr>
        <p:spPr>
          <a:xfrm>
            <a:off x="4484914" y="3148828"/>
            <a:ext cx="3541868" cy="761722"/>
          </a:xfrm>
          <a:noFill/>
        </p:spPr>
        <p:txBody>
          <a:bodyPr wrap="square" lIns="0" tIns="0" rIns="0" bIns="0">
            <a:noAutofit/>
          </a:bodyPr>
          <a:lstStyle>
            <a:lvl1pPr marL="0" indent="0" algn="ctr">
              <a:spcBef>
                <a:spcPts val="0"/>
              </a:spcBef>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3" name="Title 1">
            <a:extLst>
              <a:ext uri="{FF2B5EF4-FFF2-40B4-BE49-F238E27FC236}">
                <a16:creationId xmlns:a16="http://schemas.microsoft.com/office/drawing/2014/main" id="{B2EBE334-18A1-3B41-B9F5-B7F6BF8FB098}"/>
              </a:ext>
            </a:extLst>
          </p:cNvPr>
          <p:cNvSpPr>
            <a:spLocks noGrp="1"/>
          </p:cNvSpPr>
          <p:nvPr>
            <p:ph type="ctrTitle" hasCustomPrompt="1"/>
          </p:nvPr>
        </p:nvSpPr>
        <p:spPr>
          <a:xfrm>
            <a:off x="4484913" y="1679426"/>
            <a:ext cx="3541868" cy="1210610"/>
          </a:xfrm>
          <a:noFill/>
        </p:spPr>
        <p:txBody>
          <a:bodyPr lIns="0" tIns="0" rIns="0" bIns="0" anchor="b">
            <a:noAutofit/>
          </a:bodyPr>
          <a:lstStyle>
            <a:lvl1pPr algn="ctr">
              <a:defRPr sz="7200" u="sng" cap="none" spc="-90" baseline="0">
                <a:solidFill>
                  <a:schemeClr val="bg1"/>
                </a:solidFill>
              </a:defRPr>
            </a:lvl1pPr>
          </a:lstStyle>
          <a:p>
            <a:r>
              <a:rPr lang="fr-FR" dirty="0"/>
              <a:t>titre</a:t>
            </a:r>
            <a:endParaRPr lang="en-US" dirty="0"/>
          </a:p>
        </p:txBody>
      </p:sp>
      <p:sp>
        <p:nvSpPr>
          <p:cNvPr id="8" name="ZoneTexte 7">
            <a:extLst>
              <a:ext uri="{FF2B5EF4-FFF2-40B4-BE49-F238E27FC236}">
                <a16:creationId xmlns:a16="http://schemas.microsoft.com/office/drawing/2014/main" id="{F4E02A8B-5E2C-C449-BE1D-C1795D4FA1BF}"/>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263345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rci B">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6143" y="3148828"/>
            <a:ext cx="5257792" cy="761722"/>
          </a:xfrm>
          <a:noFill/>
        </p:spPr>
        <p:txBody>
          <a:bodyPr wrap="square" lIns="0" tIns="0" rIns="0" bIns="0">
            <a:noAutofit/>
          </a:bodyPr>
          <a:lstStyle>
            <a:lvl1pPr marL="0" indent="0" algn="ctr">
              <a:spcBef>
                <a:spcPts val="0"/>
              </a:spcBef>
              <a:buNone/>
              <a:defRPr sz="20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9" name="ZoneTexte 8">
            <a:extLst>
              <a:ext uri="{FF2B5EF4-FFF2-40B4-BE49-F238E27FC236}">
                <a16:creationId xmlns:a16="http://schemas.microsoft.com/office/drawing/2014/main" id="{9A2B5D68-48B0-6A42-B844-D08F8B1091BB}"/>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pic>
        <p:nvPicPr>
          <p:cNvPr id="8" name="Image 7">
            <a:extLst>
              <a:ext uri="{FF2B5EF4-FFF2-40B4-BE49-F238E27FC236}">
                <a16:creationId xmlns:a16="http://schemas.microsoft.com/office/drawing/2014/main" id="{F01BC243-D40B-E947-B58D-E9361BC4CE7A}"/>
              </a:ext>
            </a:extLst>
          </p:cNvPr>
          <p:cNvPicPr>
            <a:picLocks noChangeAspect="1"/>
          </p:cNvPicPr>
          <p:nvPr userDrawn="1"/>
        </p:nvPicPr>
        <p:blipFill rotWithShape="1">
          <a:blip r:embed="rId3"/>
          <a:srcRect l="26122" t="26122" r="26122" b="40498"/>
          <a:stretch/>
        </p:blipFill>
        <p:spPr>
          <a:xfrm>
            <a:off x="2337318" y="1343608"/>
            <a:ext cx="4366726" cy="1716833"/>
          </a:xfrm>
          <a:prstGeom prst="rect">
            <a:avLst/>
          </a:prstGeom>
        </p:spPr>
      </p:pic>
    </p:spTree>
    <p:extLst>
      <p:ext uri="{BB962C8B-B14F-4D97-AF65-F5344CB8AC3E}">
        <p14:creationId xmlns:p14="http://schemas.microsoft.com/office/powerpoint/2010/main" val="2382537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ge v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D5E8439-C64F-934C-86DF-B6CCAE928A3A}"/>
              </a:ext>
            </a:extLst>
          </p:cNvPr>
          <p:cNvSpPr txBox="1"/>
          <p:nvPr userDrawn="1"/>
        </p:nvSpPr>
        <p:spPr>
          <a:xfrm>
            <a:off x="7543074" y="338515"/>
            <a:ext cx="1232709" cy="201600"/>
          </a:xfrm>
          <a:prstGeom prst="rect">
            <a:avLst/>
          </a:prstGeom>
          <a:noFill/>
        </p:spPr>
        <p:txBody>
          <a:bodyPr wrap="none" lIns="0" tIns="0" rIns="0" bIns="0" rtlCol="0">
            <a:spAutoFit/>
          </a:bodyPr>
          <a:lstStyle/>
          <a:p>
            <a:pPr algn="r"/>
            <a:r>
              <a:rPr lang="fr-FR" sz="1300" b="1">
                <a:solidFill>
                  <a:schemeClr val="bg2"/>
                </a:solidFill>
              </a:rPr>
              <a:t>CONFIDENTIEL</a:t>
            </a:r>
          </a:p>
        </p:txBody>
      </p:sp>
    </p:spTree>
    <p:extLst>
      <p:ext uri="{BB962C8B-B14F-4D97-AF65-F5344CB8AC3E}">
        <p14:creationId xmlns:p14="http://schemas.microsoft.com/office/powerpoint/2010/main" val="151540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erture 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355431" y="361185"/>
            <a:ext cx="4415921" cy="4381530"/>
          </a:xfrm>
          <a:solidFill>
            <a:schemeClr val="accent1">
              <a:lumMod val="40000"/>
              <a:lumOff val="60000"/>
            </a:schemeClr>
          </a:solidFill>
        </p:spPr>
        <p:txBody>
          <a:bodyPr vert="horz" lIns="720000" tIns="720000" rIns="720000" bIns="720000" rtlCol="0" anchor="t" anchorCtr="0">
            <a:normAutofit/>
          </a:bodyPr>
          <a:lstStyle>
            <a:lvl1pPr>
              <a:defRPr lang="fr-FR" sz="12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350953" y="1687286"/>
            <a:ext cx="5385818" cy="1635153"/>
          </a:xfrm>
          <a:noFill/>
        </p:spPr>
        <p:txBody>
          <a:bodyPr wrap="square" lIns="0" tIns="0" rIns="0" bIns="0" anchor="b">
            <a:noAutofit/>
          </a:bodyPr>
          <a:lstStyle>
            <a:lvl1pPr algn="l">
              <a:defRPr sz="36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350954" y="3329015"/>
            <a:ext cx="3787910" cy="571301"/>
          </a:xfrm>
          <a:noFill/>
        </p:spPr>
        <p:txBody>
          <a:bodyPr wrap="square" lIns="0" tIns="36000" rIns="0" bIns="36000">
            <a:sp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354152" y="4742715"/>
            <a:ext cx="44172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6F8F219-B147-CF4B-A690-B3B2F41C1B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pic>
        <p:nvPicPr>
          <p:cNvPr id="7" name="Image 6">
            <a:extLst>
              <a:ext uri="{FF2B5EF4-FFF2-40B4-BE49-F238E27FC236}">
                <a16:creationId xmlns:a16="http://schemas.microsoft.com/office/drawing/2014/main" id="{D2C46C02-956D-073D-11D7-2E6B31DCA929}"/>
              </a:ext>
            </a:extLst>
          </p:cNvPr>
          <p:cNvPicPr>
            <a:picLocks noChangeAspect="1"/>
          </p:cNvPicPr>
          <p:nvPr userDrawn="1"/>
        </p:nvPicPr>
        <p:blipFill>
          <a:blip r:embed="rId3"/>
          <a:stretch>
            <a:fillRect/>
          </a:stretch>
        </p:blipFill>
        <p:spPr>
          <a:xfrm>
            <a:off x="380013" y="4490224"/>
            <a:ext cx="1150322" cy="292091"/>
          </a:xfrm>
          <a:prstGeom prst="rect">
            <a:avLst/>
          </a:prstGeom>
        </p:spPr>
      </p:pic>
    </p:spTree>
    <p:extLst>
      <p:ext uri="{BB962C8B-B14F-4D97-AF65-F5344CB8AC3E}">
        <p14:creationId xmlns:p14="http://schemas.microsoft.com/office/powerpoint/2010/main" val="3483592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0953" y="929025"/>
            <a:ext cx="4536733" cy="738309"/>
          </a:xfrm>
          <a:noFill/>
        </p:spPr>
        <p:txBody>
          <a:bodyPr wrap="square" lIns="0" tIns="0" rIns="0" bIns="0" anchor="b">
            <a:noAutofit/>
          </a:bodyPr>
          <a:lstStyle>
            <a:lvl1pPr algn="l">
              <a:defRPr sz="2800"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6269805" y="2416542"/>
            <a:ext cx="1444174" cy="1444174"/>
          </a:xfrm>
          <a:solidFill>
            <a:schemeClr val="accent1"/>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3310379" y="2416542"/>
            <a:ext cx="1444174" cy="1444174"/>
          </a:xfrm>
          <a:solidFill>
            <a:schemeClr val="accent1">
              <a:lumMod val="20000"/>
              <a:lumOff val="80000"/>
            </a:schemeClr>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350953" y="2416542"/>
            <a:ext cx="1444174" cy="1444174"/>
          </a:xfrm>
          <a:solidFill>
            <a:schemeClr val="accent1">
              <a:lumMod val="40000"/>
              <a:lumOff val="60000"/>
            </a:schemeClr>
          </a:solidFill>
        </p:spPr>
        <p:txBody>
          <a:bodyPr anchor="ctr" anchorCtr="0">
            <a:normAutofit/>
          </a:bodyPr>
          <a:lstStyle>
            <a:lvl1pPr marL="0" indent="0" algn="ctr">
              <a:buNone/>
              <a:defRPr sz="900" i="1">
                <a:solidFill>
                  <a:schemeClr val="tx1"/>
                </a:solidFill>
              </a:defRPr>
            </a:lvl1pPr>
          </a:lstStyle>
          <a:p>
            <a:r>
              <a:rPr lang="fr-FR" dirty="0"/>
              <a:t>Insérez une image ici</a:t>
            </a: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350953" y="1731824"/>
            <a:ext cx="1320790" cy="914400"/>
          </a:xfrm>
        </p:spPr>
        <p:txBody>
          <a:bodyPr/>
          <a:lstStyle>
            <a:lvl1pPr>
              <a:defRPr sz="9400" b="1" spc="-15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9">
            <a:extLst>
              <a:ext uri="{FF2B5EF4-FFF2-40B4-BE49-F238E27FC236}">
                <a16:creationId xmlns:a16="http://schemas.microsoft.com/office/drawing/2014/main" id="{62C4E867-AF2A-C44E-BF8F-BB3A7F0D074D}"/>
              </a:ext>
            </a:extLst>
          </p:cNvPr>
          <p:cNvSpPr>
            <a:spLocks noGrp="1"/>
          </p:cNvSpPr>
          <p:nvPr>
            <p:ph type="body" sz="quarter" idx="17" hasCustomPrompt="1"/>
          </p:nvPr>
        </p:nvSpPr>
        <p:spPr>
          <a:xfrm>
            <a:off x="3297353" y="1731824"/>
            <a:ext cx="1320790" cy="914400"/>
          </a:xfrm>
        </p:spPr>
        <p:txBody>
          <a:bodyPr/>
          <a:lstStyle>
            <a:lvl1pPr>
              <a:defRPr sz="9400" b="1" spc="-150" baseline="0">
                <a:solidFill>
                  <a:schemeClr val="bg2"/>
                </a:solidFill>
              </a:defRPr>
            </a:lvl1pPr>
          </a:lstStyle>
          <a:p>
            <a:pPr lvl="0"/>
            <a:r>
              <a:rPr lang="fr-FR"/>
              <a:t>##</a:t>
            </a:r>
          </a:p>
        </p:txBody>
      </p:sp>
      <p:sp>
        <p:nvSpPr>
          <p:cNvPr id="19" name="Espace réservé du texte 9">
            <a:extLst>
              <a:ext uri="{FF2B5EF4-FFF2-40B4-BE49-F238E27FC236}">
                <a16:creationId xmlns:a16="http://schemas.microsoft.com/office/drawing/2014/main" id="{C9E90A77-3D1C-FE4A-9566-B820389B9F55}"/>
              </a:ext>
            </a:extLst>
          </p:cNvPr>
          <p:cNvSpPr>
            <a:spLocks noGrp="1"/>
          </p:cNvSpPr>
          <p:nvPr>
            <p:ph type="body" sz="quarter" idx="18" hasCustomPrompt="1"/>
          </p:nvPr>
        </p:nvSpPr>
        <p:spPr>
          <a:xfrm>
            <a:off x="6253913" y="1731824"/>
            <a:ext cx="1320790" cy="914400"/>
          </a:xfrm>
        </p:spPr>
        <p:txBody>
          <a:bodyPr/>
          <a:lstStyle>
            <a:lvl1pPr>
              <a:defRPr sz="9400" b="1" spc="-150" baseline="0">
                <a:solidFill>
                  <a:schemeClr val="bg2"/>
                </a:solidFill>
              </a:defRPr>
            </a:lvl1pPr>
          </a:lstStyle>
          <a:p>
            <a:pPr lvl="0"/>
            <a:r>
              <a:rPr lang="fr-FR"/>
              <a:t>##</a:t>
            </a:r>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833121" y="3571745"/>
            <a:ext cx="2071556" cy="922338"/>
          </a:xfrm>
        </p:spPr>
        <p:txBody>
          <a:bodyPr/>
          <a:lstStyle>
            <a:lvl1pPr>
              <a:lnSpc>
                <a:spcPct val="80000"/>
              </a:lnSpc>
              <a:spcBef>
                <a:spcPts val="0"/>
              </a:spcBef>
              <a:defRPr sz="1800" b="1" cap="all" baseline="0">
                <a:solidFill>
                  <a:schemeClr val="bg1"/>
                </a:solidFill>
                <a:highlight>
                  <a:srgbClr val="99C221"/>
                </a:highlight>
              </a:defRPr>
            </a:lvl1pPr>
            <a:lvl2pPr marL="11113" indent="0">
              <a:spcBef>
                <a:spcPts val="200"/>
              </a:spcBef>
              <a:buFont typeface="Arial" panose="020B0604020202020204" pitchFamily="34" charset="0"/>
              <a:buNone/>
              <a:defRPr sz="1000" b="0">
                <a:solidFill>
                  <a:schemeClr val="tx2"/>
                </a:solidFill>
              </a:defRPr>
            </a:lvl2pPr>
          </a:lstStyle>
          <a:p>
            <a:pPr lvl="0"/>
            <a:r>
              <a:rPr lang="fr-FR"/>
              <a:t>sous-partie</a:t>
            </a:r>
          </a:p>
          <a:p>
            <a:pPr lvl="1"/>
            <a:r>
              <a:rPr lang="fr-FR"/>
              <a:t>Sous-titre</a:t>
            </a:r>
          </a:p>
        </p:txBody>
      </p:sp>
      <p:sp>
        <p:nvSpPr>
          <p:cNvPr id="20" name="Espace réservé du texte 13">
            <a:extLst>
              <a:ext uri="{FF2B5EF4-FFF2-40B4-BE49-F238E27FC236}">
                <a16:creationId xmlns:a16="http://schemas.microsoft.com/office/drawing/2014/main" id="{1D0535C6-0B8B-7B4B-BB48-6A52730671DB}"/>
              </a:ext>
            </a:extLst>
          </p:cNvPr>
          <p:cNvSpPr>
            <a:spLocks noGrp="1"/>
          </p:cNvSpPr>
          <p:nvPr>
            <p:ph type="body" sz="quarter" idx="20" hasCustomPrompt="1"/>
          </p:nvPr>
        </p:nvSpPr>
        <p:spPr>
          <a:xfrm>
            <a:off x="3779521" y="3571745"/>
            <a:ext cx="2071556" cy="922338"/>
          </a:xfrm>
        </p:spPr>
        <p:txBody>
          <a:bodyPr/>
          <a:lstStyle>
            <a:lvl1pPr>
              <a:defRPr lang="fr-FR" sz="1800" b="1" kern="1200" cap="all" baseline="0">
                <a:solidFill>
                  <a:schemeClr val="bg1"/>
                </a:solidFill>
                <a:highlight>
                  <a:srgbClr val="99C221"/>
                </a:highlight>
                <a:latin typeface="+mn-lt"/>
                <a:ea typeface="+mn-ea"/>
                <a:cs typeface="+mn-cs"/>
              </a:defRPr>
            </a:lvl1pPr>
            <a:lvl2pPr marL="11113" indent="0">
              <a:spcBef>
                <a:spcPts val="200"/>
              </a:spcBef>
              <a:buFont typeface="Arial" panose="020B0604020202020204" pitchFamily="34" charset="0"/>
              <a:buNone/>
              <a:defRPr lang="fr-FR" sz="1000" b="0" kern="1200">
                <a:solidFill>
                  <a:schemeClr val="tx2"/>
                </a:solidFill>
                <a:latin typeface="+mn-lt"/>
                <a:ea typeface="+mn-ea"/>
                <a:cs typeface="+mn-cs"/>
              </a:defRPr>
            </a:lvl2pPr>
          </a:lstStyle>
          <a:p>
            <a:pPr marL="0" lvl="0" indent="0" algn="l" defTabSz="685800" rtl="0" eaLnBrk="1" latinLnBrk="0" hangingPunct="1">
              <a:lnSpc>
                <a:spcPct val="80000"/>
              </a:lnSpc>
              <a:spcBef>
                <a:spcPts val="0"/>
              </a:spcBef>
              <a:buFont typeface="Arial" panose="020B0604020202020204" pitchFamily="34" charset="0"/>
              <a:buNone/>
            </a:pPr>
            <a:r>
              <a:rPr lang="fr-FR"/>
              <a:t>sous-partie</a:t>
            </a:r>
          </a:p>
          <a:p>
            <a:pPr marL="11113" lvl="1" indent="0" algn="l" defTabSz="685800" rtl="0" eaLnBrk="1" latinLnBrk="0" hangingPunct="1">
              <a:lnSpc>
                <a:spcPct val="90000"/>
              </a:lnSpc>
              <a:spcBef>
                <a:spcPts val="200"/>
              </a:spcBef>
              <a:buSzPct val="120000"/>
              <a:buFont typeface="Arial" panose="020B0604020202020204" pitchFamily="34" charset="0"/>
              <a:buNone/>
              <a:tabLst/>
            </a:pPr>
            <a:r>
              <a:rPr lang="fr-FR"/>
              <a:t>Sous-titre</a:t>
            </a:r>
          </a:p>
        </p:txBody>
      </p:sp>
      <p:sp>
        <p:nvSpPr>
          <p:cNvPr id="21" name="Espace réservé du texte 13">
            <a:extLst>
              <a:ext uri="{FF2B5EF4-FFF2-40B4-BE49-F238E27FC236}">
                <a16:creationId xmlns:a16="http://schemas.microsoft.com/office/drawing/2014/main" id="{F353379E-7FE7-244E-94C4-D6DCACF4A223}"/>
              </a:ext>
            </a:extLst>
          </p:cNvPr>
          <p:cNvSpPr>
            <a:spLocks noGrp="1"/>
          </p:cNvSpPr>
          <p:nvPr>
            <p:ph type="body" sz="quarter" idx="21" hasCustomPrompt="1"/>
          </p:nvPr>
        </p:nvSpPr>
        <p:spPr>
          <a:xfrm>
            <a:off x="6766561" y="3571745"/>
            <a:ext cx="2071556" cy="922338"/>
          </a:xfrm>
        </p:spPr>
        <p:txBody>
          <a:bodyPr/>
          <a:lstStyle>
            <a:lvl1pPr>
              <a:defRPr lang="fr-FR" sz="1800" b="1" kern="1200" cap="all" baseline="0">
                <a:solidFill>
                  <a:schemeClr val="bg1"/>
                </a:solidFill>
                <a:highlight>
                  <a:srgbClr val="99C221"/>
                </a:highlight>
                <a:latin typeface="+mn-lt"/>
                <a:ea typeface="+mn-ea"/>
                <a:cs typeface="+mn-cs"/>
              </a:defRPr>
            </a:lvl1pPr>
            <a:lvl2pPr marL="11113" indent="0">
              <a:spcBef>
                <a:spcPts val="200"/>
              </a:spcBef>
              <a:buFont typeface="Arial" panose="020B0604020202020204" pitchFamily="34" charset="0"/>
              <a:buNone/>
              <a:defRPr lang="fr-FR" sz="1000" b="0" kern="1200">
                <a:solidFill>
                  <a:schemeClr val="tx2"/>
                </a:solidFill>
                <a:latin typeface="+mn-lt"/>
                <a:ea typeface="+mn-ea"/>
                <a:cs typeface="+mn-cs"/>
              </a:defRPr>
            </a:lvl2pPr>
          </a:lstStyle>
          <a:p>
            <a:pPr marL="0" lvl="0" indent="0" algn="l" defTabSz="685800" rtl="0" eaLnBrk="1" latinLnBrk="0" hangingPunct="1">
              <a:lnSpc>
                <a:spcPct val="80000"/>
              </a:lnSpc>
              <a:spcBef>
                <a:spcPts val="0"/>
              </a:spcBef>
              <a:buFont typeface="Arial" panose="020B0604020202020204" pitchFamily="34" charset="0"/>
              <a:buNone/>
            </a:pPr>
            <a:r>
              <a:rPr lang="fr-FR"/>
              <a:t>Sous-partie</a:t>
            </a:r>
          </a:p>
          <a:p>
            <a:pPr marL="11113" lvl="1" indent="0" algn="l" defTabSz="685800" rtl="0" eaLnBrk="1" latinLnBrk="0" hangingPunct="1">
              <a:lnSpc>
                <a:spcPct val="90000"/>
              </a:lnSpc>
              <a:spcBef>
                <a:spcPts val="200"/>
              </a:spcBef>
              <a:buSzPct val="120000"/>
              <a:buFont typeface="Arial" panose="020B0604020202020204" pitchFamily="34" charset="0"/>
              <a:buNone/>
              <a:tabLst/>
            </a:pPr>
            <a:r>
              <a:rPr lang="fr-FR"/>
              <a:t>Sous-titre</a:t>
            </a:r>
          </a:p>
        </p:txBody>
      </p:sp>
      <p:pic>
        <p:nvPicPr>
          <p:cNvPr id="22" name="Image 21">
            <a:extLst>
              <a:ext uri="{FF2B5EF4-FFF2-40B4-BE49-F238E27FC236}">
                <a16:creationId xmlns:a16="http://schemas.microsoft.com/office/drawing/2014/main" id="{B10DDF77-ECC8-0347-9D6A-FCC553D807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Tree>
    <p:extLst>
      <p:ext uri="{BB962C8B-B14F-4D97-AF65-F5344CB8AC3E}">
        <p14:creationId xmlns:p14="http://schemas.microsoft.com/office/powerpoint/2010/main" val="9353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B">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57533D2-6365-9841-B154-3480173046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630905" cy="1259305"/>
          </a:xfrm>
          <a:prstGeom prst="rect">
            <a:avLst/>
          </a:prstGeom>
        </p:spPr>
      </p:pic>
      <p:sp>
        <p:nvSpPr>
          <p:cNvPr id="2" name="Title 1"/>
          <p:cNvSpPr>
            <a:spLocks noGrp="1"/>
          </p:cNvSpPr>
          <p:nvPr>
            <p:ph type="ctrTitle" hasCustomPrompt="1"/>
          </p:nvPr>
        </p:nvSpPr>
        <p:spPr>
          <a:xfrm>
            <a:off x="350953" y="2202596"/>
            <a:ext cx="2421047" cy="738309"/>
          </a:xfrm>
          <a:noFill/>
        </p:spPr>
        <p:txBody>
          <a:bodyPr wrap="square" lIns="0" tIns="0" rIns="0" bIns="0" anchor="ctr" anchorCtr="0">
            <a:noAutofit/>
          </a:bodyPr>
          <a:lstStyle>
            <a:lvl1pPr algn="l">
              <a:defRPr sz="2800"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2630905" y="742136"/>
            <a:ext cx="679116" cy="473623"/>
          </a:xfrm>
        </p:spPr>
        <p:txBody>
          <a:bodyPr lIns="0" tIns="0" rIns="108000"/>
          <a:lstStyle>
            <a:lvl1pPr algn="r">
              <a:defRPr sz="3000" b="1" spc="-15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3310022" y="742136"/>
            <a:ext cx="2308906" cy="473625"/>
          </a:xfrm>
        </p:spPr>
        <p:txBody>
          <a:bodyPr tIns="72000"/>
          <a:lstStyle>
            <a:lvl1pPr>
              <a:lnSpc>
                <a:spcPct val="90000"/>
              </a:lnSpc>
              <a:spcBef>
                <a:spcPts val="0"/>
              </a:spcBef>
              <a:defRPr sz="1200" b="1" cap="all" baseline="0">
                <a:solidFill>
                  <a:schemeClr val="bg2"/>
                </a:solidFill>
              </a:defRPr>
            </a:lvl1pPr>
            <a:lvl2pPr marL="11113" indent="0">
              <a:spcBef>
                <a:spcPts val="200"/>
              </a:spcBef>
              <a:buFont typeface="Arial" panose="020B0604020202020204" pitchFamily="34" charset="0"/>
              <a:buNone/>
              <a:defRPr sz="700" b="0">
                <a:solidFill>
                  <a:schemeClr val="tx2"/>
                </a:solidFill>
              </a:defRPr>
            </a:lvl2pPr>
          </a:lstStyle>
          <a:p>
            <a:pPr lvl="0"/>
            <a:r>
              <a:rPr lang="fr-FR"/>
              <a:t>sous-partie</a:t>
            </a:r>
          </a:p>
          <a:p>
            <a:pPr lvl="1"/>
            <a:r>
              <a:rPr lang="fr-FR"/>
              <a:t>Sous-titre</a:t>
            </a:r>
          </a:p>
        </p:txBody>
      </p:sp>
      <p:sp>
        <p:nvSpPr>
          <p:cNvPr id="45" name="Espace réservé du texte 9">
            <a:extLst>
              <a:ext uri="{FF2B5EF4-FFF2-40B4-BE49-F238E27FC236}">
                <a16:creationId xmlns:a16="http://schemas.microsoft.com/office/drawing/2014/main" id="{89138A5F-9084-A34F-98A5-21B44D34863D}"/>
              </a:ext>
            </a:extLst>
          </p:cNvPr>
          <p:cNvSpPr>
            <a:spLocks noGrp="1"/>
          </p:cNvSpPr>
          <p:nvPr>
            <p:ph type="body" sz="quarter" idx="20" hasCustomPrompt="1"/>
          </p:nvPr>
        </p:nvSpPr>
        <p:spPr>
          <a:xfrm>
            <a:off x="2630905" y="1550732"/>
            <a:ext cx="679116" cy="473623"/>
          </a:xfrm>
        </p:spPr>
        <p:txBody>
          <a:bodyPr lIns="0" tIns="0" rIns="108000"/>
          <a:lstStyle>
            <a:lvl1pPr algn="r">
              <a:defRPr sz="3000" b="1" spc="-150" baseline="0">
                <a:solidFill>
                  <a:schemeClr val="bg2"/>
                </a:solidFill>
              </a:defRPr>
            </a:lvl1pPr>
          </a:lstStyle>
          <a:p>
            <a:pPr lvl="0"/>
            <a:r>
              <a:rPr lang="fr-FR"/>
              <a:t>##</a:t>
            </a:r>
          </a:p>
        </p:txBody>
      </p:sp>
      <p:sp>
        <p:nvSpPr>
          <p:cNvPr id="46" name="Espace réservé du texte 13">
            <a:extLst>
              <a:ext uri="{FF2B5EF4-FFF2-40B4-BE49-F238E27FC236}">
                <a16:creationId xmlns:a16="http://schemas.microsoft.com/office/drawing/2014/main" id="{AF6C4CD2-B91B-524F-BA2F-38F90CBCD37E}"/>
              </a:ext>
            </a:extLst>
          </p:cNvPr>
          <p:cNvSpPr>
            <a:spLocks noGrp="1"/>
          </p:cNvSpPr>
          <p:nvPr>
            <p:ph type="body" sz="quarter" idx="21" hasCustomPrompt="1"/>
          </p:nvPr>
        </p:nvSpPr>
        <p:spPr>
          <a:xfrm>
            <a:off x="3310022" y="1550732"/>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49" name="Espace réservé du texte 9">
            <a:extLst>
              <a:ext uri="{FF2B5EF4-FFF2-40B4-BE49-F238E27FC236}">
                <a16:creationId xmlns:a16="http://schemas.microsoft.com/office/drawing/2014/main" id="{17F81E46-BF7C-C644-A9F8-F36BA40E900D}"/>
              </a:ext>
            </a:extLst>
          </p:cNvPr>
          <p:cNvSpPr>
            <a:spLocks noGrp="1"/>
          </p:cNvSpPr>
          <p:nvPr>
            <p:ph type="body" sz="quarter" idx="22" hasCustomPrompt="1"/>
          </p:nvPr>
        </p:nvSpPr>
        <p:spPr>
          <a:xfrm>
            <a:off x="2630905" y="2356276"/>
            <a:ext cx="679116" cy="473623"/>
          </a:xfrm>
        </p:spPr>
        <p:txBody>
          <a:bodyPr lIns="0" tIns="0" rIns="108000"/>
          <a:lstStyle>
            <a:lvl1pPr algn="r">
              <a:defRPr sz="3000" b="1" spc="-150" baseline="0">
                <a:solidFill>
                  <a:schemeClr val="bg2"/>
                </a:solidFill>
              </a:defRPr>
            </a:lvl1pPr>
          </a:lstStyle>
          <a:p>
            <a:pPr lvl="0"/>
            <a:r>
              <a:rPr lang="fr-FR"/>
              <a:t>##</a:t>
            </a:r>
          </a:p>
        </p:txBody>
      </p:sp>
      <p:sp>
        <p:nvSpPr>
          <p:cNvPr id="50" name="Espace réservé du texte 13">
            <a:extLst>
              <a:ext uri="{FF2B5EF4-FFF2-40B4-BE49-F238E27FC236}">
                <a16:creationId xmlns:a16="http://schemas.microsoft.com/office/drawing/2014/main" id="{0393EADC-7D43-8549-888B-31DB2E350485}"/>
              </a:ext>
            </a:extLst>
          </p:cNvPr>
          <p:cNvSpPr>
            <a:spLocks noGrp="1"/>
          </p:cNvSpPr>
          <p:nvPr>
            <p:ph type="body" sz="quarter" idx="23" hasCustomPrompt="1"/>
          </p:nvPr>
        </p:nvSpPr>
        <p:spPr>
          <a:xfrm>
            <a:off x="3310022" y="2356276"/>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3" name="Espace réservé du texte 9">
            <a:extLst>
              <a:ext uri="{FF2B5EF4-FFF2-40B4-BE49-F238E27FC236}">
                <a16:creationId xmlns:a16="http://schemas.microsoft.com/office/drawing/2014/main" id="{4E0F53FF-C859-3B4D-89DD-329849F4ECE5}"/>
              </a:ext>
            </a:extLst>
          </p:cNvPr>
          <p:cNvSpPr>
            <a:spLocks noGrp="1"/>
          </p:cNvSpPr>
          <p:nvPr>
            <p:ph type="body" sz="quarter" idx="24" hasCustomPrompt="1"/>
          </p:nvPr>
        </p:nvSpPr>
        <p:spPr>
          <a:xfrm>
            <a:off x="2630905" y="3160803"/>
            <a:ext cx="679116" cy="473623"/>
          </a:xfrm>
        </p:spPr>
        <p:txBody>
          <a:bodyPr lIns="0" tIns="0" rIns="108000"/>
          <a:lstStyle>
            <a:lvl1pPr algn="r">
              <a:defRPr sz="3000" b="1" spc="-150" baseline="0">
                <a:solidFill>
                  <a:schemeClr val="bg2"/>
                </a:solidFill>
              </a:defRPr>
            </a:lvl1pPr>
          </a:lstStyle>
          <a:p>
            <a:pPr lvl="0"/>
            <a:r>
              <a:rPr lang="fr-FR"/>
              <a:t>##</a:t>
            </a:r>
          </a:p>
        </p:txBody>
      </p:sp>
      <p:sp>
        <p:nvSpPr>
          <p:cNvPr id="54" name="Espace réservé du texte 13">
            <a:extLst>
              <a:ext uri="{FF2B5EF4-FFF2-40B4-BE49-F238E27FC236}">
                <a16:creationId xmlns:a16="http://schemas.microsoft.com/office/drawing/2014/main" id="{6D5CA5EB-0769-2C41-AA44-DDF68EA7DBEA}"/>
              </a:ext>
            </a:extLst>
          </p:cNvPr>
          <p:cNvSpPr>
            <a:spLocks noGrp="1"/>
          </p:cNvSpPr>
          <p:nvPr>
            <p:ph type="body" sz="quarter" idx="25" hasCustomPrompt="1"/>
          </p:nvPr>
        </p:nvSpPr>
        <p:spPr>
          <a:xfrm>
            <a:off x="3310022" y="3160803"/>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7" name="Espace réservé du texte 9">
            <a:extLst>
              <a:ext uri="{FF2B5EF4-FFF2-40B4-BE49-F238E27FC236}">
                <a16:creationId xmlns:a16="http://schemas.microsoft.com/office/drawing/2014/main" id="{F5E9A924-A282-CE4F-8069-128EBBE6196B}"/>
              </a:ext>
            </a:extLst>
          </p:cNvPr>
          <p:cNvSpPr>
            <a:spLocks noGrp="1"/>
          </p:cNvSpPr>
          <p:nvPr>
            <p:ph type="body" sz="quarter" idx="26" hasCustomPrompt="1"/>
          </p:nvPr>
        </p:nvSpPr>
        <p:spPr>
          <a:xfrm>
            <a:off x="2630905" y="3955461"/>
            <a:ext cx="679116" cy="473623"/>
          </a:xfrm>
        </p:spPr>
        <p:txBody>
          <a:bodyPr lIns="0" tIns="0" rIns="108000"/>
          <a:lstStyle>
            <a:lvl1pPr algn="r">
              <a:defRPr sz="3000" b="1" spc="-150" baseline="0">
                <a:solidFill>
                  <a:schemeClr val="bg2"/>
                </a:solidFill>
              </a:defRPr>
            </a:lvl1pPr>
          </a:lstStyle>
          <a:p>
            <a:pPr lvl="0"/>
            <a:r>
              <a:rPr lang="fr-FR"/>
              <a:t>##</a:t>
            </a:r>
          </a:p>
        </p:txBody>
      </p:sp>
      <p:sp>
        <p:nvSpPr>
          <p:cNvPr id="58" name="Espace réservé du texte 13">
            <a:extLst>
              <a:ext uri="{FF2B5EF4-FFF2-40B4-BE49-F238E27FC236}">
                <a16:creationId xmlns:a16="http://schemas.microsoft.com/office/drawing/2014/main" id="{FF54D909-4018-B34D-AD07-A35BF158914E}"/>
              </a:ext>
            </a:extLst>
          </p:cNvPr>
          <p:cNvSpPr>
            <a:spLocks noGrp="1"/>
          </p:cNvSpPr>
          <p:nvPr>
            <p:ph type="body" sz="quarter" idx="27" hasCustomPrompt="1"/>
          </p:nvPr>
        </p:nvSpPr>
        <p:spPr>
          <a:xfrm>
            <a:off x="3310022" y="3955461"/>
            <a:ext cx="2308906"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1" name="Espace réservé du texte 9">
            <a:extLst>
              <a:ext uri="{FF2B5EF4-FFF2-40B4-BE49-F238E27FC236}">
                <a16:creationId xmlns:a16="http://schemas.microsoft.com/office/drawing/2014/main" id="{86CC0286-56DB-FB48-95CB-57AF974F1F1D}"/>
              </a:ext>
            </a:extLst>
          </p:cNvPr>
          <p:cNvSpPr>
            <a:spLocks noGrp="1"/>
          </p:cNvSpPr>
          <p:nvPr>
            <p:ph type="body" sz="quarter" idx="28" hasCustomPrompt="1"/>
          </p:nvPr>
        </p:nvSpPr>
        <p:spPr>
          <a:xfrm>
            <a:off x="5802087" y="742136"/>
            <a:ext cx="697450" cy="473623"/>
          </a:xfrm>
        </p:spPr>
        <p:txBody>
          <a:bodyPr lIns="0" tIns="0" rIns="108000"/>
          <a:lstStyle>
            <a:lvl1pPr algn="r">
              <a:defRPr sz="3000" b="1" spc="-150" baseline="0">
                <a:solidFill>
                  <a:schemeClr val="bg2"/>
                </a:solidFill>
              </a:defRPr>
            </a:lvl1pPr>
          </a:lstStyle>
          <a:p>
            <a:pPr lvl="0"/>
            <a:r>
              <a:rPr lang="fr-FR"/>
              <a:t>##</a:t>
            </a:r>
          </a:p>
        </p:txBody>
      </p:sp>
      <p:sp>
        <p:nvSpPr>
          <p:cNvPr id="62" name="Espace réservé du texte 13">
            <a:extLst>
              <a:ext uri="{FF2B5EF4-FFF2-40B4-BE49-F238E27FC236}">
                <a16:creationId xmlns:a16="http://schemas.microsoft.com/office/drawing/2014/main" id="{2A6712F5-BC47-3642-A814-B31B363588DF}"/>
              </a:ext>
            </a:extLst>
          </p:cNvPr>
          <p:cNvSpPr>
            <a:spLocks noGrp="1"/>
          </p:cNvSpPr>
          <p:nvPr>
            <p:ph type="body" sz="quarter" idx="29" hasCustomPrompt="1"/>
          </p:nvPr>
        </p:nvSpPr>
        <p:spPr>
          <a:xfrm>
            <a:off x="6499536" y="742136"/>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4" name="Espace réservé du texte 9">
            <a:extLst>
              <a:ext uri="{FF2B5EF4-FFF2-40B4-BE49-F238E27FC236}">
                <a16:creationId xmlns:a16="http://schemas.microsoft.com/office/drawing/2014/main" id="{0CDD63B6-ABF2-784D-96F4-6244B14ED69D}"/>
              </a:ext>
            </a:extLst>
          </p:cNvPr>
          <p:cNvSpPr>
            <a:spLocks noGrp="1"/>
          </p:cNvSpPr>
          <p:nvPr>
            <p:ph type="body" sz="quarter" idx="30" hasCustomPrompt="1"/>
          </p:nvPr>
        </p:nvSpPr>
        <p:spPr>
          <a:xfrm>
            <a:off x="5802087" y="1550732"/>
            <a:ext cx="697450" cy="473623"/>
          </a:xfrm>
        </p:spPr>
        <p:txBody>
          <a:bodyPr lIns="0" tIns="0" rIns="108000"/>
          <a:lstStyle>
            <a:lvl1pPr algn="r">
              <a:defRPr sz="3000" b="1" spc="-150" baseline="0">
                <a:solidFill>
                  <a:schemeClr val="bg2"/>
                </a:solidFill>
              </a:defRPr>
            </a:lvl1pPr>
          </a:lstStyle>
          <a:p>
            <a:pPr lvl="0"/>
            <a:r>
              <a:rPr lang="fr-FR"/>
              <a:t>##</a:t>
            </a:r>
          </a:p>
        </p:txBody>
      </p:sp>
      <p:sp>
        <p:nvSpPr>
          <p:cNvPr id="65" name="Espace réservé du texte 13">
            <a:extLst>
              <a:ext uri="{FF2B5EF4-FFF2-40B4-BE49-F238E27FC236}">
                <a16:creationId xmlns:a16="http://schemas.microsoft.com/office/drawing/2014/main" id="{C5405F2E-FA47-4E43-B059-D01E9E2056A6}"/>
              </a:ext>
            </a:extLst>
          </p:cNvPr>
          <p:cNvSpPr>
            <a:spLocks noGrp="1"/>
          </p:cNvSpPr>
          <p:nvPr>
            <p:ph type="body" sz="quarter" idx="31" hasCustomPrompt="1"/>
          </p:nvPr>
        </p:nvSpPr>
        <p:spPr>
          <a:xfrm>
            <a:off x="6499536" y="1550732"/>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7" name="Espace réservé du texte 9">
            <a:extLst>
              <a:ext uri="{FF2B5EF4-FFF2-40B4-BE49-F238E27FC236}">
                <a16:creationId xmlns:a16="http://schemas.microsoft.com/office/drawing/2014/main" id="{66054F70-E896-6D4B-81DE-B75FEA904700}"/>
              </a:ext>
            </a:extLst>
          </p:cNvPr>
          <p:cNvSpPr>
            <a:spLocks noGrp="1"/>
          </p:cNvSpPr>
          <p:nvPr>
            <p:ph type="body" sz="quarter" idx="32" hasCustomPrompt="1"/>
          </p:nvPr>
        </p:nvSpPr>
        <p:spPr>
          <a:xfrm>
            <a:off x="5802087" y="2356276"/>
            <a:ext cx="697450" cy="473623"/>
          </a:xfrm>
        </p:spPr>
        <p:txBody>
          <a:bodyPr lIns="0" tIns="0" rIns="108000"/>
          <a:lstStyle>
            <a:lvl1pPr algn="r">
              <a:defRPr sz="3000" b="1" spc="-150" baseline="0">
                <a:solidFill>
                  <a:schemeClr val="bg2"/>
                </a:solidFill>
              </a:defRPr>
            </a:lvl1pPr>
          </a:lstStyle>
          <a:p>
            <a:pPr lvl="0"/>
            <a:r>
              <a:rPr lang="fr-FR"/>
              <a:t>##</a:t>
            </a:r>
          </a:p>
        </p:txBody>
      </p:sp>
      <p:sp>
        <p:nvSpPr>
          <p:cNvPr id="68" name="Espace réservé du texte 13">
            <a:extLst>
              <a:ext uri="{FF2B5EF4-FFF2-40B4-BE49-F238E27FC236}">
                <a16:creationId xmlns:a16="http://schemas.microsoft.com/office/drawing/2014/main" id="{ACFF4B66-0E17-5F41-B34C-505857C9AC32}"/>
              </a:ext>
            </a:extLst>
          </p:cNvPr>
          <p:cNvSpPr>
            <a:spLocks noGrp="1"/>
          </p:cNvSpPr>
          <p:nvPr>
            <p:ph type="body" sz="quarter" idx="33" hasCustomPrompt="1"/>
          </p:nvPr>
        </p:nvSpPr>
        <p:spPr>
          <a:xfrm>
            <a:off x="6499536" y="2356276"/>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0" name="Espace réservé du texte 9">
            <a:extLst>
              <a:ext uri="{FF2B5EF4-FFF2-40B4-BE49-F238E27FC236}">
                <a16:creationId xmlns:a16="http://schemas.microsoft.com/office/drawing/2014/main" id="{1FA3F005-7D2B-2F42-A0B0-75950C61FCC4}"/>
              </a:ext>
            </a:extLst>
          </p:cNvPr>
          <p:cNvSpPr>
            <a:spLocks noGrp="1"/>
          </p:cNvSpPr>
          <p:nvPr>
            <p:ph type="body" sz="quarter" idx="34" hasCustomPrompt="1"/>
          </p:nvPr>
        </p:nvSpPr>
        <p:spPr>
          <a:xfrm>
            <a:off x="5802087" y="3160803"/>
            <a:ext cx="697450" cy="473623"/>
          </a:xfrm>
        </p:spPr>
        <p:txBody>
          <a:bodyPr lIns="0" tIns="0" rIns="108000"/>
          <a:lstStyle>
            <a:lvl1pPr algn="r">
              <a:defRPr sz="3000" b="1" spc="-150" baseline="0">
                <a:solidFill>
                  <a:schemeClr val="bg2"/>
                </a:solidFill>
              </a:defRPr>
            </a:lvl1pPr>
          </a:lstStyle>
          <a:p>
            <a:pPr lvl="0"/>
            <a:r>
              <a:rPr lang="fr-FR"/>
              <a:t>##</a:t>
            </a:r>
          </a:p>
        </p:txBody>
      </p:sp>
      <p:sp>
        <p:nvSpPr>
          <p:cNvPr id="71" name="Espace réservé du texte 13">
            <a:extLst>
              <a:ext uri="{FF2B5EF4-FFF2-40B4-BE49-F238E27FC236}">
                <a16:creationId xmlns:a16="http://schemas.microsoft.com/office/drawing/2014/main" id="{28313375-77B9-DE42-89F7-A46FECE26BF4}"/>
              </a:ext>
            </a:extLst>
          </p:cNvPr>
          <p:cNvSpPr>
            <a:spLocks noGrp="1"/>
          </p:cNvSpPr>
          <p:nvPr>
            <p:ph type="body" sz="quarter" idx="35" hasCustomPrompt="1"/>
          </p:nvPr>
        </p:nvSpPr>
        <p:spPr>
          <a:xfrm>
            <a:off x="6499536" y="3160803"/>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3" name="Espace réservé du texte 9">
            <a:extLst>
              <a:ext uri="{FF2B5EF4-FFF2-40B4-BE49-F238E27FC236}">
                <a16:creationId xmlns:a16="http://schemas.microsoft.com/office/drawing/2014/main" id="{3A9F209E-FAC5-404E-A781-9C3C1AE6B805}"/>
              </a:ext>
            </a:extLst>
          </p:cNvPr>
          <p:cNvSpPr>
            <a:spLocks noGrp="1"/>
          </p:cNvSpPr>
          <p:nvPr>
            <p:ph type="body" sz="quarter" idx="36" hasCustomPrompt="1"/>
          </p:nvPr>
        </p:nvSpPr>
        <p:spPr>
          <a:xfrm>
            <a:off x="5802087" y="3955461"/>
            <a:ext cx="697450" cy="473623"/>
          </a:xfrm>
        </p:spPr>
        <p:txBody>
          <a:bodyPr lIns="0" tIns="0" rIns="108000"/>
          <a:lstStyle>
            <a:lvl1pPr algn="r">
              <a:defRPr sz="3000" b="1" spc="-150" baseline="0">
                <a:solidFill>
                  <a:schemeClr val="bg2"/>
                </a:solidFill>
              </a:defRPr>
            </a:lvl1pPr>
          </a:lstStyle>
          <a:p>
            <a:pPr lvl="0"/>
            <a:r>
              <a:rPr lang="fr-FR"/>
              <a:t>##</a:t>
            </a:r>
          </a:p>
        </p:txBody>
      </p:sp>
      <p:sp>
        <p:nvSpPr>
          <p:cNvPr id="74" name="Espace réservé du texte 13">
            <a:extLst>
              <a:ext uri="{FF2B5EF4-FFF2-40B4-BE49-F238E27FC236}">
                <a16:creationId xmlns:a16="http://schemas.microsoft.com/office/drawing/2014/main" id="{55D2A0A4-9038-0C40-98A0-28F8A1710730}"/>
              </a:ext>
            </a:extLst>
          </p:cNvPr>
          <p:cNvSpPr>
            <a:spLocks noGrp="1"/>
          </p:cNvSpPr>
          <p:nvPr>
            <p:ph type="body" sz="quarter" idx="37" hasCustomPrompt="1"/>
          </p:nvPr>
        </p:nvSpPr>
        <p:spPr>
          <a:xfrm>
            <a:off x="6499536" y="3955461"/>
            <a:ext cx="2276247" cy="473625"/>
          </a:xfrm>
        </p:spPr>
        <p:txBody>
          <a:bodyPr tIns="72000"/>
          <a:lstStyle>
            <a:lvl1pPr>
              <a:lnSpc>
                <a:spcPct val="80000"/>
              </a:lnSpc>
              <a:spcBef>
                <a:spcPts val="0"/>
              </a:spcBef>
              <a:defRPr lang="fr-FR" sz="1200" b="1" kern="1200" cap="all" baseline="0">
                <a:solidFill>
                  <a:schemeClr val="bg2"/>
                </a:solidFill>
                <a:latin typeface="+mn-lt"/>
                <a:ea typeface="+mn-ea"/>
                <a:cs typeface="+mn-cs"/>
              </a:defRPr>
            </a:lvl1pPr>
            <a:lvl2pPr marL="11113" indent="0">
              <a:spcBef>
                <a:spcPts val="200"/>
              </a:spcBef>
              <a:buFont typeface="Arial" panose="020B0604020202020204" pitchFamily="34" charset="0"/>
              <a:buNone/>
              <a:defRPr sz="700" b="0">
                <a:solidFill>
                  <a:schemeClr val="tx2"/>
                </a:solidFill>
              </a:defRPr>
            </a:lvl2pPr>
          </a:lstStyle>
          <a:p>
            <a:pPr marL="0" lvl="0" indent="0" algn="l" defTabSz="685800"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5" name="Date Placeholder 3">
            <a:extLst>
              <a:ext uri="{FF2B5EF4-FFF2-40B4-BE49-F238E27FC236}">
                <a16:creationId xmlns:a16="http://schemas.microsoft.com/office/drawing/2014/main" id="{68D7C676-051D-3E4B-9508-397F7DCB43E5}"/>
              </a:ext>
            </a:extLst>
          </p:cNvPr>
          <p:cNvSpPr>
            <a:spLocks noGrp="1"/>
          </p:cNvSpPr>
          <p:nvPr>
            <p:ph type="dt" sz="half" idx="10"/>
          </p:nvPr>
        </p:nvSpPr>
        <p:spPr>
          <a:xfrm>
            <a:off x="380013" y="4375614"/>
            <a:ext cx="2057400" cy="273844"/>
          </a:xfrm>
        </p:spPr>
        <p:txBody>
          <a:bodyPr lIns="0" tIns="0" rIns="0" bIns="0" anchor="b" anchorCtr="0"/>
          <a:lstStyle>
            <a:lvl1pPr>
              <a:defRPr sz="1400">
                <a:solidFill>
                  <a:schemeClr val="tx2"/>
                </a:solidFill>
              </a:defRPr>
            </a:lvl1pPr>
          </a:lstStyle>
          <a:p>
            <a:fld id="{53D4A07B-0F5E-0B4F-82A2-EC268DE920C0}" type="datetime4">
              <a:rPr lang="fr-FR" smtClean="0"/>
              <a:pPr/>
              <a:t>2 novembre 2023</a:t>
            </a:fld>
            <a:endParaRPr lang="fr-FR" dirty="0"/>
          </a:p>
        </p:txBody>
      </p:sp>
      <p:pic>
        <p:nvPicPr>
          <p:cNvPr id="3" name="Image 2">
            <a:extLst>
              <a:ext uri="{FF2B5EF4-FFF2-40B4-BE49-F238E27FC236}">
                <a16:creationId xmlns:a16="http://schemas.microsoft.com/office/drawing/2014/main" id="{E53ABD69-0EEB-3117-75C5-5EA8A9096E31}"/>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6846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partie A">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82D4AF-AD0E-8E41-97C0-9E52579DC0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058779"/>
            <a:ext cx="8420400" cy="3683936"/>
          </a:xfrm>
          <a:solidFill>
            <a:schemeClr val="accent1">
              <a:lumMod val="40000"/>
              <a:lumOff val="60000"/>
            </a:schemeClr>
          </a:solidFill>
        </p:spPr>
        <p:txBody>
          <a:bodyPr lIns="720000" tIns="720000" rIns="720000" bIns="720000" anchor="t" anchorCtr="0">
            <a:normAutofit/>
          </a:bodyPr>
          <a:lstStyle>
            <a:lvl1pPr marL="0" indent="0" algn="r">
              <a:buNone/>
              <a:defRPr sz="12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1963185" y="1970314"/>
            <a:ext cx="5508426" cy="1352125"/>
          </a:xfrm>
          <a:noFill/>
        </p:spPr>
        <p:txBody>
          <a:bodyPr lIns="0" tIns="0" rIns="0" bIns="0" anchor="b">
            <a:noAutofit/>
          </a:bodyPr>
          <a:lstStyle>
            <a:lvl1pPr algn="l">
              <a:defRPr sz="36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1963185" y="3322999"/>
            <a:ext cx="5508426" cy="761722"/>
          </a:xfrm>
          <a:noFill/>
        </p:spPr>
        <p:txBody>
          <a:bodyPr wrap="square" lIns="0" tIns="0" rIns="0" bIns="0">
            <a:noAutofit/>
          </a:bodyPr>
          <a:lstStyle>
            <a:lvl1pPr marL="0" indent="0" algn="l">
              <a:spcBef>
                <a:spcPts val="0"/>
              </a:spcBef>
              <a:buNone/>
              <a:defRPr sz="1800">
                <a:solidFill>
                  <a:schemeClr val="tx2"/>
                </a:solidFill>
                <a:highlight>
                  <a:srgbClr val="FFFFFF"/>
                </a:highligh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246297" y="1726280"/>
            <a:ext cx="2034005" cy="1774825"/>
          </a:xfrm>
        </p:spPr>
        <p:txBody>
          <a:bodyPr lIns="0" tIns="0" rIns="0" bIns="0" anchor="b" anchorCtr="0">
            <a:noAutofit/>
          </a:bodyPr>
          <a:lstStyle>
            <a:lvl1pPr marL="0" indent="0" algn="r">
              <a:buNone/>
              <a:defRPr sz="9400" b="1" spc="-150" baseline="0">
                <a:solidFill>
                  <a:schemeClr val="bg1"/>
                </a:solidFill>
              </a:defRPr>
            </a:lvl1pPr>
          </a:lstStyle>
          <a:p>
            <a:pPr lvl="0"/>
            <a:r>
              <a:rPr lang="fr-FR" dirty="0"/>
              <a:t>##</a:t>
            </a:r>
          </a:p>
        </p:txBody>
      </p:sp>
      <p:pic>
        <p:nvPicPr>
          <p:cNvPr id="5" name="Image 4">
            <a:extLst>
              <a:ext uri="{FF2B5EF4-FFF2-40B4-BE49-F238E27FC236}">
                <a16:creationId xmlns:a16="http://schemas.microsoft.com/office/drawing/2014/main" id="{FD963913-94B1-DAE3-AC3B-BDD0F9EFB851}"/>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204198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parti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350953" y="1058779"/>
            <a:ext cx="8420400" cy="3683936"/>
          </a:xfrm>
          <a:solidFill>
            <a:schemeClr val="accent1">
              <a:lumMod val="40000"/>
              <a:lumOff val="60000"/>
            </a:schemeClr>
          </a:solidFill>
        </p:spPr>
        <p:txBody>
          <a:bodyPr lIns="720000" tIns="720000" rIns="720000" bIns="720000" anchor="t" anchorCtr="0">
            <a:normAutofit/>
          </a:bodyPr>
          <a:lstStyle>
            <a:lvl1pPr marL="0" indent="0" algn="r">
              <a:buNone/>
              <a:defRPr sz="12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1963185" y="1970314"/>
            <a:ext cx="5508426" cy="1352125"/>
          </a:xfrm>
          <a:noFill/>
        </p:spPr>
        <p:txBody>
          <a:bodyPr lIns="0" tIns="0" rIns="0" bIns="0" anchor="b">
            <a:noAutofit/>
          </a:bodyPr>
          <a:lstStyle>
            <a:lvl1pPr algn="l">
              <a:defRPr sz="36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1963185" y="3322999"/>
            <a:ext cx="5508426" cy="761722"/>
          </a:xfrm>
          <a:noFill/>
        </p:spPr>
        <p:txBody>
          <a:bodyPr wrap="square" lIns="0" tIns="0" rIns="0" bIns="0">
            <a:noAutofit/>
          </a:bodyPr>
          <a:lstStyle>
            <a:lvl1pPr marL="0" indent="0" algn="l">
              <a:spcBef>
                <a:spcPts val="0"/>
              </a:spcBef>
              <a:buNone/>
              <a:defRPr sz="1800">
                <a:solidFill>
                  <a:schemeClr val="bg2"/>
                </a:solidFill>
                <a:highlight>
                  <a:srgbClr val="FFFFFF"/>
                </a:highligh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350953"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246297" y="1726280"/>
            <a:ext cx="2034005" cy="1774825"/>
          </a:xfrm>
        </p:spPr>
        <p:txBody>
          <a:bodyPr lIns="0" tIns="0" rIns="0" bIns="0" anchor="b" anchorCtr="0">
            <a:noAutofit/>
          </a:bodyPr>
          <a:lstStyle>
            <a:lvl1pPr marL="0" indent="0" algn="r">
              <a:buNone/>
              <a:defRPr sz="9400" b="1" spc="-150" baseline="0">
                <a:solidFill>
                  <a:schemeClr val="bg1"/>
                </a:solidFill>
              </a:defRPr>
            </a:lvl1pPr>
          </a:lstStyle>
          <a:p>
            <a:pPr lvl="0"/>
            <a:r>
              <a:rPr lang="fr-FR" dirty="0"/>
              <a:t>##</a:t>
            </a:r>
          </a:p>
        </p:txBody>
      </p:sp>
      <p:pic>
        <p:nvPicPr>
          <p:cNvPr id="11" name="Image 10">
            <a:extLst>
              <a:ext uri="{FF2B5EF4-FFF2-40B4-BE49-F238E27FC236}">
                <a16:creationId xmlns:a16="http://schemas.microsoft.com/office/drawing/2014/main" id="{A6B7BC93-6776-9D4E-983F-BC51AED1E9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pic>
        <p:nvPicPr>
          <p:cNvPr id="5" name="Image 4">
            <a:extLst>
              <a:ext uri="{FF2B5EF4-FFF2-40B4-BE49-F238E27FC236}">
                <a16:creationId xmlns:a16="http://schemas.microsoft.com/office/drawing/2014/main" id="{0E00D9A8-E4DC-4AEF-4442-29AE2B8F1D69}"/>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60918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 mosaïque">
    <p:spTree>
      <p:nvGrpSpPr>
        <p:cNvPr id="1" name=""/>
        <p:cNvGrpSpPr/>
        <p:nvPr/>
      </p:nvGrpSpPr>
      <p:grpSpPr>
        <a:xfrm>
          <a:off x="0" y="0"/>
          <a:ext cx="0" cy="0"/>
          <a:chOff x="0" y="0"/>
          <a:chExt cx="0" cy="0"/>
        </a:xfrm>
      </p:grpSpPr>
      <p:sp>
        <p:nvSpPr>
          <p:cNvPr id="2" name="Title 1"/>
          <p:cNvSpPr>
            <a:spLocks noGrp="1"/>
          </p:cNvSpPr>
          <p:nvPr>
            <p:ph type="title"/>
          </p:nvPr>
        </p:nvSpPr>
        <p:spPr>
          <a:xfrm>
            <a:off x="355951" y="943796"/>
            <a:ext cx="5201752" cy="994172"/>
          </a:xfrm>
        </p:spPr>
        <p:txBody>
          <a:bodyPr/>
          <a:lstStyle/>
          <a:p>
            <a:r>
              <a:rPr lang="fr-FR" dirty="0"/>
              <a:t>Modifiez le style du titre</a:t>
            </a:r>
            <a:endParaRPr lang="en-US" dirty="0"/>
          </a:p>
        </p:txBody>
      </p:sp>
      <p:sp>
        <p:nvSpPr>
          <p:cNvPr id="5" name="Footer Placeholder 4"/>
          <p:cNvSpPr>
            <a:spLocks noGrp="1"/>
          </p:cNvSpPr>
          <p:nvPr>
            <p:ph type="ftr" sz="quarter" idx="11"/>
          </p:nvPr>
        </p:nvSpPr>
        <p:spPr>
          <a:xfrm>
            <a:off x="3028950" y="4804410"/>
            <a:ext cx="3086100" cy="273844"/>
          </a:xfrm>
        </p:spPr>
        <p:txBody>
          <a:bodyPr/>
          <a:lstStyle/>
          <a:p>
            <a:r>
              <a:rPr lang="fr-FR" sz="900" dirty="0">
                <a:solidFill>
                  <a:schemeClr val="tx1">
                    <a:lumMod val="50000"/>
                    <a:lumOff val="50000"/>
                  </a:schemeClr>
                </a:solidFill>
              </a:rPr>
              <a:t>Source : Baromètre des produits biologiques en France</a:t>
            </a:r>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355950" y="4742715"/>
            <a:ext cx="84204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367650" y="2027321"/>
            <a:ext cx="9558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355683" y="2160588"/>
            <a:ext cx="5201917" cy="210265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355600" y="4283661"/>
            <a:ext cx="5202000" cy="300037"/>
          </a:xfrm>
        </p:spPr>
        <p:txBody>
          <a:bodyPr anchor="b" anchorCtr="0"/>
          <a:lstStyle>
            <a:lvl1pPr>
              <a:defRPr sz="700">
                <a:solidFill>
                  <a:schemeClr val="tx1"/>
                </a:solidFill>
              </a:defRPr>
            </a:lvl1pPr>
            <a:lvl2pPr marL="11113" indent="0">
              <a:buNone/>
              <a:defRPr/>
            </a:lvl2pPr>
          </a:lstStyle>
          <a:p>
            <a:pPr lvl="0"/>
            <a:r>
              <a:rPr lang="fr-FR" dirty="0"/>
              <a:t>Précision, légende ou note de bas de page.</a:t>
            </a:r>
          </a:p>
        </p:txBody>
      </p:sp>
      <p:sp>
        <p:nvSpPr>
          <p:cNvPr id="9" name="Espace réservé pour une image  8">
            <a:extLst>
              <a:ext uri="{FF2B5EF4-FFF2-40B4-BE49-F238E27FC236}">
                <a16:creationId xmlns:a16="http://schemas.microsoft.com/office/drawing/2014/main" id="{01685218-1635-A445-8A25-24A11425593E}"/>
              </a:ext>
            </a:extLst>
          </p:cNvPr>
          <p:cNvSpPr>
            <a:spLocks noGrp="1"/>
          </p:cNvSpPr>
          <p:nvPr>
            <p:ph type="pic" sz="quarter" idx="15" hasCustomPrompt="1"/>
          </p:nvPr>
        </p:nvSpPr>
        <p:spPr>
          <a:xfrm>
            <a:off x="5684504" y="1456240"/>
            <a:ext cx="1552575" cy="1563687"/>
          </a:xfrm>
          <a:solidFill>
            <a:schemeClr val="accent1"/>
          </a:solidFill>
          <a:ln>
            <a:noFill/>
          </a:ln>
        </p:spPr>
        <p:txBody>
          <a:bodyPr anchor="ctr" anchorCtr="0"/>
          <a:lstStyle>
            <a:lvl1pPr algn="ctr">
              <a:defRPr sz="900">
                <a:solidFill>
                  <a:schemeClr val="tx1"/>
                </a:solidFill>
              </a:defRPr>
            </a:lvl1pPr>
          </a:lstStyle>
          <a:p>
            <a:r>
              <a:rPr lang="fr-FR" dirty="0"/>
              <a:t>Insérez une image ici</a:t>
            </a:r>
          </a:p>
        </p:txBody>
      </p:sp>
      <p:sp>
        <p:nvSpPr>
          <p:cNvPr id="14" name="Espace réservé pour une image  8">
            <a:extLst>
              <a:ext uri="{FF2B5EF4-FFF2-40B4-BE49-F238E27FC236}">
                <a16:creationId xmlns:a16="http://schemas.microsoft.com/office/drawing/2014/main" id="{4A677ABE-8895-5543-878E-29D1DAEE0C52}"/>
              </a:ext>
            </a:extLst>
          </p:cNvPr>
          <p:cNvSpPr>
            <a:spLocks noGrp="1"/>
          </p:cNvSpPr>
          <p:nvPr>
            <p:ph type="pic" sz="quarter" idx="16" hasCustomPrompt="1"/>
          </p:nvPr>
        </p:nvSpPr>
        <p:spPr>
          <a:xfrm>
            <a:off x="7236244" y="1456240"/>
            <a:ext cx="1552575" cy="1563687"/>
          </a:xfrm>
          <a:solidFill>
            <a:schemeClr val="tx2"/>
          </a:solidFill>
          <a:ln>
            <a:noFill/>
          </a:ln>
        </p:spPr>
        <p:txBody>
          <a:bodyPr anchor="ctr" anchorCtr="0"/>
          <a:lstStyle>
            <a:lvl1pPr algn="ctr">
              <a:defRPr sz="900">
                <a:solidFill>
                  <a:schemeClr val="tx1"/>
                </a:solidFill>
              </a:defRPr>
            </a:lvl1pPr>
          </a:lstStyle>
          <a:p>
            <a:r>
              <a:rPr lang="fr-FR" dirty="0"/>
              <a:t>Insérez une image ici</a:t>
            </a:r>
          </a:p>
        </p:txBody>
      </p:sp>
      <p:sp>
        <p:nvSpPr>
          <p:cNvPr id="15" name="Espace réservé pour une image  8">
            <a:extLst>
              <a:ext uri="{FF2B5EF4-FFF2-40B4-BE49-F238E27FC236}">
                <a16:creationId xmlns:a16="http://schemas.microsoft.com/office/drawing/2014/main" id="{C0375785-3AE8-4F47-BFD2-B29EE75935A1}"/>
              </a:ext>
            </a:extLst>
          </p:cNvPr>
          <p:cNvSpPr>
            <a:spLocks noGrp="1"/>
          </p:cNvSpPr>
          <p:nvPr>
            <p:ph type="pic" sz="quarter" idx="17" hasCustomPrompt="1"/>
          </p:nvPr>
        </p:nvSpPr>
        <p:spPr>
          <a:xfrm>
            <a:off x="5684504" y="3020011"/>
            <a:ext cx="1552575" cy="1563687"/>
          </a:xfrm>
          <a:solidFill>
            <a:schemeClr val="accent4"/>
          </a:solidFill>
          <a:ln>
            <a:noFill/>
          </a:ln>
        </p:spPr>
        <p:txBody>
          <a:bodyPr anchor="ctr" anchorCtr="0"/>
          <a:lstStyle>
            <a:lvl1pPr algn="ctr">
              <a:defRPr sz="900">
                <a:solidFill>
                  <a:schemeClr val="tx1"/>
                </a:solidFill>
              </a:defRPr>
            </a:lvl1pPr>
          </a:lstStyle>
          <a:p>
            <a:r>
              <a:rPr lang="fr-FR" dirty="0"/>
              <a:t>Insérez une image ici</a:t>
            </a:r>
          </a:p>
        </p:txBody>
      </p:sp>
      <p:sp>
        <p:nvSpPr>
          <p:cNvPr id="16" name="Espace réservé pour une image  8">
            <a:extLst>
              <a:ext uri="{FF2B5EF4-FFF2-40B4-BE49-F238E27FC236}">
                <a16:creationId xmlns:a16="http://schemas.microsoft.com/office/drawing/2014/main" id="{93EC84B3-269D-4E42-A533-A83AD4A03D1C}"/>
              </a:ext>
            </a:extLst>
          </p:cNvPr>
          <p:cNvSpPr>
            <a:spLocks noGrp="1"/>
          </p:cNvSpPr>
          <p:nvPr>
            <p:ph type="pic" sz="quarter" idx="18" hasCustomPrompt="1"/>
          </p:nvPr>
        </p:nvSpPr>
        <p:spPr>
          <a:xfrm>
            <a:off x="7236244" y="3020011"/>
            <a:ext cx="1552575" cy="1563687"/>
          </a:xfrm>
          <a:solidFill>
            <a:schemeClr val="accent2"/>
          </a:solidFill>
          <a:ln>
            <a:noFill/>
          </a:ln>
        </p:spPr>
        <p:txBody>
          <a:bodyPr anchor="ctr" anchorCtr="0"/>
          <a:lstStyle>
            <a:lvl1pPr algn="ctr">
              <a:defRPr sz="900">
                <a:solidFill>
                  <a:schemeClr val="tx1"/>
                </a:solidFill>
              </a:defRPr>
            </a:lvl1pPr>
          </a:lstStyle>
          <a:p>
            <a:r>
              <a:rPr lang="fr-FR" dirty="0"/>
              <a:t>Insérez une image ici</a:t>
            </a:r>
          </a:p>
        </p:txBody>
      </p:sp>
      <p:pic>
        <p:nvPicPr>
          <p:cNvPr id="19" name="Image 18">
            <a:extLst>
              <a:ext uri="{FF2B5EF4-FFF2-40B4-BE49-F238E27FC236}">
                <a16:creationId xmlns:a16="http://schemas.microsoft.com/office/drawing/2014/main" id="{E14855E2-6ADA-ED42-AC2C-71C1BA5B72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63185" cy="1068286"/>
          </a:xfrm>
          <a:prstGeom prst="rect">
            <a:avLst/>
          </a:prstGeom>
        </p:spPr>
      </p:pic>
      <p:pic>
        <p:nvPicPr>
          <p:cNvPr id="7" name="Image 6">
            <a:extLst>
              <a:ext uri="{FF2B5EF4-FFF2-40B4-BE49-F238E27FC236}">
                <a16:creationId xmlns:a16="http://schemas.microsoft.com/office/drawing/2014/main" id="{81BAB4BF-D6C6-02EF-C477-F90A2FA9FF11}"/>
              </a:ext>
            </a:extLst>
          </p:cNvPr>
          <p:cNvPicPr>
            <a:picLocks noChangeAspect="1"/>
          </p:cNvPicPr>
          <p:nvPr userDrawn="1"/>
        </p:nvPicPr>
        <p:blipFill>
          <a:blip r:embed="rId3"/>
          <a:stretch>
            <a:fillRect/>
          </a:stretch>
        </p:blipFill>
        <p:spPr>
          <a:xfrm>
            <a:off x="355600" y="4829090"/>
            <a:ext cx="906723" cy="230236"/>
          </a:xfrm>
          <a:prstGeom prst="rect">
            <a:avLst/>
          </a:prstGeom>
        </p:spPr>
      </p:pic>
    </p:spTree>
    <p:extLst>
      <p:ext uri="{BB962C8B-B14F-4D97-AF65-F5344CB8AC3E}">
        <p14:creationId xmlns:p14="http://schemas.microsoft.com/office/powerpoint/2010/main" val="4264172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5950" y="943796"/>
            <a:ext cx="8419833" cy="994172"/>
          </a:xfrm>
          <a:prstGeom prst="rect">
            <a:avLst/>
          </a:prstGeom>
        </p:spPr>
        <p:txBody>
          <a:bodyPr vert="horz" lIns="0" tIns="0" rIns="0" bIns="0" rtlCol="0" anchor="b" anchorCtr="0">
            <a:normAutofit/>
          </a:bodyPr>
          <a:lstStyle/>
          <a:p>
            <a:r>
              <a:rPr lang="fr-FR" dirty="0"/>
              <a:t>Modifiez le style du titre</a:t>
            </a:r>
            <a:endParaRPr lang="en-US" dirty="0"/>
          </a:p>
        </p:txBody>
      </p:sp>
      <p:sp>
        <p:nvSpPr>
          <p:cNvPr id="3" name="Text Placeholder 2"/>
          <p:cNvSpPr>
            <a:spLocks noGrp="1"/>
          </p:cNvSpPr>
          <p:nvPr>
            <p:ph type="body" idx="1"/>
          </p:nvPr>
        </p:nvSpPr>
        <p:spPr>
          <a:xfrm>
            <a:off x="355951" y="2160881"/>
            <a:ext cx="8419834" cy="1877208"/>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BB6D23-955F-3442-835E-92D7180D7B49}" type="datetime4">
              <a:rPr lang="fr-FR" smtClean="0"/>
              <a:t>2 novembre 2023</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718383" y="4767263"/>
            <a:ext cx="2057400" cy="273844"/>
          </a:xfrm>
          <a:prstGeom prst="rect">
            <a:avLst/>
          </a:prstGeom>
        </p:spPr>
        <p:txBody>
          <a:bodyPr vert="horz" lIns="0" tIns="36000" rIns="0" bIns="36000" rtlCol="0" anchor="ctr"/>
          <a:lstStyle>
            <a:lvl1pPr algn="r">
              <a:defRPr sz="900">
                <a:solidFill>
                  <a:schemeClr val="bg2"/>
                </a:solidFill>
              </a:defRPr>
            </a:lvl1pPr>
          </a:lstStyle>
          <a:p>
            <a:fld id="{D57CD980-A213-AB4B-BFA8-636C1B75133C}" type="slidenum">
              <a:rPr lang="fr-FR" smtClean="0"/>
              <a:pPr/>
              <a:t>‹N°›</a:t>
            </a:fld>
            <a:endParaRPr lang="fr-FR"/>
          </a:p>
        </p:txBody>
      </p:sp>
    </p:spTree>
    <p:extLst>
      <p:ext uri="{BB962C8B-B14F-4D97-AF65-F5344CB8AC3E}">
        <p14:creationId xmlns:p14="http://schemas.microsoft.com/office/powerpoint/2010/main" val="2971339375"/>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673" r:id="rId3"/>
    <p:sldLayoutId id="2147483693" r:id="rId4"/>
    <p:sldLayoutId id="2147483677" r:id="rId5"/>
    <p:sldLayoutId id="2147483694" r:id="rId6"/>
    <p:sldLayoutId id="2147483674" r:id="rId7"/>
    <p:sldLayoutId id="2147483695" r:id="rId8"/>
    <p:sldLayoutId id="2147483675" r:id="rId9"/>
    <p:sldLayoutId id="2147483676" r:id="rId10"/>
    <p:sldLayoutId id="2147483678" r:id="rId11"/>
    <p:sldLayoutId id="2147483679" r:id="rId12"/>
    <p:sldLayoutId id="2147483662" r:id="rId13"/>
    <p:sldLayoutId id="2147483696" r:id="rId14"/>
    <p:sldLayoutId id="2147483697" r:id="rId15"/>
    <p:sldLayoutId id="2147483714" r:id="rId16"/>
    <p:sldLayoutId id="2147483716" r:id="rId17"/>
    <p:sldLayoutId id="2147483717" r:id="rId18"/>
    <p:sldLayoutId id="2147483718" r:id="rId19"/>
  </p:sldLayoutIdLst>
  <p:hf sldNum="0" hdr="0" ftr="0"/>
  <p:txStyles>
    <p:title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21"/>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5950" y="943796"/>
            <a:ext cx="8419833" cy="994172"/>
          </a:xfrm>
          <a:prstGeom prst="rect">
            <a:avLst/>
          </a:prstGeom>
        </p:spPr>
        <p:txBody>
          <a:bodyPr vert="horz" lIns="0" tIns="0" rIns="0" bIns="0" rtlCol="0" anchor="b" anchorCtr="0">
            <a:normAutofit/>
          </a:bodyPr>
          <a:lstStyle/>
          <a:p>
            <a:r>
              <a:rPr lang="fr-FR" dirty="0"/>
              <a:t>Modifiez le style du titre</a:t>
            </a:r>
            <a:endParaRPr lang="en-US" dirty="0"/>
          </a:p>
        </p:txBody>
      </p:sp>
      <p:sp>
        <p:nvSpPr>
          <p:cNvPr id="3" name="Text Placeholder 2"/>
          <p:cNvSpPr>
            <a:spLocks noGrp="1"/>
          </p:cNvSpPr>
          <p:nvPr>
            <p:ph type="body" idx="1"/>
          </p:nvPr>
        </p:nvSpPr>
        <p:spPr>
          <a:xfrm>
            <a:off x="355951" y="2160881"/>
            <a:ext cx="8419834" cy="1877208"/>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BB6D23-955F-3442-835E-92D7180D7B49}" type="datetime4">
              <a:rPr lang="fr-FR" smtClean="0"/>
              <a:t>2 novembre 2023</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718383" y="4767263"/>
            <a:ext cx="2057400" cy="273844"/>
          </a:xfrm>
          <a:prstGeom prst="rect">
            <a:avLst/>
          </a:prstGeom>
        </p:spPr>
        <p:txBody>
          <a:bodyPr vert="horz" lIns="0" tIns="36000" rIns="0" bIns="36000" rtlCol="0" anchor="ctr"/>
          <a:lstStyle>
            <a:lvl1pPr algn="r">
              <a:defRPr sz="900">
                <a:solidFill>
                  <a:schemeClr val="bg2"/>
                </a:solidFill>
              </a:defRPr>
            </a:lvl1pPr>
          </a:lstStyle>
          <a:p>
            <a:fld id="{D57CD980-A213-AB4B-BFA8-636C1B75133C}" type="slidenum">
              <a:rPr lang="fr-FR" smtClean="0"/>
              <a:pPr/>
              <a:t>‹N°›</a:t>
            </a:fld>
            <a:endParaRPr lang="fr-FR"/>
          </a:p>
        </p:txBody>
      </p:sp>
    </p:spTree>
    <p:extLst>
      <p:ext uri="{BB962C8B-B14F-4D97-AF65-F5344CB8AC3E}">
        <p14:creationId xmlns:p14="http://schemas.microsoft.com/office/powerpoint/2010/main" val="325957327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5" r:id="rId16"/>
  </p:sldLayoutIdLst>
  <p:hf sldNum="0" hdr="0" ftr="0"/>
  <p:txStyles>
    <p:title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18"/>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00.xml.rels><?xml version="1.0" encoding="UTF-8" standalone="yes"?>
<Relationships xmlns="http://schemas.openxmlformats.org/package/2006/relationships"><Relationship Id="rId2" Type="http://schemas.openxmlformats.org/officeDocument/2006/relationships/chart" Target="../charts/chart92.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chart" Target="../charts/chart93.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chart" Target="../charts/chart94.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chart" Target="../charts/chart95.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chart" Target="../charts/chart97.xml"/></Relationships>
</file>

<file path=ppt/slides/_rels/slide112.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8.svg"/><Relationship Id="rId2" Type="http://schemas.openxmlformats.org/officeDocument/2006/relationships/chart" Target="../charts/chart102.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chart" Target="../charts/chart103.xml"/><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105.xml"/><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10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chart" Target="../charts/chart12.xml"/></Relationships>
</file>

<file path=ppt/slides/_rels/slide120.xml.rels><?xml version="1.0" encoding="UTF-8" standalone="yes"?>
<Relationships xmlns="http://schemas.openxmlformats.org/package/2006/relationships"><Relationship Id="rId2" Type="http://schemas.openxmlformats.org/officeDocument/2006/relationships/chart" Target="../charts/chart107.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4.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5.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7.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8.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9.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chart" Target="../charts/chart18.xml"/></Relationships>
</file>

<file path=ppt/slides/_rels/slide2.xml.rels><?xml version="1.0" encoding="UTF-8" standalone="yes"?>
<Relationships xmlns="http://schemas.openxmlformats.org/package/2006/relationships"><Relationship Id="rId8" Type="http://schemas.openxmlformats.org/officeDocument/2006/relationships/slide" Target="slide115.xml"/><Relationship Id="rId3" Type="http://schemas.openxmlformats.org/officeDocument/2006/relationships/slide" Target="slide28.xml"/><Relationship Id="rId7" Type="http://schemas.openxmlformats.org/officeDocument/2006/relationships/slide" Target="slide109.xml"/><Relationship Id="rId2"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slide" Target="slide92.xml"/><Relationship Id="rId5" Type="http://schemas.openxmlformats.org/officeDocument/2006/relationships/slide" Target="slide83.xml"/><Relationship Id="rId4" Type="http://schemas.openxmlformats.org/officeDocument/2006/relationships/slide" Target="slide46.xml"/><Relationship Id="rId9" Type="http://schemas.openxmlformats.org/officeDocument/2006/relationships/slide" Target="slide12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2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18.xml"/><Relationship Id="rId5" Type="http://schemas.openxmlformats.org/officeDocument/2006/relationships/chart" Target="../charts/chart31.xml"/><Relationship Id="rId4" Type="http://schemas.openxmlformats.org/officeDocument/2006/relationships/chart" Target="../charts/chart30.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chart" Target="../charts/chart43.xml"/></Relationships>
</file>

<file path=ppt/slides/_rels/slide4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chart" Target="../charts/chart58.xml"/><Relationship Id="rId5" Type="http://schemas.openxmlformats.org/officeDocument/2006/relationships/chart" Target="../charts/chart57.xml"/><Relationship Id="rId4" Type="http://schemas.openxmlformats.org/officeDocument/2006/relationships/chart" Target="../charts/chart56.xml"/></Relationships>
</file>

<file path=ppt/slides/_rels/slide63.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4.sv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24.sv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62.xml"/><Relationship Id="rId1" Type="http://schemas.openxmlformats.org/officeDocument/2006/relationships/slideLayout" Target="../slideLayouts/slideLayout17.xml"/><Relationship Id="rId4" Type="http://schemas.openxmlformats.org/officeDocument/2006/relationships/image" Target="../media/image24.svg"/></Relationships>
</file>

<file path=ppt/slides/_rels/slide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63.xml"/><Relationship Id="rId1" Type="http://schemas.openxmlformats.org/officeDocument/2006/relationships/slideLayout" Target="../slideLayouts/slideLayout17.xml"/><Relationship Id="rId5" Type="http://schemas.openxmlformats.org/officeDocument/2006/relationships/image" Target="../media/image26.jpeg"/><Relationship Id="rId4" Type="http://schemas.openxmlformats.org/officeDocument/2006/relationships/chart" Target="../charts/chart64.xml"/></Relationships>
</file>

<file path=ppt/slides/_rels/slide69.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chart" Target="../charts/chart6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chart" Target="../charts/chart68.xml"/><Relationship Id="rId7" Type="http://schemas.openxmlformats.org/officeDocument/2006/relationships/image" Target="../media/image30.png"/><Relationship Id="rId12"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29.jpeg"/><Relationship Id="rId11" Type="http://schemas.openxmlformats.org/officeDocument/2006/relationships/image" Target="../media/image26.jpe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5.png"/></Relationships>
</file>

<file path=ppt/slides/_rels/slide7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chart" Target="../charts/chart69.xml"/><Relationship Id="rId7" Type="http://schemas.openxmlformats.org/officeDocument/2006/relationships/image" Target="../media/image30.png"/><Relationship Id="rId12"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29.jpeg"/><Relationship Id="rId11" Type="http://schemas.openxmlformats.org/officeDocument/2006/relationships/image" Target="../media/image26.jpe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chart" Target="../charts/chart77.xml"/><Relationship Id="rId7" Type="http://schemas.openxmlformats.org/officeDocument/2006/relationships/image" Target="../media/image30.png"/><Relationship Id="rId12"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29.jpeg"/><Relationship Id="rId11" Type="http://schemas.openxmlformats.org/officeDocument/2006/relationships/image" Target="../media/image26.jpe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chart" Target="../charts/chart84.xml"/><Relationship Id="rId1" Type="http://schemas.openxmlformats.org/officeDocument/2006/relationships/slideLayout" Target="../slideLayouts/slideLayout18.xml"/><Relationship Id="rId5" Type="http://schemas.openxmlformats.org/officeDocument/2006/relationships/chart" Target="../charts/chart87.xml"/><Relationship Id="rId4" Type="http://schemas.openxmlformats.org/officeDocument/2006/relationships/chart" Target="../charts/chart86.xml"/></Relationships>
</file>

<file path=ppt/slides/_rels/slide97.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chart" Target="../charts/chart88.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chart" Target="../charts/chart90.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7F45A3EE-CFA5-C642-BB65-C35FA52B37E9}"/>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p:pic>
      <p:sp>
        <p:nvSpPr>
          <p:cNvPr id="5" name="Titre 4">
            <a:extLst>
              <a:ext uri="{FF2B5EF4-FFF2-40B4-BE49-F238E27FC236}">
                <a16:creationId xmlns:a16="http://schemas.microsoft.com/office/drawing/2014/main" id="{D3A396F3-A0C3-DB45-8A11-E8249001D28A}"/>
              </a:ext>
            </a:extLst>
          </p:cNvPr>
          <p:cNvSpPr>
            <a:spLocks noGrp="1"/>
          </p:cNvSpPr>
          <p:nvPr>
            <p:ph type="ctrTitle"/>
          </p:nvPr>
        </p:nvSpPr>
        <p:spPr>
          <a:xfrm>
            <a:off x="350953" y="2111830"/>
            <a:ext cx="5902614" cy="1210610"/>
          </a:xfrm>
        </p:spPr>
        <p:txBody>
          <a:bodyPr/>
          <a:lstStyle/>
          <a:p>
            <a:r>
              <a:rPr lang="fr-FR" dirty="0"/>
              <a:t>Baromètre des produits biologiques en France - 2023</a:t>
            </a:r>
          </a:p>
        </p:txBody>
      </p:sp>
      <p:sp>
        <p:nvSpPr>
          <p:cNvPr id="6" name="Sous-titre 5">
            <a:extLst>
              <a:ext uri="{FF2B5EF4-FFF2-40B4-BE49-F238E27FC236}">
                <a16:creationId xmlns:a16="http://schemas.microsoft.com/office/drawing/2014/main" id="{D8A607B1-9F3C-5641-8F6E-0AB5C827D094}"/>
              </a:ext>
            </a:extLst>
          </p:cNvPr>
          <p:cNvSpPr>
            <a:spLocks noGrp="1"/>
          </p:cNvSpPr>
          <p:nvPr>
            <p:ph type="subTitle" idx="1"/>
          </p:nvPr>
        </p:nvSpPr>
        <p:spPr/>
        <p:txBody>
          <a:bodyPr/>
          <a:lstStyle/>
          <a:p>
            <a:r>
              <a:rPr lang="fr-FR" dirty="0"/>
              <a:t>Consommation et Perception</a:t>
            </a:r>
          </a:p>
        </p:txBody>
      </p:sp>
      <p:sp>
        <p:nvSpPr>
          <p:cNvPr id="4" name="Espace réservé de la date 3">
            <a:extLst>
              <a:ext uri="{FF2B5EF4-FFF2-40B4-BE49-F238E27FC236}">
                <a16:creationId xmlns:a16="http://schemas.microsoft.com/office/drawing/2014/main" id="{606FFC9B-6D5A-2C4B-8491-A48E5C77ACD4}"/>
              </a:ext>
            </a:extLst>
          </p:cNvPr>
          <p:cNvSpPr>
            <a:spLocks noGrp="1"/>
          </p:cNvSpPr>
          <p:nvPr>
            <p:ph type="dt" sz="half" idx="10"/>
          </p:nvPr>
        </p:nvSpPr>
        <p:spPr/>
        <p:txBody>
          <a:bodyPr/>
          <a:lstStyle/>
          <a:p>
            <a:r>
              <a:rPr lang="fr-FR" dirty="0"/>
              <a:t>Rapport détaillé</a:t>
            </a:r>
          </a:p>
        </p:txBody>
      </p:sp>
      <p:pic>
        <p:nvPicPr>
          <p:cNvPr id="1026" name="Picture 2" descr="Accueil - L'ObSoCo">
            <a:extLst>
              <a:ext uri="{FF2B5EF4-FFF2-40B4-BE49-F238E27FC236}">
                <a16:creationId xmlns:a16="http://schemas.microsoft.com/office/drawing/2014/main" id="{3A6E35BA-66D7-C7F4-F6A0-D97FBA297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431" y="750498"/>
            <a:ext cx="2042922" cy="30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8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D8AB2E-BBDA-EF65-761B-06A24F4BD09A}"/>
              </a:ext>
            </a:extLst>
          </p:cNvPr>
          <p:cNvSpPr>
            <a:spLocks noGrp="1"/>
          </p:cNvSpPr>
          <p:nvPr>
            <p:ph type="body" sz="quarter" idx="17"/>
          </p:nvPr>
        </p:nvSpPr>
        <p:spPr/>
        <p:txBody>
          <a:bodyPr/>
          <a:lstStyle/>
          <a:p>
            <a:r>
              <a:rPr lang="fr-FR" dirty="0"/>
              <a:t>Part de Français consommant des produits biologiques au moins une fois par semaine</a:t>
            </a:r>
          </a:p>
        </p:txBody>
      </p:sp>
      <p:sp>
        <p:nvSpPr>
          <p:cNvPr id="3" name="Espace réservé du texte 2">
            <a:extLst>
              <a:ext uri="{FF2B5EF4-FFF2-40B4-BE49-F238E27FC236}">
                <a16:creationId xmlns:a16="http://schemas.microsoft.com/office/drawing/2014/main" id="{1024DBE0-49E6-21A8-5F8C-44D72176C1E4}"/>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52183D1D-69A6-DD79-8C4F-EEEE344BCAD8}"/>
              </a:ext>
            </a:extLst>
          </p:cNvPr>
          <p:cNvSpPr>
            <a:spLocks noGrp="1"/>
          </p:cNvSpPr>
          <p:nvPr>
            <p:ph type="title"/>
          </p:nvPr>
        </p:nvSpPr>
        <p:spPr/>
        <p:txBody>
          <a:bodyPr/>
          <a:lstStyle/>
          <a:p>
            <a:r>
              <a:rPr lang="fr-FR" dirty="0"/>
              <a:t>Consommation de produits biologiques</a:t>
            </a:r>
          </a:p>
        </p:txBody>
      </p:sp>
      <p:sp>
        <p:nvSpPr>
          <p:cNvPr id="6" name="ZoneTexte 5">
            <a:extLst>
              <a:ext uri="{FF2B5EF4-FFF2-40B4-BE49-F238E27FC236}">
                <a16:creationId xmlns:a16="http://schemas.microsoft.com/office/drawing/2014/main" id="{1F81BE5C-6518-8AAA-56BB-6D59EBEDCC51}"/>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En fonction de l’âge</a:t>
            </a:r>
          </a:p>
        </p:txBody>
      </p:sp>
      <p:graphicFrame>
        <p:nvGraphicFramePr>
          <p:cNvPr id="10" name="Graphique 9">
            <a:extLst>
              <a:ext uri="{FF2B5EF4-FFF2-40B4-BE49-F238E27FC236}">
                <a16:creationId xmlns:a16="http://schemas.microsoft.com/office/drawing/2014/main" id="{A2EE4951-9FD1-139E-DC91-9A2D97E08CC6}"/>
              </a:ext>
            </a:extLst>
          </p:cNvPr>
          <p:cNvGraphicFramePr/>
          <p:nvPr>
            <p:extLst>
              <p:ext uri="{D42A27DB-BD31-4B8C-83A1-F6EECF244321}">
                <p14:modId xmlns:p14="http://schemas.microsoft.com/office/powerpoint/2010/main" val="2035008676"/>
              </p:ext>
            </p:extLst>
          </p:nvPr>
        </p:nvGraphicFramePr>
        <p:xfrm>
          <a:off x="-76912" y="1874581"/>
          <a:ext cx="4666001" cy="1299566"/>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a:extLst>
              <a:ext uri="{FF2B5EF4-FFF2-40B4-BE49-F238E27FC236}">
                <a16:creationId xmlns:a16="http://schemas.microsoft.com/office/drawing/2014/main" id="{F8EDAC8B-65D5-1B16-A4F7-795014A24A65}"/>
              </a:ext>
            </a:extLst>
          </p:cNvPr>
          <p:cNvSpPr txBox="1"/>
          <p:nvPr/>
        </p:nvSpPr>
        <p:spPr>
          <a:xfrm>
            <a:off x="4700190" y="1723133"/>
            <a:ext cx="4221621" cy="246221"/>
          </a:xfrm>
          <a:prstGeom prst="rect">
            <a:avLst/>
          </a:prstGeom>
          <a:noFill/>
        </p:spPr>
        <p:txBody>
          <a:bodyPr wrap="square" rtlCol="0">
            <a:spAutoFit/>
          </a:bodyPr>
          <a:lstStyle/>
          <a:p>
            <a:pPr algn="ctr"/>
            <a:r>
              <a:rPr lang="fr-FR" sz="1000" b="1" dirty="0"/>
              <a:t>En fonction de la catégorie socioprofessionnelle</a:t>
            </a:r>
          </a:p>
        </p:txBody>
      </p:sp>
      <p:graphicFrame>
        <p:nvGraphicFramePr>
          <p:cNvPr id="12" name="Graphique 11">
            <a:extLst>
              <a:ext uri="{FF2B5EF4-FFF2-40B4-BE49-F238E27FC236}">
                <a16:creationId xmlns:a16="http://schemas.microsoft.com/office/drawing/2014/main" id="{C6B61DB2-FADD-8C6C-50C9-1F5D438DAF73}"/>
              </a:ext>
            </a:extLst>
          </p:cNvPr>
          <p:cNvGraphicFramePr/>
          <p:nvPr>
            <p:extLst>
              <p:ext uri="{D42A27DB-BD31-4B8C-83A1-F6EECF244321}">
                <p14:modId xmlns:p14="http://schemas.microsoft.com/office/powerpoint/2010/main" val="3344993654"/>
              </p:ext>
            </p:extLst>
          </p:nvPr>
        </p:nvGraphicFramePr>
        <p:xfrm>
          <a:off x="4477999" y="1874580"/>
          <a:ext cx="4666001" cy="1299566"/>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99B22F6B-45D9-5BDB-4C6C-2C078925C2E3}"/>
              </a:ext>
            </a:extLst>
          </p:cNvPr>
          <p:cNvSpPr txBox="1"/>
          <p:nvPr/>
        </p:nvSpPr>
        <p:spPr>
          <a:xfrm>
            <a:off x="145279" y="3222534"/>
            <a:ext cx="4221621" cy="246221"/>
          </a:xfrm>
          <a:prstGeom prst="rect">
            <a:avLst/>
          </a:prstGeom>
          <a:noFill/>
        </p:spPr>
        <p:txBody>
          <a:bodyPr wrap="square" rtlCol="0">
            <a:spAutoFit/>
          </a:bodyPr>
          <a:lstStyle/>
          <a:p>
            <a:pPr algn="ctr"/>
            <a:r>
              <a:rPr lang="fr-FR" sz="1000" b="1" dirty="0"/>
              <a:t>En fonction du niveau de diplôme</a:t>
            </a:r>
          </a:p>
        </p:txBody>
      </p:sp>
      <p:graphicFrame>
        <p:nvGraphicFramePr>
          <p:cNvPr id="14" name="Graphique 13">
            <a:extLst>
              <a:ext uri="{FF2B5EF4-FFF2-40B4-BE49-F238E27FC236}">
                <a16:creationId xmlns:a16="http://schemas.microsoft.com/office/drawing/2014/main" id="{ACC8F403-B119-8112-800E-439998D05E65}"/>
              </a:ext>
            </a:extLst>
          </p:cNvPr>
          <p:cNvGraphicFramePr/>
          <p:nvPr>
            <p:extLst>
              <p:ext uri="{D42A27DB-BD31-4B8C-83A1-F6EECF244321}">
                <p14:modId xmlns:p14="http://schemas.microsoft.com/office/powerpoint/2010/main" val="146952968"/>
              </p:ext>
            </p:extLst>
          </p:nvPr>
        </p:nvGraphicFramePr>
        <p:xfrm>
          <a:off x="-76912" y="3414753"/>
          <a:ext cx="4666001" cy="1299566"/>
        </p:xfrm>
        <a:graphic>
          <a:graphicData uri="http://schemas.openxmlformats.org/drawingml/2006/chart">
            <c:chart xmlns:c="http://schemas.openxmlformats.org/drawingml/2006/chart" xmlns:r="http://schemas.openxmlformats.org/officeDocument/2006/relationships" r:id="rId5"/>
          </a:graphicData>
        </a:graphic>
      </p:graphicFrame>
      <p:sp>
        <p:nvSpPr>
          <p:cNvPr id="15" name="ZoneTexte 14">
            <a:extLst>
              <a:ext uri="{FF2B5EF4-FFF2-40B4-BE49-F238E27FC236}">
                <a16:creationId xmlns:a16="http://schemas.microsoft.com/office/drawing/2014/main" id="{7FA04B82-36C7-AC92-BFEE-0BEE15525031}"/>
              </a:ext>
            </a:extLst>
          </p:cNvPr>
          <p:cNvSpPr txBox="1"/>
          <p:nvPr/>
        </p:nvSpPr>
        <p:spPr>
          <a:xfrm>
            <a:off x="4700190" y="3222534"/>
            <a:ext cx="4221621" cy="246221"/>
          </a:xfrm>
          <a:prstGeom prst="rect">
            <a:avLst/>
          </a:prstGeom>
          <a:noFill/>
        </p:spPr>
        <p:txBody>
          <a:bodyPr wrap="square" rtlCol="0">
            <a:spAutoFit/>
          </a:bodyPr>
          <a:lstStyle/>
          <a:p>
            <a:pPr algn="ctr"/>
            <a:r>
              <a:rPr lang="fr-FR" sz="1000" b="1" dirty="0"/>
              <a:t>En fonction du niveau de vie du ménage</a:t>
            </a:r>
          </a:p>
        </p:txBody>
      </p:sp>
      <p:graphicFrame>
        <p:nvGraphicFramePr>
          <p:cNvPr id="16" name="Graphique 15">
            <a:extLst>
              <a:ext uri="{FF2B5EF4-FFF2-40B4-BE49-F238E27FC236}">
                <a16:creationId xmlns:a16="http://schemas.microsoft.com/office/drawing/2014/main" id="{6BA38BF7-7A62-2464-8548-139F24BD3117}"/>
              </a:ext>
            </a:extLst>
          </p:cNvPr>
          <p:cNvGraphicFramePr/>
          <p:nvPr>
            <p:extLst>
              <p:ext uri="{D42A27DB-BD31-4B8C-83A1-F6EECF244321}">
                <p14:modId xmlns:p14="http://schemas.microsoft.com/office/powerpoint/2010/main" val="1219639571"/>
              </p:ext>
            </p:extLst>
          </p:nvPr>
        </p:nvGraphicFramePr>
        <p:xfrm>
          <a:off x="4477999" y="3414753"/>
          <a:ext cx="4666001" cy="1299566"/>
        </p:xfrm>
        <a:graphic>
          <a:graphicData uri="http://schemas.openxmlformats.org/drawingml/2006/chart">
            <c:chart xmlns:c="http://schemas.openxmlformats.org/drawingml/2006/chart" xmlns:r="http://schemas.openxmlformats.org/officeDocument/2006/relationships" r:id="rId6"/>
          </a:graphicData>
        </a:graphic>
      </p:graphicFrame>
      <p:grpSp>
        <p:nvGrpSpPr>
          <p:cNvPr id="8" name="Groupe 7">
            <a:extLst>
              <a:ext uri="{FF2B5EF4-FFF2-40B4-BE49-F238E27FC236}">
                <a16:creationId xmlns:a16="http://schemas.microsoft.com/office/drawing/2014/main" id="{496CF998-A448-053A-F0D7-EED04BFC00B3}"/>
              </a:ext>
            </a:extLst>
          </p:cNvPr>
          <p:cNvGrpSpPr/>
          <p:nvPr/>
        </p:nvGrpSpPr>
        <p:grpSpPr>
          <a:xfrm>
            <a:off x="380149" y="2891600"/>
            <a:ext cx="3482951" cy="246221"/>
            <a:chOff x="380149" y="2870678"/>
            <a:chExt cx="3482951" cy="246221"/>
          </a:xfrm>
        </p:grpSpPr>
        <p:sp>
          <p:nvSpPr>
            <p:cNvPr id="4" name="Rectangle 3">
              <a:extLst>
                <a:ext uri="{FF2B5EF4-FFF2-40B4-BE49-F238E27FC236}">
                  <a16:creationId xmlns:a16="http://schemas.microsoft.com/office/drawing/2014/main" id="{DE68B5DD-A241-C4BA-628D-3CA799A3754C}"/>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7" name="Rectangle 6">
              <a:extLst>
                <a:ext uri="{FF2B5EF4-FFF2-40B4-BE49-F238E27FC236}">
                  <a16:creationId xmlns:a16="http://schemas.microsoft.com/office/drawing/2014/main" id="{CBFFD283-8AAC-D4C5-B3C1-2A9A6A04D71C}"/>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grpSp>
        <p:nvGrpSpPr>
          <p:cNvPr id="19" name="Groupe 18">
            <a:extLst>
              <a:ext uri="{FF2B5EF4-FFF2-40B4-BE49-F238E27FC236}">
                <a16:creationId xmlns:a16="http://schemas.microsoft.com/office/drawing/2014/main" id="{BA5DE16D-FA16-56DB-C922-7DD96D86F793}"/>
              </a:ext>
            </a:extLst>
          </p:cNvPr>
          <p:cNvGrpSpPr/>
          <p:nvPr/>
        </p:nvGrpSpPr>
        <p:grpSpPr>
          <a:xfrm>
            <a:off x="5046150" y="2891600"/>
            <a:ext cx="3482951" cy="246221"/>
            <a:chOff x="380149" y="2870678"/>
            <a:chExt cx="3482951" cy="246221"/>
          </a:xfrm>
        </p:grpSpPr>
        <p:sp>
          <p:nvSpPr>
            <p:cNvPr id="20" name="Rectangle 19">
              <a:extLst>
                <a:ext uri="{FF2B5EF4-FFF2-40B4-BE49-F238E27FC236}">
                  <a16:creationId xmlns:a16="http://schemas.microsoft.com/office/drawing/2014/main" id="{8F5CB479-9CAC-E534-8B53-D81821026557}"/>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21" name="Rectangle 20">
              <a:extLst>
                <a:ext uri="{FF2B5EF4-FFF2-40B4-BE49-F238E27FC236}">
                  <a16:creationId xmlns:a16="http://schemas.microsoft.com/office/drawing/2014/main" id="{69790D08-8D43-1D11-20D1-448DC9541F60}"/>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grpSp>
        <p:nvGrpSpPr>
          <p:cNvPr id="22" name="Groupe 21">
            <a:extLst>
              <a:ext uri="{FF2B5EF4-FFF2-40B4-BE49-F238E27FC236}">
                <a16:creationId xmlns:a16="http://schemas.microsoft.com/office/drawing/2014/main" id="{92046974-EA54-17ED-D356-300E5D88D76E}"/>
              </a:ext>
            </a:extLst>
          </p:cNvPr>
          <p:cNvGrpSpPr/>
          <p:nvPr/>
        </p:nvGrpSpPr>
        <p:grpSpPr>
          <a:xfrm>
            <a:off x="5046150" y="4470467"/>
            <a:ext cx="3482951" cy="246221"/>
            <a:chOff x="380149" y="2870678"/>
            <a:chExt cx="3482951" cy="246221"/>
          </a:xfrm>
        </p:grpSpPr>
        <p:sp>
          <p:nvSpPr>
            <p:cNvPr id="23" name="Rectangle 22">
              <a:extLst>
                <a:ext uri="{FF2B5EF4-FFF2-40B4-BE49-F238E27FC236}">
                  <a16:creationId xmlns:a16="http://schemas.microsoft.com/office/drawing/2014/main" id="{446D32F6-6488-3015-C264-D90F875CD7B5}"/>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24" name="Rectangle 23">
              <a:extLst>
                <a:ext uri="{FF2B5EF4-FFF2-40B4-BE49-F238E27FC236}">
                  <a16:creationId xmlns:a16="http://schemas.microsoft.com/office/drawing/2014/main" id="{85772B24-847B-FE5B-7C76-1FCB47DC2D98}"/>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grpSp>
        <p:nvGrpSpPr>
          <p:cNvPr id="25" name="Groupe 24">
            <a:extLst>
              <a:ext uri="{FF2B5EF4-FFF2-40B4-BE49-F238E27FC236}">
                <a16:creationId xmlns:a16="http://schemas.microsoft.com/office/drawing/2014/main" id="{521842AB-41C8-2DE6-AB3F-2B06BE6EA50F}"/>
              </a:ext>
            </a:extLst>
          </p:cNvPr>
          <p:cNvGrpSpPr/>
          <p:nvPr/>
        </p:nvGrpSpPr>
        <p:grpSpPr>
          <a:xfrm>
            <a:off x="380149" y="4470467"/>
            <a:ext cx="3482951" cy="246221"/>
            <a:chOff x="380149" y="2870678"/>
            <a:chExt cx="3482951" cy="246221"/>
          </a:xfrm>
        </p:grpSpPr>
        <p:sp>
          <p:nvSpPr>
            <p:cNvPr id="26" name="Rectangle 25">
              <a:extLst>
                <a:ext uri="{FF2B5EF4-FFF2-40B4-BE49-F238E27FC236}">
                  <a16:creationId xmlns:a16="http://schemas.microsoft.com/office/drawing/2014/main" id="{453C7AF6-8906-99CC-D3B5-2587F4E0A2D1}"/>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27" name="Rectangle 26">
              <a:extLst>
                <a:ext uri="{FF2B5EF4-FFF2-40B4-BE49-F238E27FC236}">
                  <a16:creationId xmlns:a16="http://schemas.microsoft.com/office/drawing/2014/main" id="{116286FD-60C2-8D23-C90F-D36582EC4C68}"/>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spTree>
    <p:extLst>
      <p:ext uri="{BB962C8B-B14F-4D97-AF65-F5344CB8AC3E}">
        <p14:creationId xmlns:p14="http://schemas.microsoft.com/office/powerpoint/2010/main" val="15113160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4A96D6-B8A3-3BF1-D005-E7A5BB58779B}"/>
              </a:ext>
            </a:extLst>
          </p:cNvPr>
          <p:cNvSpPr>
            <a:spLocks noGrp="1"/>
          </p:cNvSpPr>
          <p:nvPr>
            <p:ph type="body" sz="quarter" idx="17"/>
          </p:nvPr>
        </p:nvSpPr>
        <p:spPr/>
        <p:txBody>
          <a:bodyPr/>
          <a:lstStyle/>
          <a:p>
            <a:r>
              <a:rPr lang="fr-FR" dirty="0"/>
              <a:t>Quelle est la principale raison qui vous a amené à consommer des produits biologiques </a:t>
            </a:r>
            <a:r>
              <a:rPr lang="fr-FR" u="sng" dirty="0"/>
              <a:t>au départ </a:t>
            </a:r>
            <a:r>
              <a:rPr lang="fr-FR" dirty="0"/>
              <a:t>?</a:t>
            </a:r>
          </a:p>
        </p:txBody>
      </p:sp>
      <p:sp>
        <p:nvSpPr>
          <p:cNvPr id="3" name="Espace réservé du texte 2">
            <a:extLst>
              <a:ext uri="{FF2B5EF4-FFF2-40B4-BE49-F238E27FC236}">
                <a16:creationId xmlns:a16="http://schemas.microsoft.com/office/drawing/2014/main" id="{4D522796-B7BF-8E76-1457-8227CD551546}"/>
              </a:ext>
            </a:extLst>
          </p:cNvPr>
          <p:cNvSpPr>
            <a:spLocks noGrp="1"/>
          </p:cNvSpPr>
          <p:nvPr>
            <p:ph type="body" sz="quarter" idx="21"/>
          </p:nvPr>
        </p:nvSpPr>
        <p:spPr/>
        <p:txBody>
          <a:bodyPr/>
          <a:lstStyle/>
          <a:p>
            <a:r>
              <a:rPr lang="fr-FR" dirty="0"/>
              <a:t>Base : consommateurs réguliers de produits biologiques, n = 2 484</a:t>
            </a:r>
          </a:p>
        </p:txBody>
      </p:sp>
      <p:sp>
        <p:nvSpPr>
          <p:cNvPr id="4" name="Titre 3">
            <a:extLst>
              <a:ext uri="{FF2B5EF4-FFF2-40B4-BE49-F238E27FC236}">
                <a16:creationId xmlns:a16="http://schemas.microsoft.com/office/drawing/2014/main" id="{E15B97B3-ADA7-26CC-2704-F48FE6D67536}"/>
              </a:ext>
            </a:extLst>
          </p:cNvPr>
          <p:cNvSpPr>
            <a:spLocks noGrp="1"/>
          </p:cNvSpPr>
          <p:nvPr>
            <p:ph type="title"/>
          </p:nvPr>
        </p:nvSpPr>
        <p:spPr/>
        <p:txBody>
          <a:bodyPr/>
          <a:lstStyle/>
          <a:p>
            <a:r>
              <a:rPr lang="fr-FR" dirty="0"/>
              <a:t>Raison à l’origine de la consommation de produits bio</a:t>
            </a:r>
          </a:p>
        </p:txBody>
      </p:sp>
      <p:graphicFrame>
        <p:nvGraphicFramePr>
          <p:cNvPr id="8" name="Google Shape;695;p8">
            <a:extLst>
              <a:ext uri="{FF2B5EF4-FFF2-40B4-BE49-F238E27FC236}">
                <a16:creationId xmlns:a16="http://schemas.microsoft.com/office/drawing/2014/main" id="{644F43D9-BE31-C4DF-542B-DDE6A910F9A8}"/>
              </a:ext>
            </a:extLst>
          </p:cNvPr>
          <p:cNvGraphicFramePr/>
          <p:nvPr>
            <p:extLst>
              <p:ext uri="{D42A27DB-BD31-4B8C-83A1-F6EECF244321}">
                <p14:modId xmlns:p14="http://schemas.microsoft.com/office/powerpoint/2010/main" val="2710923610"/>
              </p:ext>
            </p:extLst>
          </p:nvPr>
        </p:nvGraphicFramePr>
        <p:xfrm>
          <a:off x="-7620" y="1633062"/>
          <a:ext cx="6570942" cy="3201561"/>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30">
            <a:extLst>
              <a:ext uri="{FF2B5EF4-FFF2-40B4-BE49-F238E27FC236}">
                <a16:creationId xmlns:a16="http://schemas.microsoft.com/office/drawing/2014/main" id="{9EE354C8-D85E-1B87-F215-3671D9CBCF2F}"/>
              </a:ext>
            </a:extLst>
          </p:cNvPr>
          <p:cNvSpPr txBox="1"/>
          <p:nvPr/>
        </p:nvSpPr>
        <p:spPr>
          <a:xfrm>
            <a:off x="6247861" y="2079322"/>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grpSp>
        <p:nvGrpSpPr>
          <p:cNvPr id="6" name="Groupe 5">
            <a:extLst>
              <a:ext uri="{FF2B5EF4-FFF2-40B4-BE49-F238E27FC236}">
                <a16:creationId xmlns:a16="http://schemas.microsoft.com/office/drawing/2014/main" id="{8D06FCDE-2B2E-AEAB-FA2B-32172B3EB8A6}"/>
              </a:ext>
            </a:extLst>
          </p:cNvPr>
          <p:cNvGrpSpPr/>
          <p:nvPr/>
        </p:nvGrpSpPr>
        <p:grpSpPr>
          <a:xfrm>
            <a:off x="4441205" y="4307847"/>
            <a:ext cx="2122117" cy="314788"/>
            <a:chOff x="5314574" y="4451951"/>
            <a:chExt cx="3080550" cy="255654"/>
          </a:xfrm>
        </p:grpSpPr>
        <p:sp>
          <p:nvSpPr>
            <p:cNvPr id="7" name="ZoneTexte 6">
              <a:extLst>
                <a:ext uri="{FF2B5EF4-FFF2-40B4-BE49-F238E27FC236}">
                  <a16:creationId xmlns:a16="http://schemas.microsoft.com/office/drawing/2014/main" id="{9C610AFC-1DB8-AE99-3EB6-DCA7DC9CA6E0}"/>
                </a:ext>
              </a:extLst>
            </p:cNvPr>
            <p:cNvSpPr txBox="1"/>
            <p:nvPr/>
          </p:nvSpPr>
          <p:spPr>
            <a:xfrm>
              <a:off x="5314574" y="4451951"/>
              <a:ext cx="484351" cy="246221"/>
            </a:xfrm>
            <a:prstGeom prst="rect">
              <a:avLst/>
            </a:prstGeom>
            <a:noFill/>
          </p:spPr>
          <p:txBody>
            <a:bodyPr wrap="square" rtlCol="0">
              <a:spAutoFit/>
            </a:bodyPr>
            <a:lstStyle/>
            <a:p>
              <a:r>
                <a:rPr lang="en-CA" sz="1000" b="1" dirty="0">
                  <a:solidFill>
                    <a:srgbClr val="92D050"/>
                  </a:solidFill>
                  <a:latin typeface="Calibri" panose="020F0502020204030204" pitchFamily="34" charset="0"/>
                  <a:cs typeface="Calibri" panose="020F0502020204030204" pitchFamily="34" charset="0"/>
                </a:rPr>
                <a:t>↑</a:t>
              </a:r>
              <a:r>
                <a:rPr lang="en-CA" sz="1000" dirty="0">
                  <a:latin typeface="Calibri" panose="020F0502020204030204" pitchFamily="34" charset="0"/>
                  <a:cs typeface="Calibri" panose="020F0502020204030204" pitchFamily="34" charset="0"/>
                </a:rPr>
                <a:t> </a:t>
              </a:r>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10" name="Rectangle 9">
              <a:extLst>
                <a:ext uri="{FF2B5EF4-FFF2-40B4-BE49-F238E27FC236}">
                  <a16:creationId xmlns:a16="http://schemas.microsoft.com/office/drawing/2014/main" id="{4B25B9DC-9A7C-3D7C-4C9C-4FC8C5A6818C}"/>
                </a:ext>
              </a:extLst>
            </p:cNvPr>
            <p:cNvSpPr/>
            <p:nvPr/>
          </p:nvSpPr>
          <p:spPr>
            <a:xfrm>
              <a:off x="5624106" y="4557629"/>
              <a:ext cx="2771018" cy="149976"/>
            </a:xfrm>
            <a:prstGeom prst="rect">
              <a:avLst/>
            </a:prstGeom>
          </p:spPr>
          <p:txBody>
            <a:bodyPr wrap="square">
              <a:spAutoFit/>
            </a:bodyPr>
            <a:lstStyle/>
            <a:p>
              <a:r>
                <a:rPr lang="fr-FR" sz="600" dirty="0">
                  <a:solidFill>
                    <a:srgbClr val="7F7F7F"/>
                  </a:solidFill>
                  <a:cs typeface="Calibri" panose="020F0502020204030204" pitchFamily="34" charset="0"/>
                </a:rPr>
                <a:t>Hausse / Baisse significative par rapport à 2021</a:t>
              </a:r>
              <a:endParaRPr lang="en-CA" sz="600" dirty="0"/>
            </a:p>
          </p:txBody>
        </p:sp>
      </p:grpSp>
      <p:graphicFrame>
        <p:nvGraphicFramePr>
          <p:cNvPr id="11" name="Tableau 10">
            <a:extLst>
              <a:ext uri="{FF2B5EF4-FFF2-40B4-BE49-F238E27FC236}">
                <a16:creationId xmlns:a16="http://schemas.microsoft.com/office/drawing/2014/main" id="{AF0A321D-4F4D-D780-685C-60ADC1BE06AC}"/>
              </a:ext>
            </a:extLst>
          </p:cNvPr>
          <p:cNvGraphicFramePr>
            <a:graphicFrameLocks noGrp="1"/>
          </p:cNvGraphicFramePr>
          <p:nvPr>
            <p:extLst>
              <p:ext uri="{D42A27DB-BD31-4B8C-83A1-F6EECF244321}">
                <p14:modId xmlns:p14="http://schemas.microsoft.com/office/powerpoint/2010/main" val="3410330881"/>
              </p:ext>
            </p:extLst>
          </p:nvPr>
        </p:nvGraphicFramePr>
        <p:xfrm>
          <a:off x="6776551" y="1769685"/>
          <a:ext cx="1532022" cy="2965727"/>
        </p:xfrm>
        <a:graphic>
          <a:graphicData uri="http://schemas.openxmlformats.org/drawingml/2006/table">
            <a:tbl>
              <a:tblPr firstRow="1" bandRow="1">
                <a:tableStyleId>{5C22544A-7EE6-4342-B048-85BDC9FD1C3A}</a:tableStyleId>
              </a:tblPr>
              <a:tblGrid>
                <a:gridCol w="510674">
                  <a:extLst>
                    <a:ext uri="{9D8B030D-6E8A-4147-A177-3AD203B41FA5}">
                      <a16:colId xmlns:a16="http://schemas.microsoft.com/office/drawing/2014/main" val="402950752"/>
                    </a:ext>
                  </a:extLst>
                </a:gridCol>
                <a:gridCol w="510674">
                  <a:extLst>
                    <a:ext uri="{9D8B030D-6E8A-4147-A177-3AD203B41FA5}">
                      <a16:colId xmlns:a16="http://schemas.microsoft.com/office/drawing/2014/main" val="1588710229"/>
                    </a:ext>
                  </a:extLst>
                </a:gridCol>
                <a:gridCol w="510674">
                  <a:extLst>
                    <a:ext uri="{9D8B030D-6E8A-4147-A177-3AD203B41FA5}">
                      <a16:colId xmlns:a16="http://schemas.microsoft.com/office/drawing/2014/main" val="345532504"/>
                    </a:ext>
                  </a:extLst>
                </a:gridCol>
              </a:tblGrid>
              <a:tr h="161772">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mn-lt"/>
                          <a:ea typeface="+mn-ea"/>
                          <a:cs typeface="+mn-cs"/>
                        </a:rPr>
                        <a:t>2021</a:t>
                      </a:r>
                    </a:p>
                  </a:txBody>
                  <a:tcPr marL="0" marR="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mn-lt"/>
                          <a:ea typeface="+mn-ea"/>
                          <a:cs typeface="+mn-cs"/>
                        </a:rPr>
                        <a:t>2020</a:t>
                      </a:r>
                    </a:p>
                  </a:txBody>
                  <a:tcPr marL="0" marR="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mn-lt"/>
                          <a:ea typeface="+mn-ea"/>
                          <a:cs typeface="+mn-cs"/>
                        </a:rPr>
                        <a:t>2019</a:t>
                      </a:r>
                    </a:p>
                  </a:txBody>
                  <a:tcPr marL="0" marR="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135363688"/>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272905"/>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189710"/>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279962"/>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179943"/>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0977188"/>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921036"/>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079083"/>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602765"/>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199303"/>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a:solidFill>
                            <a:schemeClr val="tx2"/>
                          </a:solidFill>
                          <a:effectLst/>
                          <a:latin typeface="+mn-lt"/>
                          <a:ea typeface="+mn-ea"/>
                          <a:cs typeface="+mn-cs"/>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223935"/>
                  </a:ext>
                </a:extLst>
              </a:tr>
              <a:tr h="248137">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en-AU" sz="1100" b="1" i="0" u="none" strike="noStrike" kern="1200" dirty="0">
                          <a:solidFill>
                            <a:schemeClr val="tx2"/>
                          </a:solidFill>
                          <a:effectLst/>
                          <a:latin typeface="+mn-lt"/>
                          <a:ea typeface="+mn-ea"/>
                          <a:cs typeface="+mn-cs"/>
                        </a:rPr>
                        <a:t>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812373"/>
                  </a:ext>
                </a:extLst>
              </a:tr>
            </a:tbl>
          </a:graphicData>
        </a:graphic>
      </p:graphicFrame>
    </p:spTree>
    <p:extLst>
      <p:ext uri="{BB962C8B-B14F-4D97-AF65-F5344CB8AC3E}">
        <p14:creationId xmlns:p14="http://schemas.microsoft.com/office/powerpoint/2010/main" val="1490856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EBF53F-1E72-E122-41F7-16CF44A8201A}"/>
              </a:ext>
            </a:extLst>
          </p:cNvPr>
          <p:cNvSpPr/>
          <p:nvPr/>
        </p:nvSpPr>
        <p:spPr>
          <a:xfrm>
            <a:off x="-62611" y="3959536"/>
            <a:ext cx="8467492" cy="284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98F08E2-7F3D-C571-8485-8E1F523D63C2}"/>
              </a:ext>
            </a:extLst>
          </p:cNvPr>
          <p:cNvSpPr/>
          <p:nvPr/>
        </p:nvSpPr>
        <p:spPr>
          <a:xfrm>
            <a:off x="-62611" y="2480756"/>
            <a:ext cx="8467492" cy="28499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BC5AFA9-9B10-266B-7C15-0718EEA77087}"/>
              </a:ext>
            </a:extLst>
          </p:cNvPr>
          <p:cNvSpPr/>
          <p:nvPr/>
        </p:nvSpPr>
        <p:spPr>
          <a:xfrm>
            <a:off x="-62611" y="3223034"/>
            <a:ext cx="8467492" cy="284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A4A96D6-B8A3-3BF1-D005-E7A5BB58779B}"/>
              </a:ext>
            </a:extLst>
          </p:cNvPr>
          <p:cNvSpPr>
            <a:spLocks noGrp="1"/>
          </p:cNvSpPr>
          <p:nvPr>
            <p:ph type="body" sz="quarter" idx="17"/>
          </p:nvPr>
        </p:nvSpPr>
        <p:spPr/>
        <p:txBody>
          <a:bodyPr/>
          <a:lstStyle/>
          <a:p>
            <a:r>
              <a:rPr lang="fr-FR" dirty="0"/>
              <a:t>Et </a:t>
            </a:r>
            <a:r>
              <a:rPr lang="fr-FR" u="sng" dirty="0"/>
              <a:t>aujourd’hui</a:t>
            </a:r>
            <a:r>
              <a:rPr lang="fr-FR" dirty="0"/>
              <a:t>, quelles sont toutes les raisons qui vous incitent à consommer des produits biologiques ?</a:t>
            </a:r>
          </a:p>
        </p:txBody>
      </p:sp>
      <p:sp>
        <p:nvSpPr>
          <p:cNvPr id="3" name="Espace réservé du texte 2">
            <a:extLst>
              <a:ext uri="{FF2B5EF4-FFF2-40B4-BE49-F238E27FC236}">
                <a16:creationId xmlns:a16="http://schemas.microsoft.com/office/drawing/2014/main" id="{4D522796-B7BF-8E76-1457-8227CD551546}"/>
              </a:ext>
            </a:extLst>
          </p:cNvPr>
          <p:cNvSpPr>
            <a:spLocks noGrp="1"/>
          </p:cNvSpPr>
          <p:nvPr>
            <p:ph type="body" sz="quarter" idx="21"/>
          </p:nvPr>
        </p:nvSpPr>
        <p:spPr/>
        <p:txBody>
          <a:bodyPr/>
          <a:lstStyle/>
          <a:p>
            <a:r>
              <a:rPr lang="fr-FR" dirty="0"/>
              <a:t>Base : consommateurs réguliers de produits biologiques, n = 2 484</a:t>
            </a:r>
          </a:p>
        </p:txBody>
      </p:sp>
      <p:sp>
        <p:nvSpPr>
          <p:cNvPr id="4" name="Titre 3">
            <a:extLst>
              <a:ext uri="{FF2B5EF4-FFF2-40B4-BE49-F238E27FC236}">
                <a16:creationId xmlns:a16="http://schemas.microsoft.com/office/drawing/2014/main" id="{E15B97B3-ADA7-26CC-2704-F48FE6D67536}"/>
              </a:ext>
            </a:extLst>
          </p:cNvPr>
          <p:cNvSpPr>
            <a:spLocks noGrp="1"/>
          </p:cNvSpPr>
          <p:nvPr>
            <p:ph type="title"/>
          </p:nvPr>
        </p:nvSpPr>
        <p:spPr/>
        <p:txBody>
          <a:bodyPr/>
          <a:lstStyle/>
          <a:p>
            <a:r>
              <a:rPr lang="fr-FR" dirty="0"/>
              <a:t>Raisons pour consommer des produits bio</a:t>
            </a:r>
          </a:p>
        </p:txBody>
      </p:sp>
      <p:graphicFrame>
        <p:nvGraphicFramePr>
          <p:cNvPr id="5" name="Google Shape;695;p8">
            <a:extLst>
              <a:ext uri="{FF2B5EF4-FFF2-40B4-BE49-F238E27FC236}">
                <a16:creationId xmlns:a16="http://schemas.microsoft.com/office/drawing/2014/main" id="{1B442ADC-5B30-10CB-CD0E-4395E080A1FA}"/>
              </a:ext>
            </a:extLst>
          </p:cNvPr>
          <p:cNvGraphicFramePr/>
          <p:nvPr>
            <p:extLst>
              <p:ext uri="{D42A27DB-BD31-4B8C-83A1-F6EECF244321}">
                <p14:modId xmlns:p14="http://schemas.microsoft.com/office/powerpoint/2010/main" val="2067312078"/>
              </p:ext>
            </p:extLst>
          </p:nvPr>
        </p:nvGraphicFramePr>
        <p:xfrm>
          <a:off x="3689" y="1880654"/>
          <a:ext cx="6785731" cy="2894063"/>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7908D7A5-AA67-D07F-D3FC-3185D325D597}"/>
              </a:ext>
            </a:extLst>
          </p:cNvPr>
          <p:cNvSpPr txBox="1"/>
          <p:nvPr/>
        </p:nvSpPr>
        <p:spPr>
          <a:xfrm>
            <a:off x="5023789" y="3285521"/>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9" name="ZoneTexte 30">
            <a:extLst>
              <a:ext uri="{FF2B5EF4-FFF2-40B4-BE49-F238E27FC236}">
                <a16:creationId xmlns:a16="http://schemas.microsoft.com/office/drawing/2014/main" id="{05615ADF-33DD-4E54-4BF9-D309D3B24916}"/>
              </a:ext>
            </a:extLst>
          </p:cNvPr>
          <p:cNvSpPr txBox="1"/>
          <p:nvPr/>
        </p:nvSpPr>
        <p:spPr>
          <a:xfrm>
            <a:off x="5643969" y="2546308"/>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10" name="ZoneTexte 9">
            <a:extLst>
              <a:ext uri="{FF2B5EF4-FFF2-40B4-BE49-F238E27FC236}">
                <a16:creationId xmlns:a16="http://schemas.microsoft.com/office/drawing/2014/main" id="{FFE15131-E480-AF80-8079-190B8C90F47F}"/>
              </a:ext>
            </a:extLst>
          </p:cNvPr>
          <p:cNvSpPr txBox="1"/>
          <p:nvPr/>
        </p:nvSpPr>
        <p:spPr>
          <a:xfrm>
            <a:off x="4301794" y="4025088"/>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graphicFrame>
        <p:nvGraphicFramePr>
          <p:cNvPr id="14" name="Tableau 13">
            <a:extLst>
              <a:ext uri="{FF2B5EF4-FFF2-40B4-BE49-F238E27FC236}">
                <a16:creationId xmlns:a16="http://schemas.microsoft.com/office/drawing/2014/main" id="{A7FE1D88-C53A-DA1A-CD71-48733DA9C010}"/>
              </a:ext>
            </a:extLst>
          </p:cNvPr>
          <p:cNvGraphicFramePr>
            <a:graphicFrameLocks noGrp="1"/>
          </p:cNvGraphicFramePr>
          <p:nvPr/>
        </p:nvGraphicFramePr>
        <p:xfrm>
          <a:off x="6789420" y="1737917"/>
          <a:ext cx="1532022" cy="2988827"/>
        </p:xfrm>
        <a:graphic>
          <a:graphicData uri="http://schemas.openxmlformats.org/drawingml/2006/table">
            <a:tbl>
              <a:tblPr firstRow="1" bandRow="1">
                <a:tableStyleId>{5C22544A-7EE6-4342-B048-85BDC9FD1C3A}</a:tableStyleId>
              </a:tblPr>
              <a:tblGrid>
                <a:gridCol w="510674">
                  <a:extLst>
                    <a:ext uri="{9D8B030D-6E8A-4147-A177-3AD203B41FA5}">
                      <a16:colId xmlns:a16="http://schemas.microsoft.com/office/drawing/2014/main" val="402950752"/>
                    </a:ext>
                  </a:extLst>
                </a:gridCol>
                <a:gridCol w="510674">
                  <a:extLst>
                    <a:ext uri="{9D8B030D-6E8A-4147-A177-3AD203B41FA5}">
                      <a16:colId xmlns:a16="http://schemas.microsoft.com/office/drawing/2014/main" val="1588710229"/>
                    </a:ext>
                  </a:extLst>
                </a:gridCol>
                <a:gridCol w="510674">
                  <a:extLst>
                    <a:ext uri="{9D8B030D-6E8A-4147-A177-3AD203B41FA5}">
                      <a16:colId xmlns:a16="http://schemas.microsoft.com/office/drawing/2014/main" val="345532504"/>
                    </a:ext>
                  </a:extLst>
                </a:gridCol>
              </a:tblGrid>
              <a:tr h="192768">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Calibri" panose="020F0502020204030204" pitchFamily="34" charset="0"/>
                          <a:ea typeface="+mn-ea"/>
                          <a:cs typeface="+mn-cs"/>
                        </a:rPr>
                        <a:t>2021</a:t>
                      </a:r>
                    </a:p>
                  </a:txBody>
                  <a:tcPr marL="0" marR="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Calibri" panose="020F0502020204030204" pitchFamily="34" charset="0"/>
                          <a:ea typeface="+mn-ea"/>
                          <a:cs typeface="+mn-cs"/>
                        </a:rPr>
                        <a:t>2020</a:t>
                      </a:r>
                    </a:p>
                  </a:txBody>
                  <a:tcPr marL="0" marR="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Calibri" panose="020F0502020204030204" pitchFamily="34" charset="0"/>
                          <a:ea typeface="+mn-ea"/>
                          <a:cs typeface="+mn-cs"/>
                        </a:rPr>
                        <a:t>2019</a:t>
                      </a:r>
                    </a:p>
                  </a:txBody>
                  <a:tcPr marL="0" marR="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135363688"/>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61%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59%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272905"/>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46%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48%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45%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189710"/>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51%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279962"/>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179943"/>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28%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0977188"/>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921036"/>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079083"/>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602765"/>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199303"/>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223935"/>
                  </a:ext>
                </a:extLst>
              </a:tr>
              <a:tr h="250237">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AU" sz="1100" b="1" i="0" u="none" strike="noStrike" kern="1200" dirty="0">
                          <a:solidFill>
                            <a:schemeClr val="tx2"/>
                          </a:solidFill>
                          <a:effectLst/>
                          <a:latin typeface="Calibri" panose="020F0502020204030204" pitchFamily="34" charset="0"/>
                          <a:ea typeface="+mn-ea"/>
                          <a:cs typeface="+mn-cs"/>
                        </a:rPr>
                        <a:t>4%</a:t>
                      </a:r>
                    </a:p>
                  </a:txBody>
                  <a:tcPr marL="7620" marR="7620" marT="7620" marB="0" anchor="ctr">
                    <a:lnL w="12700" cap="flat" cmpd="sng" algn="ctr">
                      <a:no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812373"/>
                  </a:ext>
                </a:extLst>
              </a:tr>
            </a:tbl>
          </a:graphicData>
        </a:graphic>
      </p:graphicFrame>
      <p:sp>
        <p:nvSpPr>
          <p:cNvPr id="6" name="ZoneTexte 30">
            <a:extLst>
              <a:ext uri="{FF2B5EF4-FFF2-40B4-BE49-F238E27FC236}">
                <a16:creationId xmlns:a16="http://schemas.microsoft.com/office/drawing/2014/main" id="{D585BF40-81F3-B1C1-64D6-9460E1B35597}"/>
              </a:ext>
            </a:extLst>
          </p:cNvPr>
          <p:cNvSpPr txBox="1"/>
          <p:nvPr/>
        </p:nvSpPr>
        <p:spPr>
          <a:xfrm>
            <a:off x="6216695" y="2032101"/>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6276538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EBF53F-1E72-E122-41F7-16CF44A8201A}"/>
              </a:ext>
            </a:extLst>
          </p:cNvPr>
          <p:cNvSpPr/>
          <p:nvPr/>
        </p:nvSpPr>
        <p:spPr>
          <a:xfrm>
            <a:off x="-43341" y="3622814"/>
            <a:ext cx="8467492" cy="284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98F08E2-7F3D-C571-8485-8E1F523D63C2}"/>
              </a:ext>
            </a:extLst>
          </p:cNvPr>
          <p:cNvSpPr/>
          <p:nvPr/>
        </p:nvSpPr>
        <p:spPr>
          <a:xfrm>
            <a:off x="-43341" y="2003930"/>
            <a:ext cx="8467492" cy="44370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BC5AFA9-9B10-266B-7C15-0718EEA77087}"/>
              </a:ext>
            </a:extLst>
          </p:cNvPr>
          <p:cNvSpPr/>
          <p:nvPr/>
        </p:nvSpPr>
        <p:spPr>
          <a:xfrm>
            <a:off x="-62611" y="3223034"/>
            <a:ext cx="8467492" cy="284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A4A96D6-B8A3-3BF1-D005-E7A5BB58779B}"/>
              </a:ext>
            </a:extLst>
          </p:cNvPr>
          <p:cNvSpPr>
            <a:spLocks noGrp="1"/>
          </p:cNvSpPr>
          <p:nvPr>
            <p:ph type="body" sz="quarter" idx="17"/>
          </p:nvPr>
        </p:nvSpPr>
        <p:spPr/>
        <p:txBody>
          <a:bodyPr/>
          <a:lstStyle/>
          <a:p>
            <a:r>
              <a:rPr lang="fr-FR" dirty="0"/>
              <a:t>Et </a:t>
            </a:r>
            <a:r>
              <a:rPr lang="fr-FR" u="sng" dirty="0"/>
              <a:t>aujourd’hui</a:t>
            </a:r>
            <a:r>
              <a:rPr lang="fr-FR" dirty="0"/>
              <a:t>, quelles sont toutes les raisons qui vous incitent à consommer des produits biologiques ?</a:t>
            </a:r>
          </a:p>
        </p:txBody>
      </p:sp>
      <p:sp>
        <p:nvSpPr>
          <p:cNvPr id="3" name="Espace réservé du texte 2">
            <a:extLst>
              <a:ext uri="{FF2B5EF4-FFF2-40B4-BE49-F238E27FC236}">
                <a16:creationId xmlns:a16="http://schemas.microsoft.com/office/drawing/2014/main" id="{4D522796-B7BF-8E76-1457-8227CD551546}"/>
              </a:ext>
            </a:extLst>
          </p:cNvPr>
          <p:cNvSpPr>
            <a:spLocks noGrp="1"/>
          </p:cNvSpPr>
          <p:nvPr>
            <p:ph type="body" sz="quarter" idx="21"/>
          </p:nvPr>
        </p:nvSpPr>
        <p:spPr/>
        <p:txBody>
          <a:bodyPr/>
          <a:lstStyle/>
          <a:p>
            <a:r>
              <a:rPr lang="fr-FR" dirty="0"/>
              <a:t>Base : consommateurs 18-24 ans réguliers de produits biologiques, n = 289</a:t>
            </a:r>
          </a:p>
        </p:txBody>
      </p:sp>
      <p:sp>
        <p:nvSpPr>
          <p:cNvPr id="4" name="Titre 3">
            <a:extLst>
              <a:ext uri="{FF2B5EF4-FFF2-40B4-BE49-F238E27FC236}">
                <a16:creationId xmlns:a16="http://schemas.microsoft.com/office/drawing/2014/main" id="{E15B97B3-ADA7-26CC-2704-F48FE6D67536}"/>
              </a:ext>
            </a:extLst>
          </p:cNvPr>
          <p:cNvSpPr>
            <a:spLocks noGrp="1"/>
          </p:cNvSpPr>
          <p:nvPr>
            <p:ph type="title"/>
          </p:nvPr>
        </p:nvSpPr>
        <p:spPr/>
        <p:txBody>
          <a:bodyPr/>
          <a:lstStyle/>
          <a:p>
            <a:r>
              <a:rPr lang="fr-FR" dirty="0"/>
              <a:t>Raisons pour consommer des produits bio</a:t>
            </a:r>
          </a:p>
        </p:txBody>
      </p:sp>
      <p:graphicFrame>
        <p:nvGraphicFramePr>
          <p:cNvPr id="5" name="Google Shape;695;p8">
            <a:extLst>
              <a:ext uri="{FF2B5EF4-FFF2-40B4-BE49-F238E27FC236}">
                <a16:creationId xmlns:a16="http://schemas.microsoft.com/office/drawing/2014/main" id="{1B442ADC-5B30-10CB-CD0E-4395E080A1FA}"/>
              </a:ext>
            </a:extLst>
          </p:cNvPr>
          <p:cNvGraphicFramePr/>
          <p:nvPr>
            <p:extLst>
              <p:ext uri="{D42A27DB-BD31-4B8C-83A1-F6EECF244321}">
                <p14:modId xmlns:p14="http://schemas.microsoft.com/office/powerpoint/2010/main" val="3984181120"/>
              </p:ext>
            </p:extLst>
          </p:nvPr>
        </p:nvGraphicFramePr>
        <p:xfrm>
          <a:off x="-721058" y="1880654"/>
          <a:ext cx="7399564" cy="2894063"/>
        </p:xfrm>
        <a:graphic>
          <a:graphicData uri="http://schemas.openxmlformats.org/drawingml/2006/chart">
            <c:chart xmlns:c="http://schemas.openxmlformats.org/drawingml/2006/chart" xmlns:r="http://schemas.openxmlformats.org/officeDocument/2006/relationships" r:id="rId2"/>
          </a:graphicData>
        </a:graphic>
      </p:graphicFrame>
      <p:sp>
        <p:nvSpPr>
          <p:cNvPr id="13" name="ZoneTexte 30">
            <a:extLst>
              <a:ext uri="{FF2B5EF4-FFF2-40B4-BE49-F238E27FC236}">
                <a16:creationId xmlns:a16="http://schemas.microsoft.com/office/drawing/2014/main" id="{4AACADC5-B7AF-AC07-0A4F-9CAE7CC5DCEB}"/>
              </a:ext>
            </a:extLst>
          </p:cNvPr>
          <p:cNvSpPr txBox="1"/>
          <p:nvPr/>
        </p:nvSpPr>
        <p:spPr>
          <a:xfrm>
            <a:off x="5205661" y="3069146"/>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15" name="ZoneTexte 14">
            <a:extLst>
              <a:ext uri="{FF2B5EF4-FFF2-40B4-BE49-F238E27FC236}">
                <a16:creationId xmlns:a16="http://schemas.microsoft.com/office/drawing/2014/main" id="{EC5E0CBD-871E-A503-8FCC-2C6AB69EF02A}"/>
              </a:ext>
            </a:extLst>
          </p:cNvPr>
          <p:cNvSpPr txBox="1"/>
          <p:nvPr/>
        </p:nvSpPr>
        <p:spPr>
          <a:xfrm>
            <a:off x="6444509" y="2032101"/>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16" name="ZoneTexte 15">
            <a:extLst>
              <a:ext uri="{FF2B5EF4-FFF2-40B4-BE49-F238E27FC236}">
                <a16:creationId xmlns:a16="http://schemas.microsoft.com/office/drawing/2014/main" id="{56C50AC6-3AFA-1B37-182A-407470871631}"/>
              </a:ext>
            </a:extLst>
          </p:cNvPr>
          <p:cNvSpPr txBox="1"/>
          <p:nvPr/>
        </p:nvSpPr>
        <p:spPr>
          <a:xfrm>
            <a:off x="5651022" y="2454410"/>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17" name="ZoneTexte 16">
            <a:extLst>
              <a:ext uri="{FF2B5EF4-FFF2-40B4-BE49-F238E27FC236}">
                <a16:creationId xmlns:a16="http://schemas.microsoft.com/office/drawing/2014/main" id="{9A017E5E-7E03-840B-E99D-3948EF700EEA}"/>
              </a:ext>
            </a:extLst>
          </p:cNvPr>
          <p:cNvSpPr txBox="1"/>
          <p:nvPr/>
        </p:nvSpPr>
        <p:spPr>
          <a:xfrm>
            <a:off x="5091932" y="3281245"/>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18" name="ZoneTexte 17">
            <a:extLst>
              <a:ext uri="{FF2B5EF4-FFF2-40B4-BE49-F238E27FC236}">
                <a16:creationId xmlns:a16="http://schemas.microsoft.com/office/drawing/2014/main" id="{67288ED5-CD36-6CBB-49F0-A070289C1C6C}"/>
              </a:ext>
            </a:extLst>
          </p:cNvPr>
          <p:cNvSpPr txBox="1"/>
          <p:nvPr/>
        </p:nvSpPr>
        <p:spPr>
          <a:xfrm>
            <a:off x="4423243" y="3488476"/>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6" name="ZoneTexte 5">
            <a:extLst>
              <a:ext uri="{FF2B5EF4-FFF2-40B4-BE49-F238E27FC236}">
                <a16:creationId xmlns:a16="http://schemas.microsoft.com/office/drawing/2014/main" id="{440FE573-372E-E61C-95D4-14324C80BB5A}"/>
              </a:ext>
            </a:extLst>
          </p:cNvPr>
          <p:cNvSpPr txBox="1"/>
          <p:nvPr/>
        </p:nvSpPr>
        <p:spPr>
          <a:xfrm>
            <a:off x="2810654" y="1705437"/>
            <a:ext cx="2910073" cy="261610"/>
          </a:xfrm>
          <a:prstGeom prst="rect">
            <a:avLst/>
          </a:prstGeom>
          <a:noFill/>
        </p:spPr>
        <p:txBody>
          <a:bodyPr wrap="square" rtlCol="0">
            <a:spAutoFit/>
          </a:bodyPr>
          <a:lstStyle/>
          <a:p>
            <a:pPr algn="ctr"/>
            <a:r>
              <a:rPr lang="fr-FR" sz="1100" dirty="0">
                <a:solidFill>
                  <a:schemeClr val="tx2"/>
                </a:solidFill>
              </a:rPr>
              <a:t>Focus 18-24 ans</a:t>
            </a:r>
          </a:p>
        </p:txBody>
      </p:sp>
    </p:spTree>
    <p:extLst>
      <p:ext uri="{BB962C8B-B14F-4D97-AF65-F5344CB8AC3E}">
        <p14:creationId xmlns:p14="http://schemas.microsoft.com/office/powerpoint/2010/main" val="32335764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7">
            <a:extLst>
              <a:ext uri="{FF2B5EF4-FFF2-40B4-BE49-F238E27FC236}">
                <a16:creationId xmlns:a16="http://schemas.microsoft.com/office/drawing/2014/main" id="{ABE8499B-8F46-0C9D-0791-2B673ADA536C}"/>
              </a:ext>
            </a:extLst>
          </p:cNvPr>
          <p:cNvPicPr>
            <a:picLocks noGrp="1" noChangeAspect="1"/>
          </p:cNvPicPr>
          <p:nvPr>
            <p:ph type="pic" sz="quarter" idx="13"/>
          </p:nvPr>
        </p:nvPicPr>
        <p:blipFill>
          <a:blip r:embed="rId2"/>
          <a:srcRect l="21707" r="21707"/>
          <a:stretch/>
        </p:blipFill>
        <p:spPr>
          <a:xfrm>
            <a:off x="4356100" y="361950"/>
            <a:ext cx="4414838" cy="4381500"/>
          </a:xfrm>
          <a:prstGeom prst="rect">
            <a:avLst/>
          </a:prstGeo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a:xfrm>
            <a:off x="350952" y="1687286"/>
            <a:ext cx="6049847" cy="1635153"/>
          </a:xfrm>
        </p:spPr>
        <p:txBody>
          <a:bodyPr/>
          <a:lstStyle/>
          <a:p>
            <a:r>
              <a:rPr lang="fr-FR" dirty="0"/>
              <a:t>Les consommateurs réguliers de produits biologiques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Circuits de distribution</a:t>
            </a:r>
          </a:p>
        </p:txBody>
      </p:sp>
    </p:spTree>
    <p:extLst>
      <p:ext uri="{BB962C8B-B14F-4D97-AF65-F5344CB8AC3E}">
        <p14:creationId xmlns:p14="http://schemas.microsoft.com/office/powerpoint/2010/main" val="30994093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E5C49D-B2FD-60AD-E24C-C4BEF8628684}"/>
              </a:ext>
            </a:extLst>
          </p:cNvPr>
          <p:cNvSpPr>
            <a:spLocks noGrp="1"/>
          </p:cNvSpPr>
          <p:nvPr>
            <p:ph type="body" sz="quarter" idx="17"/>
          </p:nvPr>
        </p:nvSpPr>
        <p:spPr/>
        <p:txBody>
          <a:bodyPr/>
          <a:lstStyle/>
          <a:p>
            <a:r>
              <a:rPr lang="fr-FR" dirty="0"/>
              <a:t>Parmi les circuits de distribution suivants, à quelle fréquence achetez-vous des produits biologiques ?</a:t>
            </a:r>
          </a:p>
        </p:txBody>
      </p:sp>
      <p:sp>
        <p:nvSpPr>
          <p:cNvPr id="3" name="Espace réservé du texte 2">
            <a:extLst>
              <a:ext uri="{FF2B5EF4-FFF2-40B4-BE49-F238E27FC236}">
                <a16:creationId xmlns:a16="http://schemas.microsoft.com/office/drawing/2014/main" id="{6AA95A42-1753-EC7A-D2DF-2F324C882E2A}"/>
              </a:ext>
            </a:extLst>
          </p:cNvPr>
          <p:cNvSpPr>
            <a:spLocks noGrp="1"/>
          </p:cNvSpPr>
          <p:nvPr>
            <p:ph type="body" sz="quarter" idx="21"/>
          </p:nvPr>
        </p:nvSpPr>
        <p:spPr/>
        <p:txBody>
          <a:bodyPr/>
          <a:lstStyle/>
          <a:p>
            <a:r>
              <a:rPr lang="fr-FR" dirty="0"/>
              <a:t>Base : consommateurs réguliers de produits biologiques, n = 2 484 </a:t>
            </a:r>
          </a:p>
        </p:txBody>
      </p:sp>
      <p:sp>
        <p:nvSpPr>
          <p:cNvPr id="4" name="Titre 3">
            <a:extLst>
              <a:ext uri="{FF2B5EF4-FFF2-40B4-BE49-F238E27FC236}">
                <a16:creationId xmlns:a16="http://schemas.microsoft.com/office/drawing/2014/main" id="{DEA7BFE3-59AD-0EC4-AA22-A18A26917512}"/>
              </a:ext>
            </a:extLst>
          </p:cNvPr>
          <p:cNvSpPr>
            <a:spLocks noGrp="1"/>
          </p:cNvSpPr>
          <p:nvPr>
            <p:ph type="title"/>
          </p:nvPr>
        </p:nvSpPr>
        <p:spPr/>
        <p:txBody>
          <a:bodyPr/>
          <a:lstStyle/>
          <a:p>
            <a:r>
              <a:rPr lang="fr-FR" dirty="0"/>
              <a:t>Fréquence d’achat de produits bio selon le circuit de distribution</a:t>
            </a:r>
          </a:p>
        </p:txBody>
      </p:sp>
      <p:graphicFrame>
        <p:nvGraphicFramePr>
          <p:cNvPr id="5" name="Tableau 4">
            <a:extLst>
              <a:ext uri="{FF2B5EF4-FFF2-40B4-BE49-F238E27FC236}">
                <a16:creationId xmlns:a16="http://schemas.microsoft.com/office/drawing/2014/main" id="{9CD8C5EC-6A01-2BC9-4A2A-A0B7592DBC51}"/>
              </a:ext>
            </a:extLst>
          </p:cNvPr>
          <p:cNvGraphicFramePr>
            <a:graphicFrameLocks noGrp="1"/>
          </p:cNvGraphicFramePr>
          <p:nvPr/>
        </p:nvGraphicFramePr>
        <p:xfrm>
          <a:off x="7693606" y="1817449"/>
          <a:ext cx="454846" cy="2827184"/>
        </p:xfrm>
        <a:graphic>
          <a:graphicData uri="http://schemas.openxmlformats.org/drawingml/2006/table">
            <a:tbl>
              <a:tblPr firstRow="1" firstCol="1" bandRow="1">
                <a:tableStyleId>{5C22544A-7EE6-4342-B048-85BDC9FD1C3A}</a:tableStyleId>
              </a:tblPr>
              <a:tblGrid>
                <a:gridCol w="454846">
                  <a:extLst>
                    <a:ext uri="{9D8B030D-6E8A-4147-A177-3AD203B41FA5}">
                      <a16:colId xmlns:a16="http://schemas.microsoft.com/office/drawing/2014/main" val="2687596477"/>
                    </a:ext>
                  </a:extLst>
                </a:gridCol>
              </a:tblGrid>
              <a:tr h="235184">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a:pPr>
                      <a:r>
                        <a:rPr lang="en-AU" sz="1100" b="1" i="0" u="none" strike="noStrike" kern="1200" dirty="0">
                          <a:solidFill>
                            <a:schemeClr val="bg1"/>
                          </a:solidFill>
                          <a:effectLst/>
                          <a:latin typeface="Calibri" panose="020F0502020204030204" pitchFamily="34" charset="0"/>
                          <a:ea typeface="+mn-ea"/>
                          <a:cs typeface="+mn-cs"/>
                        </a:rPr>
                        <a:t>2021</a:t>
                      </a:r>
                    </a:p>
                  </a:txBody>
                  <a:tcPr marL="7620" marR="7620" marT="762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209518014"/>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82%</a:t>
                      </a:r>
                    </a:p>
                  </a:txBody>
                  <a:tcPr marL="7620" marR="7620" marT="7620" marB="0" anchor="ctr">
                    <a:lnL w="12700" cmpd="sng">
                      <a:noFill/>
                    </a:lnL>
                    <a:lnR w="12700" cmpd="sng">
                      <a:noFill/>
                    </a:lnR>
                    <a:lnT w="12700" cmpd="sng">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177377"/>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64%</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936446"/>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62%</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6394635"/>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58%</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8696736"/>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49%</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3199079"/>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47%</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237272"/>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42%</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530393"/>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36%</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832686"/>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34%</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759516"/>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25%</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4018840"/>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24%</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859791"/>
                  </a:ext>
                </a:extLst>
              </a:tr>
              <a:tr h="216000">
                <a:tc>
                  <a:txBody>
                    <a:bodyPr/>
                    <a:lstStyle/>
                    <a:p>
                      <a:pPr marL="0" marR="0" lvl="0" indent="0" algn="ctr" defTabSz="685800" rtl="0" eaLnBrk="1" fontAlgn="b" latinLnBrk="0" hangingPunct="1">
                        <a:lnSpc>
                          <a:spcPct val="130000"/>
                        </a:lnSpc>
                        <a:spcBef>
                          <a:spcPts val="0"/>
                        </a:spcBef>
                        <a:spcAft>
                          <a:spcPts val="1000"/>
                        </a:spcAft>
                        <a:buClrTx/>
                        <a:buSzTx/>
                        <a:buFontTx/>
                        <a:buNone/>
                        <a:tabLst/>
                        <a:defRPr/>
                      </a:pPr>
                      <a:r>
                        <a:rPr lang="en-AU" sz="1100" b="1" i="0" u="none" strike="noStrike" kern="1200" dirty="0">
                          <a:solidFill>
                            <a:schemeClr val="tx2"/>
                          </a:solidFill>
                          <a:effectLst/>
                          <a:latin typeface="Calibri" panose="020F0502020204030204" pitchFamily="34" charset="0"/>
                          <a:ea typeface="+mn-ea"/>
                          <a:cs typeface="+mn-cs"/>
                        </a:rPr>
                        <a:t>22%</a:t>
                      </a:r>
                    </a:p>
                  </a:txBody>
                  <a:tcPr marL="7620" marR="7620" marT="7620" marB="0"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3262345"/>
                  </a:ext>
                </a:extLst>
              </a:tr>
            </a:tbl>
          </a:graphicData>
        </a:graphic>
      </p:graphicFrame>
      <p:graphicFrame>
        <p:nvGraphicFramePr>
          <p:cNvPr id="15" name="Graphique 14">
            <a:extLst>
              <a:ext uri="{FF2B5EF4-FFF2-40B4-BE49-F238E27FC236}">
                <a16:creationId xmlns:a16="http://schemas.microsoft.com/office/drawing/2014/main" id="{6F1CA4AE-A9A7-58EC-2192-FF139417877E}"/>
              </a:ext>
            </a:extLst>
          </p:cNvPr>
          <p:cNvGraphicFramePr/>
          <p:nvPr/>
        </p:nvGraphicFramePr>
        <p:xfrm>
          <a:off x="429065" y="1721271"/>
          <a:ext cx="6344529" cy="30195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au 15">
            <a:extLst>
              <a:ext uri="{FF2B5EF4-FFF2-40B4-BE49-F238E27FC236}">
                <a16:creationId xmlns:a16="http://schemas.microsoft.com/office/drawing/2014/main" id="{400214CB-489E-2179-B36C-8AD78F964AD8}"/>
              </a:ext>
            </a:extLst>
          </p:cNvPr>
          <p:cNvGraphicFramePr>
            <a:graphicFrameLocks noGrp="1"/>
          </p:cNvGraphicFramePr>
          <p:nvPr/>
        </p:nvGraphicFramePr>
        <p:xfrm>
          <a:off x="6654019" y="1663598"/>
          <a:ext cx="932674" cy="2963874"/>
        </p:xfrm>
        <a:graphic>
          <a:graphicData uri="http://schemas.openxmlformats.org/drawingml/2006/table">
            <a:tbl>
              <a:tblPr firstRow="1" firstCol="1" bandRow="1">
                <a:tableStyleId>{5C22544A-7EE6-4342-B048-85BDC9FD1C3A}</a:tableStyleId>
              </a:tblPr>
              <a:tblGrid>
                <a:gridCol w="932674">
                  <a:extLst>
                    <a:ext uri="{9D8B030D-6E8A-4147-A177-3AD203B41FA5}">
                      <a16:colId xmlns:a16="http://schemas.microsoft.com/office/drawing/2014/main" val="2687596477"/>
                    </a:ext>
                  </a:extLst>
                </a:gridCol>
              </a:tblGrid>
              <a:tr h="343530">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a:pPr>
                      <a:r>
                        <a:rPr kumimoji="0" lang="fr-FR" sz="800" b="1" i="0" u="none" strike="noStrike" kern="1200" cap="none" spc="0" normalizeH="0" baseline="0" noProof="0" dirty="0">
                          <a:ln>
                            <a:noFill/>
                          </a:ln>
                          <a:solidFill>
                            <a:schemeClr val="tx2"/>
                          </a:solidFill>
                          <a:effectLst/>
                          <a:uLnTx/>
                          <a:uFillTx/>
                          <a:latin typeface="+mj-lt"/>
                          <a:ea typeface="+mn-ea"/>
                          <a:cs typeface="+mn-cs"/>
                        </a:rPr>
                        <a:t>ST “Au moins une fois par mois”</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9518014"/>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81%</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0177377"/>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64%</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4936446"/>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53%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6394635"/>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51%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8696736"/>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42%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199079"/>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41%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6237272"/>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32%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7530393"/>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31%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832686"/>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31%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3759516"/>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21%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4018840"/>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18%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1859791"/>
                  </a:ext>
                </a:extLst>
              </a:tr>
              <a:tr h="218362">
                <a:tc>
                  <a:txBody>
                    <a:bodyPr/>
                    <a:lstStyle/>
                    <a:p>
                      <a:pPr marL="0" marR="0" lvl="0" indent="0" algn="ctr" defTabSz="457200" rtl="0" eaLnBrk="1" fontAlgn="t" latinLnBrk="0" hangingPunct="1">
                        <a:lnSpc>
                          <a:spcPct val="130000"/>
                        </a:lnSpc>
                        <a:spcBef>
                          <a:spcPts val="0"/>
                        </a:spcBef>
                        <a:spcAft>
                          <a:spcPts val="1000"/>
                        </a:spcAft>
                        <a:buClrTx/>
                        <a:buSzTx/>
                        <a:buFontTx/>
                        <a:buNone/>
                        <a:tabLst/>
                        <a:defRPr lang="en-US" sz="1400" b="1" i="0" u="none" strike="noStrike" kern="1200" baseline="0">
                          <a:solidFill>
                            <a:schemeClr val="tx2"/>
                          </a:solidFill>
                          <a:latin typeface="Futura PT Medium" panose="020B0602020204020303" pitchFamily="34" charset="0"/>
                          <a:ea typeface="+mn-ea"/>
                          <a:cs typeface="+mn-cs"/>
                        </a:defRPr>
                      </a:pPr>
                      <a:r>
                        <a:rPr lang="fr-FR" sz="1050" b="1" i="0" u="none" strike="noStrike" kern="1200" baseline="0" dirty="0">
                          <a:solidFill>
                            <a:schemeClr val="tx2"/>
                          </a:solidFill>
                          <a:latin typeface="Futura PT Medium" panose="020B0602020204020303" pitchFamily="34" charset="0"/>
                          <a:ea typeface="+mn-ea"/>
                          <a:cs typeface="+mn-cs"/>
                        </a:rPr>
                        <a:t>15%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3262345"/>
                  </a:ext>
                </a:extLst>
              </a:tr>
            </a:tbl>
          </a:graphicData>
        </a:graphic>
      </p:graphicFrame>
      <p:sp>
        <p:nvSpPr>
          <p:cNvPr id="18" name="ZoneTexte 17">
            <a:extLst>
              <a:ext uri="{FF2B5EF4-FFF2-40B4-BE49-F238E27FC236}">
                <a16:creationId xmlns:a16="http://schemas.microsoft.com/office/drawing/2014/main" id="{9D134D54-2220-5071-B023-0DCFFEA337BD}"/>
              </a:ext>
            </a:extLst>
          </p:cNvPr>
          <p:cNvSpPr txBox="1"/>
          <p:nvPr/>
        </p:nvSpPr>
        <p:spPr>
          <a:xfrm>
            <a:off x="7281653" y="2494806"/>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21" name="ZoneTexte 20">
            <a:extLst>
              <a:ext uri="{FF2B5EF4-FFF2-40B4-BE49-F238E27FC236}">
                <a16:creationId xmlns:a16="http://schemas.microsoft.com/office/drawing/2014/main" id="{8ED40ADA-23D8-2B2B-482A-0FD89ED10836}"/>
              </a:ext>
            </a:extLst>
          </p:cNvPr>
          <p:cNvSpPr txBox="1"/>
          <p:nvPr/>
        </p:nvSpPr>
        <p:spPr>
          <a:xfrm>
            <a:off x="7281652" y="2707287"/>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22" name="ZoneTexte 21">
            <a:extLst>
              <a:ext uri="{FF2B5EF4-FFF2-40B4-BE49-F238E27FC236}">
                <a16:creationId xmlns:a16="http://schemas.microsoft.com/office/drawing/2014/main" id="{CCD2F7D6-DFB4-A5EB-F94B-820B0A6893E7}"/>
              </a:ext>
            </a:extLst>
          </p:cNvPr>
          <p:cNvSpPr txBox="1"/>
          <p:nvPr/>
        </p:nvSpPr>
        <p:spPr>
          <a:xfrm>
            <a:off x="7281651" y="2936631"/>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23" name="ZoneTexte 22">
            <a:extLst>
              <a:ext uri="{FF2B5EF4-FFF2-40B4-BE49-F238E27FC236}">
                <a16:creationId xmlns:a16="http://schemas.microsoft.com/office/drawing/2014/main" id="{2D707785-9741-2B12-C967-FA4EC513F632}"/>
              </a:ext>
            </a:extLst>
          </p:cNvPr>
          <p:cNvSpPr txBox="1"/>
          <p:nvPr/>
        </p:nvSpPr>
        <p:spPr>
          <a:xfrm>
            <a:off x="7281650" y="3378456"/>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24" name="ZoneTexte 23">
            <a:extLst>
              <a:ext uri="{FF2B5EF4-FFF2-40B4-BE49-F238E27FC236}">
                <a16:creationId xmlns:a16="http://schemas.microsoft.com/office/drawing/2014/main" id="{6B079F38-1149-53B6-AD95-0A5B42E1DE5F}"/>
              </a:ext>
            </a:extLst>
          </p:cNvPr>
          <p:cNvSpPr txBox="1"/>
          <p:nvPr/>
        </p:nvSpPr>
        <p:spPr>
          <a:xfrm>
            <a:off x="7281653" y="4453310"/>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8" name="Rectangle 7">
            <a:extLst>
              <a:ext uri="{FF2B5EF4-FFF2-40B4-BE49-F238E27FC236}">
                <a16:creationId xmlns:a16="http://schemas.microsoft.com/office/drawing/2014/main" id="{DC295CEE-F46C-E56E-414C-52AEC39B55CB}"/>
              </a:ext>
            </a:extLst>
          </p:cNvPr>
          <p:cNvSpPr/>
          <p:nvPr/>
        </p:nvSpPr>
        <p:spPr>
          <a:xfrm>
            <a:off x="627185" y="1722347"/>
            <a:ext cx="1203960" cy="288000"/>
          </a:xfrm>
          <a:prstGeom prst="rect">
            <a:avLst/>
          </a:prstGeom>
          <a:solidFill>
            <a:srgbClr val="CFC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latin typeface="+mj-lt"/>
              </a:rPr>
              <a:t>Jamais</a:t>
            </a:r>
          </a:p>
        </p:txBody>
      </p:sp>
      <p:sp>
        <p:nvSpPr>
          <p:cNvPr id="9" name="Rectangle 8">
            <a:extLst>
              <a:ext uri="{FF2B5EF4-FFF2-40B4-BE49-F238E27FC236}">
                <a16:creationId xmlns:a16="http://schemas.microsoft.com/office/drawing/2014/main" id="{6AD79EBC-E6E4-1387-6ADD-5D2019A7EF29}"/>
              </a:ext>
            </a:extLst>
          </p:cNvPr>
          <p:cNvSpPr/>
          <p:nvPr/>
        </p:nvSpPr>
        <p:spPr>
          <a:xfrm>
            <a:off x="1831145" y="1722347"/>
            <a:ext cx="1203960" cy="288000"/>
          </a:xfrm>
          <a:prstGeom prst="rect">
            <a:avLst/>
          </a:prstGeom>
          <a:solidFill>
            <a:srgbClr val="EDF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900" b="1" dirty="0">
                <a:solidFill>
                  <a:schemeClr val="tx1"/>
                </a:solidFill>
                <a:latin typeface="+mj-lt"/>
              </a:rPr>
              <a:t>Moins souvent</a:t>
            </a:r>
          </a:p>
        </p:txBody>
      </p:sp>
      <p:sp>
        <p:nvSpPr>
          <p:cNvPr id="10" name="Rectangle 9">
            <a:extLst>
              <a:ext uri="{FF2B5EF4-FFF2-40B4-BE49-F238E27FC236}">
                <a16:creationId xmlns:a16="http://schemas.microsoft.com/office/drawing/2014/main" id="{D7F30971-94B9-44F0-8B3E-CDD7FA0929AC}"/>
              </a:ext>
            </a:extLst>
          </p:cNvPr>
          <p:cNvSpPr/>
          <p:nvPr/>
        </p:nvSpPr>
        <p:spPr>
          <a:xfrm>
            <a:off x="3035105" y="1722347"/>
            <a:ext cx="1203960" cy="288000"/>
          </a:xfrm>
          <a:prstGeom prst="rect">
            <a:avLst/>
          </a:prstGeom>
          <a:solidFill>
            <a:srgbClr val="C8E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latin typeface="+mj-lt"/>
              </a:rPr>
              <a:t>1 fois par mois</a:t>
            </a:r>
          </a:p>
        </p:txBody>
      </p:sp>
      <p:sp>
        <p:nvSpPr>
          <p:cNvPr id="11" name="Rectangle 10">
            <a:extLst>
              <a:ext uri="{FF2B5EF4-FFF2-40B4-BE49-F238E27FC236}">
                <a16:creationId xmlns:a16="http://schemas.microsoft.com/office/drawing/2014/main" id="{483AF6E1-6CDE-C280-861D-CD002E35C11A}"/>
              </a:ext>
            </a:extLst>
          </p:cNvPr>
          <p:cNvSpPr/>
          <p:nvPr/>
        </p:nvSpPr>
        <p:spPr>
          <a:xfrm>
            <a:off x="4238479" y="1722347"/>
            <a:ext cx="120396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2 à 3 fois par mois</a:t>
            </a:r>
          </a:p>
        </p:txBody>
      </p:sp>
      <p:sp>
        <p:nvSpPr>
          <p:cNvPr id="12" name="Rectangle 11">
            <a:extLst>
              <a:ext uri="{FF2B5EF4-FFF2-40B4-BE49-F238E27FC236}">
                <a16:creationId xmlns:a16="http://schemas.microsoft.com/office/drawing/2014/main" id="{89B99D49-25BD-9AD2-D767-3B9F6B4D0C98}"/>
              </a:ext>
            </a:extLst>
          </p:cNvPr>
          <p:cNvSpPr/>
          <p:nvPr/>
        </p:nvSpPr>
        <p:spPr>
          <a:xfrm>
            <a:off x="5441853" y="1722347"/>
            <a:ext cx="120396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Au moins 1x/semaine</a:t>
            </a:r>
          </a:p>
        </p:txBody>
      </p:sp>
    </p:spTree>
    <p:extLst>
      <p:ext uri="{BB962C8B-B14F-4D97-AF65-F5344CB8AC3E}">
        <p14:creationId xmlns:p14="http://schemas.microsoft.com/office/powerpoint/2010/main" val="1726432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E5C49D-B2FD-60AD-E24C-C4BEF8628684}"/>
              </a:ext>
            </a:extLst>
          </p:cNvPr>
          <p:cNvSpPr>
            <a:spLocks noGrp="1"/>
          </p:cNvSpPr>
          <p:nvPr>
            <p:ph type="body" sz="quarter" idx="17"/>
          </p:nvPr>
        </p:nvSpPr>
        <p:spPr/>
        <p:txBody>
          <a:bodyPr/>
          <a:lstStyle/>
          <a:p>
            <a:r>
              <a:rPr lang="fr-FR" dirty="0"/>
              <a:t>Ou achetez-vous principalement ces produits biologiques ? 1/3</a:t>
            </a:r>
          </a:p>
        </p:txBody>
      </p:sp>
      <p:sp>
        <p:nvSpPr>
          <p:cNvPr id="3" name="Espace réservé du texte 2">
            <a:extLst>
              <a:ext uri="{FF2B5EF4-FFF2-40B4-BE49-F238E27FC236}">
                <a16:creationId xmlns:a16="http://schemas.microsoft.com/office/drawing/2014/main" id="{6AA95A42-1753-EC7A-D2DF-2F324C882E2A}"/>
              </a:ext>
            </a:extLst>
          </p:cNvPr>
          <p:cNvSpPr>
            <a:spLocks noGrp="1"/>
          </p:cNvSpPr>
          <p:nvPr>
            <p:ph type="body" sz="quarter" idx="21"/>
          </p:nvPr>
        </p:nvSpPr>
        <p:spPr/>
        <p:txBody>
          <a:bodyPr/>
          <a:lstStyle/>
          <a:p>
            <a:r>
              <a:rPr lang="fr-FR" dirty="0"/>
              <a:t>Base : acheteurs des produits biologiques présentés, n = 230 à 1617</a:t>
            </a:r>
          </a:p>
        </p:txBody>
      </p:sp>
      <p:sp>
        <p:nvSpPr>
          <p:cNvPr id="4" name="Titre 3">
            <a:extLst>
              <a:ext uri="{FF2B5EF4-FFF2-40B4-BE49-F238E27FC236}">
                <a16:creationId xmlns:a16="http://schemas.microsoft.com/office/drawing/2014/main" id="{DEA7BFE3-59AD-0EC4-AA22-A18A26917512}"/>
              </a:ext>
            </a:extLst>
          </p:cNvPr>
          <p:cNvSpPr>
            <a:spLocks noGrp="1"/>
          </p:cNvSpPr>
          <p:nvPr>
            <p:ph type="title"/>
          </p:nvPr>
        </p:nvSpPr>
        <p:spPr/>
        <p:txBody>
          <a:bodyPr/>
          <a:lstStyle/>
          <a:p>
            <a:r>
              <a:rPr lang="fr-FR" dirty="0"/>
              <a:t>Lieux d’achats par catégorie de produits bios</a:t>
            </a:r>
          </a:p>
        </p:txBody>
      </p:sp>
      <p:graphicFrame>
        <p:nvGraphicFramePr>
          <p:cNvPr id="13" name="Tableau 12">
            <a:extLst>
              <a:ext uri="{FF2B5EF4-FFF2-40B4-BE49-F238E27FC236}">
                <a16:creationId xmlns:a16="http://schemas.microsoft.com/office/drawing/2014/main" id="{984F303E-06D3-7B8C-4F06-2A106FD4DD0B}"/>
              </a:ext>
            </a:extLst>
          </p:cNvPr>
          <p:cNvGraphicFramePr>
            <a:graphicFrameLocks noGrp="1"/>
          </p:cNvGraphicFramePr>
          <p:nvPr>
            <p:extLst>
              <p:ext uri="{D42A27DB-BD31-4B8C-83A1-F6EECF244321}">
                <p14:modId xmlns:p14="http://schemas.microsoft.com/office/powerpoint/2010/main" val="3427378328"/>
              </p:ext>
            </p:extLst>
          </p:nvPr>
        </p:nvGraphicFramePr>
        <p:xfrm>
          <a:off x="207169" y="1832223"/>
          <a:ext cx="7966470" cy="2844464"/>
        </p:xfrm>
        <a:graphic>
          <a:graphicData uri="http://schemas.openxmlformats.org/drawingml/2006/table">
            <a:tbl>
              <a:tblPr firstRow="1" bandRow="1">
                <a:tableStyleId>{5C22544A-7EE6-4342-B048-85BDC9FD1C3A}</a:tableStyleId>
              </a:tblPr>
              <a:tblGrid>
                <a:gridCol w="1238084">
                  <a:extLst>
                    <a:ext uri="{9D8B030D-6E8A-4147-A177-3AD203B41FA5}">
                      <a16:colId xmlns:a16="http://schemas.microsoft.com/office/drawing/2014/main" val="3751297091"/>
                    </a:ext>
                  </a:extLst>
                </a:gridCol>
                <a:gridCol w="748746">
                  <a:extLst>
                    <a:ext uri="{9D8B030D-6E8A-4147-A177-3AD203B41FA5}">
                      <a16:colId xmlns:a16="http://schemas.microsoft.com/office/drawing/2014/main" val="3139742994"/>
                    </a:ext>
                  </a:extLst>
                </a:gridCol>
                <a:gridCol w="747455">
                  <a:extLst>
                    <a:ext uri="{9D8B030D-6E8A-4147-A177-3AD203B41FA5}">
                      <a16:colId xmlns:a16="http://schemas.microsoft.com/office/drawing/2014/main" val="3144130597"/>
                    </a:ext>
                  </a:extLst>
                </a:gridCol>
                <a:gridCol w="747455">
                  <a:extLst>
                    <a:ext uri="{9D8B030D-6E8A-4147-A177-3AD203B41FA5}">
                      <a16:colId xmlns:a16="http://schemas.microsoft.com/office/drawing/2014/main" val="2998598617"/>
                    </a:ext>
                  </a:extLst>
                </a:gridCol>
                <a:gridCol w="747455">
                  <a:extLst>
                    <a:ext uri="{9D8B030D-6E8A-4147-A177-3AD203B41FA5}">
                      <a16:colId xmlns:a16="http://schemas.microsoft.com/office/drawing/2014/main" val="961255441"/>
                    </a:ext>
                  </a:extLst>
                </a:gridCol>
                <a:gridCol w="747455">
                  <a:extLst>
                    <a:ext uri="{9D8B030D-6E8A-4147-A177-3AD203B41FA5}">
                      <a16:colId xmlns:a16="http://schemas.microsoft.com/office/drawing/2014/main" val="1672813664"/>
                    </a:ext>
                  </a:extLst>
                </a:gridCol>
                <a:gridCol w="747455">
                  <a:extLst>
                    <a:ext uri="{9D8B030D-6E8A-4147-A177-3AD203B41FA5}">
                      <a16:colId xmlns:a16="http://schemas.microsoft.com/office/drawing/2014/main" val="2918693652"/>
                    </a:ext>
                  </a:extLst>
                </a:gridCol>
                <a:gridCol w="747455">
                  <a:extLst>
                    <a:ext uri="{9D8B030D-6E8A-4147-A177-3AD203B41FA5}">
                      <a16:colId xmlns:a16="http://schemas.microsoft.com/office/drawing/2014/main" val="283020226"/>
                    </a:ext>
                  </a:extLst>
                </a:gridCol>
                <a:gridCol w="747455">
                  <a:extLst>
                    <a:ext uri="{9D8B030D-6E8A-4147-A177-3AD203B41FA5}">
                      <a16:colId xmlns:a16="http://schemas.microsoft.com/office/drawing/2014/main" val="122879798"/>
                    </a:ext>
                  </a:extLst>
                </a:gridCol>
                <a:gridCol w="747455">
                  <a:extLst>
                    <a:ext uri="{9D8B030D-6E8A-4147-A177-3AD203B41FA5}">
                      <a16:colId xmlns:a16="http://schemas.microsoft.com/office/drawing/2014/main" val="2781782323"/>
                    </a:ext>
                  </a:extLst>
                </a:gridCol>
              </a:tblGrid>
              <a:tr h="497479">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endParaRPr lang="fr-FR" sz="1050" b="1" i="0" u="none" strike="noStrike" kern="1200" noProof="0" dirty="0">
                        <a:solidFill>
                          <a:schemeClr val="bg1"/>
                        </a:solidFill>
                        <a:effectLst/>
                        <a:latin typeface="+mn-lt"/>
                        <a:ea typeface="+mn-ea"/>
                        <a:cs typeface="+mn-cs"/>
                      </a:endParaRPr>
                    </a:p>
                  </a:txBody>
                  <a:tcPr marL="36000" marR="3600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Magasins spécialisés en produits Bio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Marché</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a:solidFill>
                            <a:schemeClr val="bg1"/>
                          </a:solidFill>
                          <a:effectLst/>
                          <a:latin typeface="+mn-lt"/>
                          <a:ea typeface="+mn-ea"/>
                          <a:cs typeface="+mn-cs"/>
                        </a:rPr>
                        <a:t>Grandes et moyennes surfaces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Artisans, comme les boulangers, bouchers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 la ferme/ producteurs locaux</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Via le drive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Les magasins de produits en vrac</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Autres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700" b="1" i="1" u="none" strike="noStrike" kern="1200" dirty="0">
                          <a:solidFill>
                            <a:schemeClr val="bg1"/>
                          </a:solidFill>
                          <a:effectLst/>
                          <a:latin typeface="+mn-lt"/>
                          <a:ea typeface="+mn-ea"/>
                          <a:cs typeface="+mn-cs"/>
                        </a:rPr>
                        <a:t>% des consommateurs réguliers de bio acheteurs du produit</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309100388"/>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Légumes frais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11%</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64%</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837971426"/>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Œufs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55%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62%</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13817644"/>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Fruits frais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11%</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61%</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29445228"/>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Yaourts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12%</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41%</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717901182"/>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Lait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39%</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29484329"/>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Volaille</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36%</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976373302"/>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Pâtes, riz, autres céréales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20%</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33%</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985784162"/>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Fromages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9%</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33%</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90038347"/>
                  </a:ext>
                </a:extLst>
              </a:tr>
              <a:tr h="25078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Jus de fruits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12%</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32%</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817171474"/>
                  </a:ext>
                </a:extLst>
              </a:tr>
            </a:tbl>
          </a:graphicData>
        </a:graphic>
      </p:graphicFrame>
    </p:spTree>
    <p:extLst>
      <p:ext uri="{BB962C8B-B14F-4D97-AF65-F5344CB8AC3E}">
        <p14:creationId xmlns:p14="http://schemas.microsoft.com/office/powerpoint/2010/main" val="2971289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E5C49D-B2FD-60AD-E24C-C4BEF8628684}"/>
              </a:ext>
            </a:extLst>
          </p:cNvPr>
          <p:cNvSpPr>
            <a:spLocks noGrp="1"/>
          </p:cNvSpPr>
          <p:nvPr>
            <p:ph type="body" sz="quarter" idx="17"/>
          </p:nvPr>
        </p:nvSpPr>
        <p:spPr/>
        <p:txBody>
          <a:bodyPr/>
          <a:lstStyle/>
          <a:p>
            <a:r>
              <a:rPr lang="fr-FR" dirty="0"/>
              <a:t>Ou achetez-vous principalement ces produits biologiques ? 2/3</a:t>
            </a:r>
          </a:p>
        </p:txBody>
      </p:sp>
      <p:sp>
        <p:nvSpPr>
          <p:cNvPr id="3" name="Espace réservé du texte 2">
            <a:extLst>
              <a:ext uri="{FF2B5EF4-FFF2-40B4-BE49-F238E27FC236}">
                <a16:creationId xmlns:a16="http://schemas.microsoft.com/office/drawing/2014/main" id="{6AA95A42-1753-EC7A-D2DF-2F324C882E2A}"/>
              </a:ext>
            </a:extLst>
          </p:cNvPr>
          <p:cNvSpPr>
            <a:spLocks noGrp="1"/>
          </p:cNvSpPr>
          <p:nvPr>
            <p:ph type="body" sz="quarter" idx="21"/>
          </p:nvPr>
        </p:nvSpPr>
        <p:spPr/>
        <p:txBody>
          <a:bodyPr/>
          <a:lstStyle/>
          <a:p>
            <a:r>
              <a:rPr lang="fr-FR" dirty="0"/>
              <a:t>Base : acheteurs des produits biologiques présentés, n = 230 à 1617</a:t>
            </a:r>
          </a:p>
        </p:txBody>
      </p:sp>
      <p:sp>
        <p:nvSpPr>
          <p:cNvPr id="4" name="Titre 3">
            <a:extLst>
              <a:ext uri="{FF2B5EF4-FFF2-40B4-BE49-F238E27FC236}">
                <a16:creationId xmlns:a16="http://schemas.microsoft.com/office/drawing/2014/main" id="{DEA7BFE3-59AD-0EC4-AA22-A18A26917512}"/>
              </a:ext>
            </a:extLst>
          </p:cNvPr>
          <p:cNvSpPr>
            <a:spLocks noGrp="1"/>
          </p:cNvSpPr>
          <p:nvPr>
            <p:ph type="title"/>
          </p:nvPr>
        </p:nvSpPr>
        <p:spPr/>
        <p:txBody>
          <a:bodyPr/>
          <a:lstStyle/>
          <a:p>
            <a:r>
              <a:rPr lang="fr-FR" dirty="0"/>
              <a:t>Lieux d’achats par catégorie de produits bios</a:t>
            </a:r>
          </a:p>
        </p:txBody>
      </p:sp>
      <p:graphicFrame>
        <p:nvGraphicFramePr>
          <p:cNvPr id="13" name="Tableau 12">
            <a:extLst>
              <a:ext uri="{FF2B5EF4-FFF2-40B4-BE49-F238E27FC236}">
                <a16:creationId xmlns:a16="http://schemas.microsoft.com/office/drawing/2014/main" id="{984F303E-06D3-7B8C-4F06-2A106FD4DD0B}"/>
              </a:ext>
            </a:extLst>
          </p:cNvPr>
          <p:cNvGraphicFramePr>
            <a:graphicFrameLocks noGrp="1"/>
          </p:cNvGraphicFramePr>
          <p:nvPr>
            <p:extLst>
              <p:ext uri="{D42A27DB-BD31-4B8C-83A1-F6EECF244321}">
                <p14:modId xmlns:p14="http://schemas.microsoft.com/office/powerpoint/2010/main" val="1601326756"/>
              </p:ext>
            </p:extLst>
          </p:nvPr>
        </p:nvGraphicFramePr>
        <p:xfrm>
          <a:off x="207388" y="1721271"/>
          <a:ext cx="7966470" cy="2918463"/>
        </p:xfrm>
        <a:graphic>
          <a:graphicData uri="http://schemas.openxmlformats.org/drawingml/2006/table">
            <a:tbl>
              <a:tblPr firstRow="1" bandRow="1">
                <a:tableStyleId>{5C22544A-7EE6-4342-B048-85BDC9FD1C3A}</a:tableStyleId>
              </a:tblPr>
              <a:tblGrid>
                <a:gridCol w="1238084">
                  <a:extLst>
                    <a:ext uri="{9D8B030D-6E8A-4147-A177-3AD203B41FA5}">
                      <a16:colId xmlns:a16="http://schemas.microsoft.com/office/drawing/2014/main" val="3751297091"/>
                    </a:ext>
                  </a:extLst>
                </a:gridCol>
                <a:gridCol w="748746">
                  <a:extLst>
                    <a:ext uri="{9D8B030D-6E8A-4147-A177-3AD203B41FA5}">
                      <a16:colId xmlns:a16="http://schemas.microsoft.com/office/drawing/2014/main" val="3139742994"/>
                    </a:ext>
                  </a:extLst>
                </a:gridCol>
                <a:gridCol w="747455">
                  <a:extLst>
                    <a:ext uri="{9D8B030D-6E8A-4147-A177-3AD203B41FA5}">
                      <a16:colId xmlns:a16="http://schemas.microsoft.com/office/drawing/2014/main" val="3144130597"/>
                    </a:ext>
                  </a:extLst>
                </a:gridCol>
                <a:gridCol w="747455">
                  <a:extLst>
                    <a:ext uri="{9D8B030D-6E8A-4147-A177-3AD203B41FA5}">
                      <a16:colId xmlns:a16="http://schemas.microsoft.com/office/drawing/2014/main" val="2998598617"/>
                    </a:ext>
                  </a:extLst>
                </a:gridCol>
                <a:gridCol w="747455">
                  <a:extLst>
                    <a:ext uri="{9D8B030D-6E8A-4147-A177-3AD203B41FA5}">
                      <a16:colId xmlns:a16="http://schemas.microsoft.com/office/drawing/2014/main" val="961255441"/>
                    </a:ext>
                  </a:extLst>
                </a:gridCol>
                <a:gridCol w="747455">
                  <a:extLst>
                    <a:ext uri="{9D8B030D-6E8A-4147-A177-3AD203B41FA5}">
                      <a16:colId xmlns:a16="http://schemas.microsoft.com/office/drawing/2014/main" val="1672813664"/>
                    </a:ext>
                  </a:extLst>
                </a:gridCol>
                <a:gridCol w="747455">
                  <a:extLst>
                    <a:ext uri="{9D8B030D-6E8A-4147-A177-3AD203B41FA5}">
                      <a16:colId xmlns:a16="http://schemas.microsoft.com/office/drawing/2014/main" val="2918693652"/>
                    </a:ext>
                  </a:extLst>
                </a:gridCol>
                <a:gridCol w="747455">
                  <a:extLst>
                    <a:ext uri="{9D8B030D-6E8A-4147-A177-3AD203B41FA5}">
                      <a16:colId xmlns:a16="http://schemas.microsoft.com/office/drawing/2014/main" val="283020226"/>
                    </a:ext>
                  </a:extLst>
                </a:gridCol>
                <a:gridCol w="747455">
                  <a:extLst>
                    <a:ext uri="{9D8B030D-6E8A-4147-A177-3AD203B41FA5}">
                      <a16:colId xmlns:a16="http://schemas.microsoft.com/office/drawing/2014/main" val="122879798"/>
                    </a:ext>
                  </a:extLst>
                </a:gridCol>
                <a:gridCol w="747455">
                  <a:extLst>
                    <a:ext uri="{9D8B030D-6E8A-4147-A177-3AD203B41FA5}">
                      <a16:colId xmlns:a16="http://schemas.microsoft.com/office/drawing/2014/main" val="2781782323"/>
                    </a:ext>
                  </a:extLst>
                </a:gridCol>
              </a:tblGrid>
              <a:tr h="595037">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endParaRPr lang="fr-FR" sz="1050" b="1" i="0" u="none" strike="noStrike" kern="1200" noProof="0" dirty="0">
                        <a:solidFill>
                          <a:schemeClr val="bg1"/>
                        </a:solidFill>
                        <a:effectLst/>
                        <a:latin typeface="+mn-lt"/>
                        <a:ea typeface="+mn-ea"/>
                        <a:cs typeface="+mn-cs"/>
                      </a:endParaRPr>
                    </a:p>
                  </a:txBody>
                  <a:tcPr marL="36000" marR="3600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Magasins spécialisés en produits Bio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Marché</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a:solidFill>
                            <a:schemeClr val="bg1"/>
                          </a:solidFill>
                          <a:effectLst/>
                          <a:latin typeface="+mn-lt"/>
                          <a:ea typeface="+mn-ea"/>
                          <a:cs typeface="+mn-cs"/>
                        </a:rPr>
                        <a:t>Grandes et moyennes surfaces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Artisans, comme les boulangers, bouchers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 la ferme/ producteurs locaux</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Via le drive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Les magasins de produits en vrac</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Autres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700" b="1" i="1" u="none" strike="noStrike" kern="1200" dirty="0">
                          <a:solidFill>
                            <a:schemeClr val="bg1"/>
                          </a:solidFill>
                          <a:effectLst/>
                          <a:latin typeface="+mn-lt"/>
                          <a:ea typeface="+mn-ea"/>
                          <a:cs typeface="+mn-cs"/>
                        </a:rPr>
                        <a:t>% des consommateurs réguliers de bio acheteurs du produit</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309100388"/>
                  </a:ext>
                </a:extLst>
              </a:tr>
              <a:tr h="301594">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Légumes (non frais/en conserve/surgelés)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11%</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30%</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837971426"/>
                  </a:ext>
                </a:extLst>
              </a:tr>
              <a:tr h="15487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Légumes secs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22%</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30%</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13817644"/>
                  </a:ext>
                </a:extLst>
              </a:tr>
              <a:tr h="15487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Pain</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12%</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29%</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29445228"/>
                  </a:ext>
                </a:extLst>
              </a:tr>
              <a:tr h="154873">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Café, thé, infusion</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16%</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66%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28%</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717901182"/>
                  </a:ext>
                </a:extLst>
              </a:tr>
              <a:tr h="448315">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Céréales, légumineuses et produits associés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26%</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57%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28%</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29484329"/>
                  </a:ext>
                </a:extLst>
              </a:tr>
              <a:tr h="301594">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Autres produits d’épicerie</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63%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25%</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976373302"/>
                  </a:ext>
                </a:extLst>
              </a:tr>
              <a:tr h="301594">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Biscuits, produits pour le petit déjeuner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24%</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985784162"/>
                  </a:ext>
                </a:extLst>
              </a:tr>
              <a:tr h="204116">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Huile</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23%</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90038347"/>
                  </a:ext>
                </a:extLst>
              </a:tr>
              <a:tr h="301594">
                <a:tc>
                  <a:txBody>
                    <a:bodyPr/>
                    <a:lstStyle/>
                    <a:p>
                      <a:pPr marL="0" algn="ctr" defTabSz="685800" rtl="0" eaLnBrk="1" fontAlgn="b" latinLnBrk="0" hangingPunct="1"/>
                      <a:r>
                        <a:rPr lang="fr-FR" sz="900" b="1" i="0" u="none" strike="noStrike" kern="1200" dirty="0">
                          <a:solidFill>
                            <a:schemeClr val="tx1">
                              <a:lumMod val="65000"/>
                              <a:lumOff val="35000"/>
                            </a:schemeClr>
                          </a:solidFill>
                          <a:effectLst/>
                          <a:latin typeface="+mn-lt"/>
                          <a:ea typeface="+mn-ea"/>
                          <a:cs typeface="+mn-cs"/>
                        </a:rPr>
                        <a:t>Fruits à coque et fruits secs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31%</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22%</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817171474"/>
                  </a:ext>
                </a:extLst>
              </a:tr>
            </a:tbl>
          </a:graphicData>
        </a:graphic>
      </p:graphicFrame>
    </p:spTree>
    <p:extLst>
      <p:ext uri="{BB962C8B-B14F-4D97-AF65-F5344CB8AC3E}">
        <p14:creationId xmlns:p14="http://schemas.microsoft.com/office/powerpoint/2010/main" val="13536578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E5C49D-B2FD-60AD-E24C-C4BEF8628684}"/>
              </a:ext>
            </a:extLst>
          </p:cNvPr>
          <p:cNvSpPr>
            <a:spLocks noGrp="1"/>
          </p:cNvSpPr>
          <p:nvPr>
            <p:ph type="body" sz="quarter" idx="17"/>
          </p:nvPr>
        </p:nvSpPr>
        <p:spPr/>
        <p:txBody>
          <a:bodyPr/>
          <a:lstStyle/>
          <a:p>
            <a:r>
              <a:rPr lang="fr-FR" dirty="0"/>
              <a:t>Ou achetez-vous principalement ces produits biologiques ? 3/3</a:t>
            </a:r>
          </a:p>
        </p:txBody>
      </p:sp>
      <p:sp>
        <p:nvSpPr>
          <p:cNvPr id="3" name="Espace réservé du texte 2">
            <a:extLst>
              <a:ext uri="{FF2B5EF4-FFF2-40B4-BE49-F238E27FC236}">
                <a16:creationId xmlns:a16="http://schemas.microsoft.com/office/drawing/2014/main" id="{6AA95A42-1753-EC7A-D2DF-2F324C882E2A}"/>
              </a:ext>
            </a:extLst>
          </p:cNvPr>
          <p:cNvSpPr>
            <a:spLocks noGrp="1"/>
          </p:cNvSpPr>
          <p:nvPr>
            <p:ph type="body" sz="quarter" idx="21"/>
          </p:nvPr>
        </p:nvSpPr>
        <p:spPr/>
        <p:txBody>
          <a:bodyPr/>
          <a:lstStyle/>
          <a:p>
            <a:r>
              <a:rPr lang="fr-FR" dirty="0"/>
              <a:t>Base : acheteurs des produits biologiques présentés, n = 230 à 1617</a:t>
            </a:r>
          </a:p>
        </p:txBody>
      </p:sp>
      <p:sp>
        <p:nvSpPr>
          <p:cNvPr id="4" name="Titre 3">
            <a:extLst>
              <a:ext uri="{FF2B5EF4-FFF2-40B4-BE49-F238E27FC236}">
                <a16:creationId xmlns:a16="http://schemas.microsoft.com/office/drawing/2014/main" id="{DEA7BFE3-59AD-0EC4-AA22-A18A26917512}"/>
              </a:ext>
            </a:extLst>
          </p:cNvPr>
          <p:cNvSpPr>
            <a:spLocks noGrp="1"/>
          </p:cNvSpPr>
          <p:nvPr>
            <p:ph type="title"/>
          </p:nvPr>
        </p:nvSpPr>
        <p:spPr/>
        <p:txBody>
          <a:bodyPr/>
          <a:lstStyle/>
          <a:p>
            <a:r>
              <a:rPr lang="fr-FR" dirty="0"/>
              <a:t>Lieux d’achats par catégorie de produits bios</a:t>
            </a:r>
          </a:p>
        </p:txBody>
      </p:sp>
      <p:graphicFrame>
        <p:nvGraphicFramePr>
          <p:cNvPr id="13" name="Tableau 12">
            <a:extLst>
              <a:ext uri="{FF2B5EF4-FFF2-40B4-BE49-F238E27FC236}">
                <a16:creationId xmlns:a16="http://schemas.microsoft.com/office/drawing/2014/main" id="{984F303E-06D3-7B8C-4F06-2A106FD4DD0B}"/>
              </a:ext>
            </a:extLst>
          </p:cNvPr>
          <p:cNvGraphicFramePr>
            <a:graphicFrameLocks noGrp="1"/>
          </p:cNvGraphicFramePr>
          <p:nvPr>
            <p:extLst>
              <p:ext uri="{D42A27DB-BD31-4B8C-83A1-F6EECF244321}">
                <p14:modId xmlns:p14="http://schemas.microsoft.com/office/powerpoint/2010/main" val="3264461665"/>
              </p:ext>
            </p:extLst>
          </p:nvPr>
        </p:nvGraphicFramePr>
        <p:xfrm>
          <a:off x="207169" y="1832224"/>
          <a:ext cx="7966470" cy="2875640"/>
        </p:xfrm>
        <a:graphic>
          <a:graphicData uri="http://schemas.openxmlformats.org/drawingml/2006/table">
            <a:tbl>
              <a:tblPr firstRow="1" bandRow="1">
                <a:tableStyleId>{5C22544A-7EE6-4342-B048-85BDC9FD1C3A}</a:tableStyleId>
              </a:tblPr>
              <a:tblGrid>
                <a:gridCol w="1238084">
                  <a:extLst>
                    <a:ext uri="{9D8B030D-6E8A-4147-A177-3AD203B41FA5}">
                      <a16:colId xmlns:a16="http://schemas.microsoft.com/office/drawing/2014/main" val="3751297091"/>
                    </a:ext>
                  </a:extLst>
                </a:gridCol>
                <a:gridCol w="748746">
                  <a:extLst>
                    <a:ext uri="{9D8B030D-6E8A-4147-A177-3AD203B41FA5}">
                      <a16:colId xmlns:a16="http://schemas.microsoft.com/office/drawing/2014/main" val="3139742994"/>
                    </a:ext>
                  </a:extLst>
                </a:gridCol>
                <a:gridCol w="747455">
                  <a:extLst>
                    <a:ext uri="{9D8B030D-6E8A-4147-A177-3AD203B41FA5}">
                      <a16:colId xmlns:a16="http://schemas.microsoft.com/office/drawing/2014/main" val="3144130597"/>
                    </a:ext>
                  </a:extLst>
                </a:gridCol>
                <a:gridCol w="747455">
                  <a:extLst>
                    <a:ext uri="{9D8B030D-6E8A-4147-A177-3AD203B41FA5}">
                      <a16:colId xmlns:a16="http://schemas.microsoft.com/office/drawing/2014/main" val="2998598617"/>
                    </a:ext>
                  </a:extLst>
                </a:gridCol>
                <a:gridCol w="747455">
                  <a:extLst>
                    <a:ext uri="{9D8B030D-6E8A-4147-A177-3AD203B41FA5}">
                      <a16:colId xmlns:a16="http://schemas.microsoft.com/office/drawing/2014/main" val="961255441"/>
                    </a:ext>
                  </a:extLst>
                </a:gridCol>
                <a:gridCol w="747455">
                  <a:extLst>
                    <a:ext uri="{9D8B030D-6E8A-4147-A177-3AD203B41FA5}">
                      <a16:colId xmlns:a16="http://schemas.microsoft.com/office/drawing/2014/main" val="1672813664"/>
                    </a:ext>
                  </a:extLst>
                </a:gridCol>
                <a:gridCol w="747455">
                  <a:extLst>
                    <a:ext uri="{9D8B030D-6E8A-4147-A177-3AD203B41FA5}">
                      <a16:colId xmlns:a16="http://schemas.microsoft.com/office/drawing/2014/main" val="2918693652"/>
                    </a:ext>
                  </a:extLst>
                </a:gridCol>
                <a:gridCol w="747455">
                  <a:extLst>
                    <a:ext uri="{9D8B030D-6E8A-4147-A177-3AD203B41FA5}">
                      <a16:colId xmlns:a16="http://schemas.microsoft.com/office/drawing/2014/main" val="283020226"/>
                    </a:ext>
                  </a:extLst>
                </a:gridCol>
                <a:gridCol w="747455">
                  <a:extLst>
                    <a:ext uri="{9D8B030D-6E8A-4147-A177-3AD203B41FA5}">
                      <a16:colId xmlns:a16="http://schemas.microsoft.com/office/drawing/2014/main" val="122879798"/>
                    </a:ext>
                  </a:extLst>
                </a:gridCol>
                <a:gridCol w="747455">
                  <a:extLst>
                    <a:ext uri="{9D8B030D-6E8A-4147-A177-3AD203B41FA5}">
                      <a16:colId xmlns:a16="http://schemas.microsoft.com/office/drawing/2014/main" val="2781782323"/>
                    </a:ext>
                  </a:extLst>
                </a:gridCol>
              </a:tblGrid>
              <a:tr h="529169">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endParaRPr lang="fr-FR" sz="1050" b="1" i="0" u="none" strike="noStrike" kern="1200" noProof="0" dirty="0">
                        <a:solidFill>
                          <a:schemeClr val="bg1"/>
                        </a:solidFill>
                        <a:effectLst/>
                        <a:latin typeface="+mn-lt"/>
                        <a:ea typeface="+mn-ea"/>
                        <a:cs typeface="+mn-cs"/>
                      </a:endParaRPr>
                    </a:p>
                  </a:txBody>
                  <a:tcPr marL="36000" marR="3600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Magasins spécialisés en produits Bio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Marché</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a:solidFill>
                            <a:schemeClr val="bg1"/>
                          </a:solidFill>
                          <a:effectLst/>
                          <a:latin typeface="+mn-lt"/>
                          <a:ea typeface="+mn-ea"/>
                          <a:cs typeface="+mn-cs"/>
                        </a:rPr>
                        <a:t>Grandes et moyennes surfaces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Artisans, comme les boulangers, bouchers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 la ferme/ producteurs locaux</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Via le drive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Les magasins de produits en vrac</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dirty="0">
                          <a:solidFill>
                            <a:schemeClr val="bg1"/>
                          </a:solidFill>
                          <a:effectLst/>
                          <a:latin typeface="+mn-lt"/>
                          <a:ea typeface="+mn-ea"/>
                          <a:cs typeface="+mn-cs"/>
                        </a:rPr>
                        <a:t>Autres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700" b="1" i="1" u="none" strike="noStrike" kern="1200" dirty="0">
                          <a:solidFill>
                            <a:schemeClr val="bg1"/>
                          </a:solidFill>
                          <a:effectLst/>
                          <a:latin typeface="+mn-lt"/>
                          <a:ea typeface="+mn-ea"/>
                          <a:cs typeface="+mn-cs"/>
                        </a:rPr>
                        <a:t>% des consommateurs réguliers de bio acheteurs du produit</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309100388"/>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Steak haché</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20%</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837971426"/>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Pièce de bœuf</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5%</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19%</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13817644"/>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Porc, charcuterie</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19%</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29445228"/>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Vins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13%</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17%</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717901182"/>
                  </a:ext>
                </a:extLst>
              </a:tr>
              <a:tr h="26820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Poissons, coquillages et crustacés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16%</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29484329"/>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Veau</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31%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14%</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976373302"/>
                  </a:ext>
                </a:extLst>
              </a:tr>
              <a:tr h="26820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Produits à base de soja</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28%</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13%</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985784162"/>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Agneau</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a:solidFill>
                            <a:schemeClr val="bg1">
                              <a:lumMod val="50000"/>
                            </a:schemeClr>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11%</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90038347"/>
                  </a:ext>
                </a:extLst>
              </a:tr>
              <a:tr h="13772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Bière</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10%</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a:solidFill>
                            <a:schemeClr val="tx2"/>
                          </a:solidFill>
                          <a:effectLst/>
                          <a:latin typeface="+mn-lt"/>
                          <a:ea typeface="+mn-ea"/>
                          <a:cs typeface="+mn-cs"/>
                        </a:rPr>
                        <a:t>10%</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817171474"/>
                  </a:ext>
                </a:extLst>
              </a:tr>
              <a:tr h="178160">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Autres boissons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17%</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dirty="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10%</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196897961"/>
                  </a:ext>
                </a:extLst>
              </a:tr>
              <a:tr h="26820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Plats préparés / cuisinés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68%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10%</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687163733"/>
                  </a:ext>
                </a:extLst>
              </a:tr>
              <a:tr h="268209">
                <a:tc>
                  <a:txBody>
                    <a:bodyPr/>
                    <a:lstStyle/>
                    <a:p>
                      <a:pPr algn="ctr" fontAlgn="b"/>
                      <a:r>
                        <a:rPr lang="fr-FR" sz="900" b="1" i="0" u="none" strike="noStrike" kern="1200" dirty="0">
                          <a:solidFill>
                            <a:schemeClr val="tx1">
                              <a:lumMod val="65000"/>
                              <a:lumOff val="35000"/>
                            </a:schemeClr>
                          </a:solidFill>
                          <a:effectLst/>
                          <a:latin typeface="+mn-lt"/>
                          <a:ea typeface="+mn-ea"/>
                          <a:cs typeface="+mn-cs"/>
                        </a:rPr>
                        <a:t>Compléments alimentaires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31%</a:t>
                      </a:r>
                    </a:p>
                  </a:txBody>
                  <a:tcPr marL="7620" marR="7620" marT="76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ctr" latinLnBrk="0" hangingPunct="1"/>
                      <a:r>
                        <a:rPr lang="fr-FR" sz="900" b="1" i="0" u="none" strike="noStrike" kern="1200">
                          <a:solidFill>
                            <a:schemeClr val="tx2"/>
                          </a:solidFill>
                          <a:effectLst/>
                          <a:latin typeface="+mn-lt"/>
                          <a:ea typeface="+mn-ea"/>
                          <a:cs typeface="+mn-cs"/>
                        </a:rPr>
                        <a:t>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800" rtl="0" eaLnBrk="1" fontAlgn="b" latinLnBrk="0" hangingPunct="1"/>
                      <a:r>
                        <a:rPr lang="fr-FR" sz="900" b="1" i="0" u="none" strike="noStrike" kern="1200" dirty="0">
                          <a:solidFill>
                            <a:schemeClr val="bg1">
                              <a:lumMod val="50000"/>
                            </a:schemeClr>
                          </a:solidFill>
                          <a:effectLst/>
                          <a:latin typeface="+mn-lt"/>
                          <a:ea typeface="+mn-ea"/>
                          <a:cs typeface="+mn-cs"/>
                        </a:rPr>
                        <a:t>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fontAlgn="b" latinLnBrk="0" hangingPunct="1"/>
                      <a:r>
                        <a:rPr lang="fr-FR" sz="900" b="1" i="1" u="none" strike="noStrike" kern="1200" dirty="0">
                          <a:solidFill>
                            <a:schemeClr val="tx2"/>
                          </a:solidFill>
                          <a:effectLst/>
                          <a:latin typeface="+mn-lt"/>
                          <a:ea typeface="+mn-ea"/>
                          <a:cs typeface="+mn-cs"/>
                        </a:rPr>
                        <a:t>9%</a:t>
                      </a:r>
                    </a:p>
                  </a:txBody>
                  <a:tcPr marL="7620" marR="7620" marT="76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670891160"/>
                  </a:ext>
                </a:extLst>
              </a:tr>
            </a:tbl>
          </a:graphicData>
        </a:graphic>
      </p:graphicFrame>
    </p:spTree>
    <p:extLst>
      <p:ext uri="{BB962C8B-B14F-4D97-AF65-F5344CB8AC3E}">
        <p14:creationId xmlns:p14="http://schemas.microsoft.com/office/powerpoint/2010/main" val="34265036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4A701A-BE12-87D1-0620-D83D143393D1}"/>
              </a:ext>
            </a:extLst>
          </p:cNvPr>
          <p:cNvSpPr>
            <a:spLocks noGrp="1"/>
          </p:cNvSpPr>
          <p:nvPr>
            <p:ph type="body" sz="quarter" idx="17"/>
          </p:nvPr>
        </p:nvSpPr>
        <p:spPr/>
        <p:txBody>
          <a:bodyPr/>
          <a:lstStyle/>
          <a:p>
            <a:r>
              <a:rPr lang="fr-FR" dirty="0"/>
              <a:t>Et concernant vos achats de produits biologiques, diriez-vous qu’aujourd’hui, vous achetez, pour vous ou votre foyer … ?</a:t>
            </a:r>
          </a:p>
        </p:txBody>
      </p:sp>
      <p:sp>
        <p:nvSpPr>
          <p:cNvPr id="3" name="Espace réservé du texte 2">
            <a:extLst>
              <a:ext uri="{FF2B5EF4-FFF2-40B4-BE49-F238E27FC236}">
                <a16:creationId xmlns:a16="http://schemas.microsoft.com/office/drawing/2014/main" id="{F49ADE3E-D7EB-6363-61AC-A391AF55E827}"/>
              </a:ext>
            </a:extLst>
          </p:cNvPr>
          <p:cNvSpPr>
            <a:spLocks noGrp="1"/>
          </p:cNvSpPr>
          <p:nvPr>
            <p:ph type="body" sz="quarter" idx="21"/>
          </p:nvPr>
        </p:nvSpPr>
        <p:spPr/>
        <p:txBody>
          <a:bodyPr/>
          <a:lstStyle/>
          <a:p>
            <a:r>
              <a:rPr lang="fr-FR" dirty="0"/>
              <a:t>Base : consommateurs réguliers de produits biologiques, n = 2 484 </a:t>
            </a:r>
          </a:p>
        </p:txBody>
      </p:sp>
      <p:sp>
        <p:nvSpPr>
          <p:cNvPr id="4" name="Titre 3">
            <a:extLst>
              <a:ext uri="{FF2B5EF4-FFF2-40B4-BE49-F238E27FC236}">
                <a16:creationId xmlns:a16="http://schemas.microsoft.com/office/drawing/2014/main" id="{B4B31F62-936E-797F-4204-AD2FF126D401}"/>
              </a:ext>
            </a:extLst>
          </p:cNvPr>
          <p:cNvSpPr>
            <a:spLocks noGrp="1"/>
          </p:cNvSpPr>
          <p:nvPr>
            <p:ph type="title"/>
          </p:nvPr>
        </p:nvSpPr>
        <p:spPr/>
        <p:txBody>
          <a:bodyPr/>
          <a:lstStyle/>
          <a:p>
            <a:r>
              <a:rPr lang="fr-FR" dirty="0"/>
              <a:t>Projections de l’évolution de la consommation bio</a:t>
            </a:r>
          </a:p>
        </p:txBody>
      </p:sp>
      <p:grpSp>
        <p:nvGrpSpPr>
          <p:cNvPr id="48" name="Groupe 47">
            <a:extLst>
              <a:ext uri="{FF2B5EF4-FFF2-40B4-BE49-F238E27FC236}">
                <a16:creationId xmlns:a16="http://schemas.microsoft.com/office/drawing/2014/main" id="{40EDA9E4-E496-2E6D-1956-3B4E86EF9277}"/>
              </a:ext>
            </a:extLst>
          </p:cNvPr>
          <p:cNvGrpSpPr/>
          <p:nvPr/>
        </p:nvGrpSpPr>
        <p:grpSpPr>
          <a:xfrm>
            <a:off x="646618" y="2539558"/>
            <a:ext cx="7526870" cy="1262869"/>
            <a:chOff x="607832" y="1835999"/>
            <a:chExt cx="7526870" cy="1262869"/>
          </a:xfrm>
        </p:grpSpPr>
        <p:grpSp>
          <p:nvGrpSpPr>
            <p:cNvPr id="17" name="Groupe 16">
              <a:extLst>
                <a:ext uri="{FF2B5EF4-FFF2-40B4-BE49-F238E27FC236}">
                  <a16:creationId xmlns:a16="http://schemas.microsoft.com/office/drawing/2014/main" id="{B989B9CF-FC75-B1FD-79D8-7E56AA328F6E}"/>
                </a:ext>
              </a:extLst>
            </p:cNvPr>
            <p:cNvGrpSpPr/>
            <p:nvPr/>
          </p:nvGrpSpPr>
          <p:grpSpPr>
            <a:xfrm>
              <a:off x="607832" y="1835999"/>
              <a:ext cx="3575366" cy="1262869"/>
              <a:chOff x="5789979" y="2604664"/>
              <a:chExt cx="5121175" cy="889191"/>
            </a:xfrm>
          </p:grpSpPr>
          <p:sp>
            <p:nvSpPr>
              <p:cNvPr id="8" name="ZoneTexte 7">
                <a:extLst>
                  <a:ext uri="{FF2B5EF4-FFF2-40B4-BE49-F238E27FC236}">
                    <a16:creationId xmlns:a16="http://schemas.microsoft.com/office/drawing/2014/main" id="{A06CFC1E-7AAE-1EB4-8C39-4C2CC996A58E}"/>
                  </a:ext>
                </a:extLst>
              </p:cNvPr>
              <p:cNvSpPr txBox="1"/>
              <p:nvPr/>
            </p:nvSpPr>
            <p:spPr>
              <a:xfrm>
                <a:off x="5789979" y="2604664"/>
                <a:ext cx="2383022" cy="889191"/>
              </a:xfrm>
              <a:prstGeom prst="round2DiagRect">
                <a:avLst/>
              </a:prstGeom>
              <a:solidFill>
                <a:schemeClr val="accent4"/>
              </a:solidFill>
            </p:spPr>
            <p:txBody>
              <a:bodyPr wrap="square" lIns="108000" tIns="108000" r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latin typeface="Arial (Corps)"/>
                  </a:rPr>
                  <a:t>Pensent acheter m</a:t>
                </a:r>
                <a:r>
                  <a:rPr kumimoji="0" lang="fr-FR" sz="1200" b="1" i="0" u="none" strike="noStrike" kern="1200" cap="none" spc="0" normalizeH="0" baseline="0" noProof="0" dirty="0">
                    <a:ln>
                      <a:noFill/>
                    </a:ln>
                    <a:solidFill>
                      <a:schemeClr val="bg1"/>
                    </a:solidFill>
                    <a:effectLst/>
                    <a:uLnTx/>
                    <a:uFillTx/>
                    <a:latin typeface="Arial (Corps)"/>
                  </a:rPr>
                  <a:t>oins de produits biologiques qu’il y a </a:t>
                </a:r>
                <a:r>
                  <a:rPr lang="fr-FR" sz="1200" b="1" dirty="0">
                    <a:solidFill>
                      <a:schemeClr val="bg1"/>
                    </a:solidFill>
                    <a:latin typeface="Arial (Corps)"/>
                  </a:rPr>
                  <a:t>un</a:t>
                </a:r>
                <a:r>
                  <a:rPr kumimoji="0" lang="fr-FR" sz="1200" b="1" i="0" u="none" strike="noStrike" kern="1200" cap="none" spc="0" normalizeH="0" baseline="0" noProof="0" dirty="0">
                    <a:ln>
                      <a:noFill/>
                    </a:ln>
                    <a:solidFill>
                      <a:schemeClr val="bg1"/>
                    </a:solidFill>
                    <a:effectLst/>
                    <a:uLnTx/>
                    <a:uFillTx/>
                    <a:latin typeface="Arial (Corps)"/>
                  </a:rPr>
                  <a:t> an</a:t>
                </a:r>
              </a:p>
            </p:txBody>
          </p:sp>
          <p:sp>
            <p:nvSpPr>
              <p:cNvPr id="9" name="ZoneTexte 8">
                <a:extLst>
                  <a:ext uri="{FF2B5EF4-FFF2-40B4-BE49-F238E27FC236}">
                    <a16:creationId xmlns:a16="http://schemas.microsoft.com/office/drawing/2014/main" id="{A4D5CCEA-64B0-FEE8-A0BC-E2CBED727120}"/>
                  </a:ext>
                </a:extLst>
              </p:cNvPr>
              <p:cNvSpPr txBox="1"/>
              <p:nvPr/>
            </p:nvSpPr>
            <p:spPr>
              <a:xfrm>
                <a:off x="8528132" y="2604664"/>
                <a:ext cx="2383022" cy="889190"/>
              </a:xfrm>
              <a:prstGeom prst="round2DiagRect">
                <a:avLst/>
              </a:prstGeom>
              <a:solidFill>
                <a:schemeClr val="accent1"/>
              </a:solidFill>
            </p:spPr>
            <p:txBody>
              <a:bodyPr wrap="square" lIns="108000" tIns="108000" r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Arial (Corps)"/>
                  </a:rPr>
                  <a:t>Pensent acheter autant</a:t>
                </a:r>
                <a:r>
                  <a:rPr kumimoji="0" lang="fr-FR" sz="1200" b="1" i="0" u="none" strike="noStrike" kern="1200" cap="none" spc="0" normalizeH="0" baseline="0" noProof="0" dirty="0">
                    <a:ln>
                      <a:noFill/>
                    </a:ln>
                    <a:effectLst/>
                    <a:uLnTx/>
                    <a:uFillTx/>
                    <a:latin typeface="Arial (Corps)"/>
                  </a:rPr>
                  <a:t> de produits biologiques qu’il y a </a:t>
                </a:r>
                <a:r>
                  <a:rPr lang="fr-FR" sz="1200" b="1" dirty="0">
                    <a:latin typeface="Arial (Corps)"/>
                  </a:rPr>
                  <a:t>un</a:t>
                </a:r>
                <a:r>
                  <a:rPr kumimoji="0" lang="fr-FR" sz="1200" b="1" i="0" u="none" strike="noStrike" kern="1200" cap="none" spc="0" normalizeH="0" baseline="0" noProof="0" dirty="0">
                    <a:ln>
                      <a:noFill/>
                    </a:ln>
                    <a:effectLst/>
                    <a:uLnTx/>
                    <a:uFillTx/>
                    <a:latin typeface="Arial (Corps)"/>
                  </a:rPr>
                  <a:t> an</a:t>
                </a:r>
              </a:p>
            </p:txBody>
          </p:sp>
        </p:grpSp>
        <p:grpSp>
          <p:nvGrpSpPr>
            <p:cNvPr id="39" name="Groupe 38">
              <a:extLst>
                <a:ext uri="{FF2B5EF4-FFF2-40B4-BE49-F238E27FC236}">
                  <a16:creationId xmlns:a16="http://schemas.microsoft.com/office/drawing/2014/main" id="{C2AD7960-1B2D-641B-32C3-0ACE043F7CC9}"/>
                </a:ext>
              </a:extLst>
            </p:cNvPr>
            <p:cNvGrpSpPr/>
            <p:nvPr/>
          </p:nvGrpSpPr>
          <p:grpSpPr>
            <a:xfrm>
              <a:off x="4559336" y="1835999"/>
              <a:ext cx="3575366" cy="1262869"/>
              <a:chOff x="5789979" y="2604664"/>
              <a:chExt cx="5121175" cy="889191"/>
            </a:xfrm>
          </p:grpSpPr>
          <p:sp>
            <p:nvSpPr>
              <p:cNvPr id="41" name="ZoneTexte 40">
                <a:extLst>
                  <a:ext uri="{FF2B5EF4-FFF2-40B4-BE49-F238E27FC236}">
                    <a16:creationId xmlns:a16="http://schemas.microsoft.com/office/drawing/2014/main" id="{E0456BA6-497D-4129-930A-52534742FE83}"/>
                  </a:ext>
                </a:extLst>
              </p:cNvPr>
              <p:cNvSpPr txBox="1"/>
              <p:nvPr/>
            </p:nvSpPr>
            <p:spPr>
              <a:xfrm>
                <a:off x="5789979" y="2604664"/>
                <a:ext cx="2383022" cy="889190"/>
              </a:xfrm>
              <a:prstGeom prst="round2DiagRect">
                <a:avLst/>
              </a:prstGeom>
              <a:solidFill>
                <a:schemeClr val="bg2"/>
              </a:solidFill>
            </p:spPr>
            <p:txBody>
              <a:bodyPr wrap="square" lIns="108000" tIns="108000" rIns="108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latin typeface="Arial (Corps)"/>
                  </a:rPr>
                  <a:t>Pensent acheter p</a:t>
                </a:r>
                <a:r>
                  <a:rPr kumimoji="0" lang="fr-FR" sz="1200" b="1" i="0" u="none" strike="noStrike" kern="1200" cap="none" spc="0" normalizeH="0" baseline="0" noProof="0" dirty="0">
                    <a:ln>
                      <a:noFill/>
                    </a:ln>
                    <a:solidFill>
                      <a:schemeClr val="bg1"/>
                    </a:solidFill>
                    <a:effectLst/>
                    <a:uLnTx/>
                    <a:uFillTx/>
                    <a:latin typeface="Arial (Corps)"/>
                  </a:rPr>
                  <a:t>lus de produits biologiques qu’il y a </a:t>
                </a:r>
                <a:r>
                  <a:rPr lang="fr-FR" sz="1200" b="1" dirty="0">
                    <a:solidFill>
                      <a:schemeClr val="bg1"/>
                    </a:solidFill>
                    <a:latin typeface="Arial (Corps)"/>
                  </a:rPr>
                  <a:t>un</a:t>
                </a:r>
                <a:r>
                  <a:rPr kumimoji="0" lang="fr-FR" sz="1200" b="1" i="0" u="none" strike="noStrike" kern="1200" cap="none" spc="0" normalizeH="0" baseline="0" noProof="0" dirty="0">
                    <a:ln>
                      <a:noFill/>
                    </a:ln>
                    <a:solidFill>
                      <a:schemeClr val="bg1"/>
                    </a:solidFill>
                    <a:effectLst/>
                    <a:uLnTx/>
                    <a:uFillTx/>
                    <a:latin typeface="Arial (Corps)"/>
                  </a:rPr>
                  <a:t> an</a:t>
                </a:r>
              </a:p>
            </p:txBody>
          </p:sp>
          <p:sp>
            <p:nvSpPr>
              <p:cNvPr id="42" name="ZoneTexte 41">
                <a:extLst>
                  <a:ext uri="{FF2B5EF4-FFF2-40B4-BE49-F238E27FC236}">
                    <a16:creationId xmlns:a16="http://schemas.microsoft.com/office/drawing/2014/main" id="{F664A9A0-9629-7E58-0443-152EEF8D378F}"/>
                  </a:ext>
                </a:extLst>
              </p:cNvPr>
              <p:cNvSpPr txBox="1"/>
              <p:nvPr/>
            </p:nvSpPr>
            <p:spPr>
              <a:xfrm>
                <a:off x="8528132" y="2604664"/>
                <a:ext cx="2383022" cy="889191"/>
              </a:xfrm>
              <a:prstGeom prst="round2DiagRect">
                <a:avLst/>
              </a:prstGeom>
              <a:solidFill>
                <a:schemeClr val="tx2">
                  <a:lumMod val="40000"/>
                  <a:lumOff val="60000"/>
                </a:schemeClr>
              </a:solidFill>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4">
                        <a:lumMod val="25000"/>
                      </a:schemeClr>
                    </a:solidFill>
                    <a:latin typeface="Arial (Corps)"/>
                  </a:rPr>
                  <a:t>Ont commencé à acheter des produits biologiques récemment</a:t>
                </a:r>
                <a:endParaRPr kumimoji="0" lang="fr-FR" sz="1200" b="1" i="0" u="none" strike="noStrike" kern="1200" cap="none" spc="0" normalizeH="0" baseline="0" noProof="0" dirty="0">
                  <a:ln>
                    <a:noFill/>
                  </a:ln>
                  <a:solidFill>
                    <a:schemeClr val="accent4">
                      <a:lumMod val="25000"/>
                    </a:schemeClr>
                  </a:solidFill>
                  <a:effectLst/>
                  <a:uLnTx/>
                  <a:uFillTx/>
                  <a:latin typeface="Arial (Corps)"/>
                </a:endParaRPr>
              </a:p>
            </p:txBody>
          </p:sp>
        </p:grpSp>
      </p:grpSp>
      <p:sp>
        <p:nvSpPr>
          <p:cNvPr id="49" name="ZoneTexte 48">
            <a:extLst>
              <a:ext uri="{FF2B5EF4-FFF2-40B4-BE49-F238E27FC236}">
                <a16:creationId xmlns:a16="http://schemas.microsoft.com/office/drawing/2014/main" id="{BC812F6D-BA2D-9E07-39BD-2FDA236020A9}"/>
              </a:ext>
            </a:extLst>
          </p:cNvPr>
          <p:cNvSpPr txBox="1"/>
          <p:nvPr/>
        </p:nvSpPr>
        <p:spPr>
          <a:xfrm>
            <a:off x="837675" y="1786262"/>
            <a:ext cx="1281600" cy="707886"/>
          </a:xfrm>
          <a:prstGeom prst="rect">
            <a:avLst/>
          </a:prstGeom>
          <a:noFill/>
        </p:spPr>
        <p:txBody>
          <a:bodyPr wrap="square" rtlCol="0">
            <a:spAutoFit/>
          </a:bodyPr>
          <a:lstStyle/>
          <a:p>
            <a:r>
              <a:rPr lang="fr-FR" sz="4000" b="1" i="1" dirty="0">
                <a:solidFill>
                  <a:schemeClr val="accent4"/>
                </a:solidFill>
              </a:rPr>
              <a:t>15%</a:t>
            </a:r>
          </a:p>
        </p:txBody>
      </p:sp>
      <p:sp>
        <p:nvSpPr>
          <p:cNvPr id="50" name="ZoneTexte 49">
            <a:extLst>
              <a:ext uri="{FF2B5EF4-FFF2-40B4-BE49-F238E27FC236}">
                <a16:creationId xmlns:a16="http://schemas.microsoft.com/office/drawing/2014/main" id="{BCEAA660-44AF-2D8C-91CA-A7C75609D3C3}"/>
              </a:ext>
            </a:extLst>
          </p:cNvPr>
          <p:cNvSpPr txBox="1"/>
          <p:nvPr/>
        </p:nvSpPr>
        <p:spPr>
          <a:xfrm>
            <a:off x="6891736" y="1782908"/>
            <a:ext cx="1281600" cy="707886"/>
          </a:xfrm>
          <a:prstGeom prst="rect">
            <a:avLst/>
          </a:prstGeom>
          <a:noFill/>
        </p:spPr>
        <p:txBody>
          <a:bodyPr wrap="square" rtlCol="0">
            <a:spAutoFit/>
          </a:bodyPr>
          <a:lstStyle/>
          <a:p>
            <a:r>
              <a:rPr lang="fr-FR" sz="4000" b="1" i="1" dirty="0">
                <a:solidFill>
                  <a:schemeClr val="tx2"/>
                </a:solidFill>
              </a:rPr>
              <a:t>2%</a:t>
            </a:r>
          </a:p>
        </p:txBody>
      </p:sp>
      <p:sp>
        <p:nvSpPr>
          <p:cNvPr id="51" name="ZoneTexte 50">
            <a:extLst>
              <a:ext uri="{FF2B5EF4-FFF2-40B4-BE49-F238E27FC236}">
                <a16:creationId xmlns:a16="http://schemas.microsoft.com/office/drawing/2014/main" id="{218E9DDC-821C-5CE2-B5D3-D2380092A144}"/>
              </a:ext>
            </a:extLst>
          </p:cNvPr>
          <p:cNvSpPr txBox="1"/>
          <p:nvPr/>
        </p:nvSpPr>
        <p:spPr>
          <a:xfrm>
            <a:off x="2812126" y="1786262"/>
            <a:ext cx="1281600" cy="707886"/>
          </a:xfrm>
          <a:prstGeom prst="rect">
            <a:avLst/>
          </a:prstGeom>
          <a:noFill/>
        </p:spPr>
        <p:txBody>
          <a:bodyPr wrap="square" rtlCol="0">
            <a:spAutoFit/>
          </a:bodyPr>
          <a:lstStyle/>
          <a:p>
            <a:r>
              <a:rPr lang="fr-FR" sz="4000" b="1" i="1" dirty="0">
                <a:solidFill>
                  <a:schemeClr val="accent1"/>
                </a:solidFill>
              </a:rPr>
              <a:t>60%</a:t>
            </a:r>
          </a:p>
        </p:txBody>
      </p:sp>
      <p:sp>
        <p:nvSpPr>
          <p:cNvPr id="52" name="ZoneTexte 51">
            <a:extLst>
              <a:ext uri="{FF2B5EF4-FFF2-40B4-BE49-F238E27FC236}">
                <a16:creationId xmlns:a16="http://schemas.microsoft.com/office/drawing/2014/main" id="{F1A5A6CF-3873-2F5B-309F-7336F9C8A8CB}"/>
              </a:ext>
            </a:extLst>
          </p:cNvPr>
          <p:cNvSpPr txBox="1"/>
          <p:nvPr/>
        </p:nvSpPr>
        <p:spPr>
          <a:xfrm>
            <a:off x="4789179" y="1782908"/>
            <a:ext cx="1281600" cy="707886"/>
          </a:xfrm>
          <a:prstGeom prst="rect">
            <a:avLst/>
          </a:prstGeom>
          <a:noFill/>
        </p:spPr>
        <p:txBody>
          <a:bodyPr wrap="square" rtlCol="0">
            <a:spAutoFit/>
          </a:bodyPr>
          <a:lstStyle/>
          <a:p>
            <a:r>
              <a:rPr lang="fr-FR" sz="4000" b="1" i="1" dirty="0">
                <a:solidFill>
                  <a:schemeClr val="bg2"/>
                </a:solidFill>
              </a:rPr>
              <a:t>23%</a:t>
            </a:r>
          </a:p>
        </p:txBody>
      </p:sp>
      <p:sp>
        <p:nvSpPr>
          <p:cNvPr id="5" name="ZoneTexte 4">
            <a:extLst>
              <a:ext uri="{FF2B5EF4-FFF2-40B4-BE49-F238E27FC236}">
                <a16:creationId xmlns:a16="http://schemas.microsoft.com/office/drawing/2014/main" id="{16BCC5A8-A823-3E04-194E-F9EC66D19209}"/>
              </a:ext>
            </a:extLst>
          </p:cNvPr>
          <p:cNvSpPr txBox="1"/>
          <p:nvPr/>
        </p:nvSpPr>
        <p:spPr>
          <a:xfrm>
            <a:off x="59320" y="4186598"/>
            <a:ext cx="587298" cy="306467"/>
          </a:xfrm>
          <a:prstGeom prst="roundRect">
            <a:avLst/>
          </a:prstGeom>
          <a:solidFill>
            <a:schemeClr val="bg1">
              <a:lumMod val="95000"/>
            </a:schemeClr>
          </a:solidFill>
        </p:spPr>
        <p:txBody>
          <a:bodyPr wrap="square" rtlCol="0">
            <a:spAutoFit/>
          </a:bodyPr>
          <a:lstStyle>
            <a:defPPr>
              <a:defRPr lang="en-US"/>
            </a:defPPr>
            <a:lvl1pPr algn="ctr">
              <a:defRPr sz="2000" b="1" i="1">
                <a:solidFill>
                  <a:schemeClr val="accent4"/>
                </a:solidFill>
              </a:defRPr>
            </a:lvl1pPr>
          </a:lstStyle>
          <a:p>
            <a:r>
              <a:rPr lang="fr-FR" sz="1200" dirty="0">
                <a:solidFill>
                  <a:schemeClr val="tx1"/>
                </a:solidFill>
              </a:rPr>
              <a:t>2021</a:t>
            </a:r>
          </a:p>
        </p:txBody>
      </p:sp>
      <p:sp>
        <p:nvSpPr>
          <p:cNvPr id="6" name="ZoneTexte 5">
            <a:extLst>
              <a:ext uri="{FF2B5EF4-FFF2-40B4-BE49-F238E27FC236}">
                <a16:creationId xmlns:a16="http://schemas.microsoft.com/office/drawing/2014/main" id="{ACF466E5-78AE-BC11-1EC0-E0063E509F07}"/>
              </a:ext>
            </a:extLst>
          </p:cNvPr>
          <p:cNvSpPr txBox="1"/>
          <p:nvPr/>
        </p:nvSpPr>
        <p:spPr>
          <a:xfrm>
            <a:off x="837675" y="4121849"/>
            <a:ext cx="1281600" cy="442674"/>
          </a:xfrm>
          <a:prstGeom prst="roundRect">
            <a:avLst/>
          </a:prstGeom>
          <a:solidFill>
            <a:schemeClr val="bg1">
              <a:lumMod val="95000"/>
            </a:schemeClr>
          </a:solidFill>
        </p:spPr>
        <p:txBody>
          <a:bodyPr wrap="square" rtlCol="0">
            <a:spAutoFit/>
          </a:bodyPr>
          <a:lstStyle/>
          <a:p>
            <a:pPr algn="ctr"/>
            <a:r>
              <a:rPr lang="fr-FR" sz="2000" b="1" i="1" dirty="0">
                <a:solidFill>
                  <a:schemeClr val="accent4"/>
                </a:solidFill>
              </a:rPr>
              <a:t>8%</a:t>
            </a:r>
          </a:p>
        </p:txBody>
      </p:sp>
      <p:sp>
        <p:nvSpPr>
          <p:cNvPr id="7" name="ZoneTexte 6">
            <a:extLst>
              <a:ext uri="{FF2B5EF4-FFF2-40B4-BE49-F238E27FC236}">
                <a16:creationId xmlns:a16="http://schemas.microsoft.com/office/drawing/2014/main" id="{03461E51-F654-362A-6071-3487CC30E039}"/>
              </a:ext>
            </a:extLst>
          </p:cNvPr>
          <p:cNvSpPr txBox="1"/>
          <p:nvPr/>
        </p:nvSpPr>
        <p:spPr>
          <a:xfrm>
            <a:off x="6763630" y="4118494"/>
            <a:ext cx="1281600" cy="442674"/>
          </a:xfrm>
          <a:prstGeom prst="roundRect">
            <a:avLst/>
          </a:prstGeom>
          <a:solidFill>
            <a:schemeClr val="bg1">
              <a:lumMod val="95000"/>
            </a:schemeClr>
          </a:solidFill>
        </p:spPr>
        <p:txBody>
          <a:bodyPr wrap="square" rtlCol="0">
            <a:spAutoFit/>
          </a:bodyPr>
          <a:lstStyle/>
          <a:p>
            <a:pPr algn="ctr"/>
            <a:r>
              <a:rPr lang="fr-FR" sz="2000" b="1" i="1" dirty="0">
                <a:solidFill>
                  <a:schemeClr val="tx2"/>
                </a:solidFill>
              </a:rPr>
              <a:t>2%</a:t>
            </a:r>
          </a:p>
        </p:txBody>
      </p:sp>
      <p:sp>
        <p:nvSpPr>
          <p:cNvPr id="10" name="ZoneTexte 9">
            <a:extLst>
              <a:ext uri="{FF2B5EF4-FFF2-40B4-BE49-F238E27FC236}">
                <a16:creationId xmlns:a16="http://schemas.microsoft.com/office/drawing/2014/main" id="{70A29CBA-C02F-43B1-33BA-94E8CEB297F8}"/>
              </a:ext>
            </a:extLst>
          </p:cNvPr>
          <p:cNvSpPr txBox="1"/>
          <p:nvPr/>
        </p:nvSpPr>
        <p:spPr>
          <a:xfrm>
            <a:off x="2812126" y="4121849"/>
            <a:ext cx="1281600" cy="442674"/>
          </a:xfrm>
          <a:prstGeom prst="roundRect">
            <a:avLst/>
          </a:prstGeom>
          <a:solidFill>
            <a:schemeClr val="bg1">
              <a:lumMod val="95000"/>
            </a:schemeClr>
          </a:solidFill>
        </p:spPr>
        <p:txBody>
          <a:bodyPr wrap="square" rtlCol="0">
            <a:spAutoFit/>
          </a:bodyPr>
          <a:lstStyle/>
          <a:p>
            <a:pPr algn="ctr"/>
            <a:r>
              <a:rPr lang="fr-FR" sz="2000" b="1" i="1" dirty="0">
                <a:solidFill>
                  <a:schemeClr val="accent1"/>
                </a:solidFill>
              </a:rPr>
              <a:t>58%</a:t>
            </a:r>
          </a:p>
        </p:txBody>
      </p:sp>
      <p:sp>
        <p:nvSpPr>
          <p:cNvPr id="11" name="ZoneTexte 10">
            <a:extLst>
              <a:ext uri="{FF2B5EF4-FFF2-40B4-BE49-F238E27FC236}">
                <a16:creationId xmlns:a16="http://schemas.microsoft.com/office/drawing/2014/main" id="{6174DE81-0F95-D2CC-E12F-39513368FCA0}"/>
              </a:ext>
            </a:extLst>
          </p:cNvPr>
          <p:cNvSpPr txBox="1"/>
          <p:nvPr/>
        </p:nvSpPr>
        <p:spPr>
          <a:xfrm>
            <a:off x="4789179" y="4118495"/>
            <a:ext cx="1281600" cy="442674"/>
          </a:xfrm>
          <a:prstGeom prst="roundRect">
            <a:avLst/>
          </a:prstGeom>
          <a:solidFill>
            <a:schemeClr val="bg1">
              <a:lumMod val="95000"/>
            </a:schemeClr>
          </a:solidFill>
        </p:spPr>
        <p:txBody>
          <a:bodyPr wrap="square" rtlCol="0">
            <a:spAutoFit/>
          </a:bodyPr>
          <a:lstStyle/>
          <a:p>
            <a:pPr algn="ctr"/>
            <a:r>
              <a:rPr lang="fr-FR" sz="2000" b="1" i="1" dirty="0">
                <a:solidFill>
                  <a:schemeClr val="bg2"/>
                </a:solidFill>
              </a:rPr>
              <a:t>32%</a:t>
            </a:r>
          </a:p>
        </p:txBody>
      </p:sp>
      <p:cxnSp>
        <p:nvCxnSpPr>
          <p:cNvPr id="13" name="Connecteur droit 12">
            <a:extLst>
              <a:ext uri="{FF2B5EF4-FFF2-40B4-BE49-F238E27FC236}">
                <a16:creationId xmlns:a16="http://schemas.microsoft.com/office/drawing/2014/main" id="{2C1B57D5-3556-4A94-23ED-475CC838374C}"/>
              </a:ext>
            </a:extLst>
          </p:cNvPr>
          <p:cNvCxnSpPr>
            <a:cxnSpLocks/>
          </p:cNvCxnSpPr>
          <p:nvPr/>
        </p:nvCxnSpPr>
        <p:spPr>
          <a:xfrm>
            <a:off x="59320" y="3940098"/>
            <a:ext cx="846764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6397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27">
            <a:extLst>
              <a:ext uri="{FF2B5EF4-FFF2-40B4-BE49-F238E27FC236}">
                <a16:creationId xmlns:a16="http://schemas.microsoft.com/office/drawing/2014/main" id="{BE18FEB9-F181-874D-A264-FB19E5B61429}"/>
              </a:ext>
            </a:extLst>
          </p:cNvPr>
          <p:cNvPicPr>
            <a:picLocks noGrp="1" noChangeAspect="1"/>
          </p:cNvPicPr>
          <p:nvPr>
            <p:ph type="pic" sz="quarter" idx="13"/>
          </p:nvPr>
        </p:nvPicPr>
        <p:blipFill rotWithShape="1">
          <a:blip r:embed="rId2"/>
          <a:srcRect/>
          <a:stretch/>
        </p:blipFill>
        <p:spPr>
          <a:xfrm>
            <a:off x="349192" y="1063776"/>
            <a:ext cx="8420400" cy="3673941"/>
          </a:xfrm>
        </p:spPr>
      </p:pic>
      <p:sp>
        <p:nvSpPr>
          <p:cNvPr id="23" name="Titre 22">
            <a:extLst>
              <a:ext uri="{FF2B5EF4-FFF2-40B4-BE49-F238E27FC236}">
                <a16:creationId xmlns:a16="http://schemas.microsoft.com/office/drawing/2014/main" id="{8A4CC15E-B88A-CD4D-BE0F-BC796F5908FB}"/>
              </a:ext>
            </a:extLst>
          </p:cNvPr>
          <p:cNvSpPr>
            <a:spLocks noGrp="1"/>
          </p:cNvSpPr>
          <p:nvPr>
            <p:ph type="ctrTitle"/>
          </p:nvPr>
        </p:nvSpPr>
        <p:spPr>
          <a:xfrm>
            <a:off x="1963738" y="2751138"/>
            <a:ext cx="6159181" cy="571500"/>
          </a:xfrm>
        </p:spPr>
        <p:txBody>
          <a:bodyPr/>
          <a:lstStyle/>
          <a:p>
            <a:r>
              <a:rPr lang="fr-FR" dirty="0"/>
              <a:t>La consommation des produits  biologiques demain</a:t>
            </a:r>
          </a:p>
        </p:txBody>
      </p:sp>
      <p:sp>
        <p:nvSpPr>
          <p:cNvPr id="6" name="Sous-titre 5">
            <a:extLst>
              <a:ext uri="{FF2B5EF4-FFF2-40B4-BE49-F238E27FC236}">
                <a16:creationId xmlns:a16="http://schemas.microsoft.com/office/drawing/2014/main" id="{D8A607B1-9F3C-5641-8F6E-0AB5C827D094}"/>
              </a:ext>
            </a:extLst>
          </p:cNvPr>
          <p:cNvSpPr>
            <a:spLocks noGrp="1"/>
          </p:cNvSpPr>
          <p:nvPr>
            <p:ph type="subTitle" idx="1"/>
          </p:nvPr>
        </p:nvSpPr>
        <p:spPr>
          <a:xfrm>
            <a:off x="1963739" y="3322638"/>
            <a:ext cx="3516646" cy="322262"/>
          </a:xfrm>
        </p:spPr>
        <p:txBody>
          <a:bodyPr/>
          <a:lstStyle/>
          <a:p>
            <a:endParaRPr lang="fr-FR" dirty="0"/>
          </a:p>
        </p:txBody>
      </p:sp>
      <p:sp>
        <p:nvSpPr>
          <p:cNvPr id="15" name="Espace réservé du texte 14">
            <a:extLst>
              <a:ext uri="{FF2B5EF4-FFF2-40B4-BE49-F238E27FC236}">
                <a16:creationId xmlns:a16="http://schemas.microsoft.com/office/drawing/2014/main" id="{46A7250E-127D-BB45-8CCC-3D6E29F4E0E4}"/>
              </a:ext>
            </a:extLst>
          </p:cNvPr>
          <p:cNvSpPr>
            <a:spLocks noGrp="1"/>
          </p:cNvSpPr>
          <p:nvPr>
            <p:ph type="body" sz="quarter" idx="14"/>
          </p:nvPr>
        </p:nvSpPr>
        <p:spPr>
          <a:xfrm>
            <a:off x="-154857" y="1726280"/>
            <a:ext cx="2034005" cy="1774825"/>
          </a:xfrm>
        </p:spPr>
        <p:txBody>
          <a:bodyPr/>
          <a:lstStyle/>
          <a:p>
            <a:r>
              <a:rPr lang="fr-FR" dirty="0"/>
              <a:t>6.</a:t>
            </a:r>
          </a:p>
        </p:txBody>
      </p:sp>
      <p:sp>
        <p:nvSpPr>
          <p:cNvPr id="2" name="ZoneTexte 1">
            <a:hlinkClick r:id="rId3" action="ppaction://hlinksldjump"/>
            <a:extLst>
              <a:ext uri="{FF2B5EF4-FFF2-40B4-BE49-F238E27FC236}">
                <a16:creationId xmlns:a16="http://schemas.microsoft.com/office/drawing/2014/main" id="{94F0F053-C8EC-4F98-3E28-B942E7BA4BA6}"/>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3835398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D8AB2E-BBDA-EF65-761B-06A24F4BD09A}"/>
              </a:ext>
            </a:extLst>
          </p:cNvPr>
          <p:cNvSpPr>
            <a:spLocks noGrp="1"/>
          </p:cNvSpPr>
          <p:nvPr>
            <p:ph type="body" sz="quarter" idx="17"/>
          </p:nvPr>
        </p:nvSpPr>
        <p:spPr/>
        <p:txBody>
          <a:bodyPr/>
          <a:lstStyle/>
          <a:p>
            <a:r>
              <a:rPr lang="fr-FR" dirty="0"/>
              <a:t>Part de Français consommant des produits biologiques au moins une fois par semaine</a:t>
            </a:r>
          </a:p>
        </p:txBody>
      </p:sp>
      <p:sp>
        <p:nvSpPr>
          <p:cNvPr id="3" name="Espace réservé du texte 2">
            <a:extLst>
              <a:ext uri="{FF2B5EF4-FFF2-40B4-BE49-F238E27FC236}">
                <a16:creationId xmlns:a16="http://schemas.microsoft.com/office/drawing/2014/main" id="{1024DBE0-49E6-21A8-5F8C-44D72176C1E4}"/>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52183D1D-69A6-DD79-8C4F-EEEE344BCAD8}"/>
              </a:ext>
            </a:extLst>
          </p:cNvPr>
          <p:cNvSpPr>
            <a:spLocks noGrp="1"/>
          </p:cNvSpPr>
          <p:nvPr>
            <p:ph type="title"/>
          </p:nvPr>
        </p:nvSpPr>
        <p:spPr/>
        <p:txBody>
          <a:bodyPr/>
          <a:lstStyle/>
          <a:p>
            <a:r>
              <a:rPr lang="fr-FR" dirty="0"/>
              <a:t>Consommation de produits biologiques</a:t>
            </a:r>
          </a:p>
        </p:txBody>
      </p:sp>
      <p:sp>
        <p:nvSpPr>
          <p:cNvPr id="6" name="ZoneTexte 5">
            <a:extLst>
              <a:ext uri="{FF2B5EF4-FFF2-40B4-BE49-F238E27FC236}">
                <a16:creationId xmlns:a16="http://schemas.microsoft.com/office/drawing/2014/main" id="{1F81BE5C-6518-8AAA-56BB-6D59EBEDCC51}"/>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En fonction de la sensibilité politique</a:t>
            </a:r>
          </a:p>
        </p:txBody>
      </p:sp>
      <p:graphicFrame>
        <p:nvGraphicFramePr>
          <p:cNvPr id="10" name="Graphique 9">
            <a:extLst>
              <a:ext uri="{FF2B5EF4-FFF2-40B4-BE49-F238E27FC236}">
                <a16:creationId xmlns:a16="http://schemas.microsoft.com/office/drawing/2014/main" id="{A2EE4951-9FD1-139E-DC91-9A2D97E08CC6}"/>
              </a:ext>
            </a:extLst>
          </p:cNvPr>
          <p:cNvGraphicFramePr/>
          <p:nvPr>
            <p:extLst>
              <p:ext uri="{D42A27DB-BD31-4B8C-83A1-F6EECF244321}">
                <p14:modId xmlns:p14="http://schemas.microsoft.com/office/powerpoint/2010/main" val="2907434926"/>
              </p:ext>
            </p:extLst>
          </p:nvPr>
        </p:nvGraphicFramePr>
        <p:xfrm>
          <a:off x="-76912" y="1729140"/>
          <a:ext cx="4666001" cy="13973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3">
            <a:extLst>
              <a:ext uri="{FF2B5EF4-FFF2-40B4-BE49-F238E27FC236}">
                <a16:creationId xmlns:a16="http://schemas.microsoft.com/office/drawing/2014/main" id="{27FC9384-BD97-92CF-EB6D-B6797FF4C33F}"/>
              </a:ext>
            </a:extLst>
          </p:cNvPr>
          <p:cNvGraphicFramePr/>
          <p:nvPr>
            <p:extLst>
              <p:ext uri="{D42A27DB-BD31-4B8C-83A1-F6EECF244321}">
                <p14:modId xmlns:p14="http://schemas.microsoft.com/office/powerpoint/2010/main" val="1554125716"/>
              </p:ext>
            </p:extLst>
          </p:nvPr>
        </p:nvGraphicFramePr>
        <p:xfrm>
          <a:off x="4572001" y="1729140"/>
          <a:ext cx="4495800" cy="1397382"/>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a:extLst>
              <a:ext uri="{FF2B5EF4-FFF2-40B4-BE49-F238E27FC236}">
                <a16:creationId xmlns:a16="http://schemas.microsoft.com/office/drawing/2014/main" id="{F8EDAC8B-65D5-1B16-A4F7-795014A24A65}"/>
              </a:ext>
            </a:extLst>
          </p:cNvPr>
          <p:cNvSpPr txBox="1"/>
          <p:nvPr/>
        </p:nvSpPr>
        <p:spPr>
          <a:xfrm>
            <a:off x="4700190" y="1723133"/>
            <a:ext cx="4221621" cy="246221"/>
          </a:xfrm>
          <a:prstGeom prst="rect">
            <a:avLst/>
          </a:prstGeom>
          <a:noFill/>
        </p:spPr>
        <p:txBody>
          <a:bodyPr wrap="square" rtlCol="0">
            <a:spAutoFit/>
          </a:bodyPr>
          <a:lstStyle/>
          <a:p>
            <a:pPr algn="ctr"/>
            <a:r>
              <a:rPr lang="fr-FR" sz="1000" b="1" dirty="0"/>
              <a:t>En fonction des préoccupations à l’égard de l’environnement</a:t>
            </a:r>
          </a:p>
        </p:txBody>
      </p:sp>
      <p:graphicFrame>
        <p:nvGraphicFramePr>
          <p:cNvPr id="7" name="Graphique 6">
            <a:extLst>
              <a:ext uri="{FF2B5EF4-FFF2-40B4-BE49-F238E27FC236}">
                <a16:creationId xmlns:a16="http://schemas.microsoft.com/office/drawing/2014/main" id="{F53DD677-15FE-F421-CE85-4BED8FB7ED37}"/>
              </a:ext>
            </a:extLst>
          </p:cNvPr>
          <p:cNvGraphicFramePr/>
          <p:nvPr>
            <p:extLst>
              <p:ext uri="{D42A27DB-BD31-4B8C-83A1-F6EECF244321}">
                <p14:modId xmlns:p14="http://schemas.microsoft.com/office/powerpoint/2010/main" val="2707841224"/>
              </p:ext>
            </p:extLst>
          </p:nvPr>
        </p:nvGraphicFramePr>
        <p:xfrm>
          <a:off x="0" y="3294204"/>
          <a:ext cx="4495800" cy="1397382"/>
        </p:xfrm>
        <a:graphic>
          <a:graphicData uri="http://schemas.openxmlformats.org/drawingml/2006/chart">
            <c:chart xmlns:c="http://schemas.openxmlformats.org/drawingml/2006/chart" xmlns:r="http://schemas.openxmlformats.org/officeDocument/2006/relationships" r:id="rId5"/>
          </a:graphicData>
        </a:graphic>
      </p:graphicFrame>
      <p:sp>
        <p:nvSpPr>
          <p:cNvPr id="13" name="ZoneTexte 12">
            <a:extLst>
              <a:ext uri="{FF2B5EF4-FFF2-40B4-BE49-F238E27FC236}">
                <a16:creationId xmlns:a16="http://schemas.microsoft.com/office/drawing/2014/main" id="{99B22F6B-45D9-5BDB-4C6C-2C078925C2E3}"/>
              </a:ext>
            </a:extLst>
          </p:cNvPr>
          <p:cNvSpPr txBox="1"/>
          <p:nvPr/>
        </p:nvSpPr>
        <p:spPr>
          <a:xfrm>
            <a:off x="145279" y="3222534"/>
            <a:ext cx="4221621" cy="246221"/>
          </a:xfrm>
          <a:prstGeom prst="rect">
            <a:avLst/>
          </a:prstGeom>
          <a:noFill/>
        </p:spPr>
        <p:txBody>
          <a:bodyPr wrap="square" rtlCol="0">
            <a:spAutoFit/>
          </a:bodyPr>
          <a:lstStyle/>
          <a:p>
            <a:pPr algn="ctr"/>
            <a:r>
              <a:rPr lang="fr-FR" sz="1000" b="1" dirty="0"/>
              <a:t>En fonction de l’attention aux effets de l’alimentation sur la santé</a:t>
            </a:r>
          </a:p>
        </p:txBody>
      </p:sp>
      <p:graphicFrame>
        <p:nvGraphicFramePr>
          <p:cNvPr id="8" name="Graphique 7">
            <a:extLst>
              <a:ext uri="{FF2B5EF4-FFF2-40B4-BE49-F238E27FC236}">
                <a16:creationId xmlns:a16="http://schemas.microsoft.com/office/drawing/2014/main" id="{611AA810-8621-0DC7-012A-F17886AC69BF}"/>
              </a:ext>
            </a:extLst>
          </p:cNvPr>
          <p:cNvGraphicFramePr/>
          <p:nvPr>
            <p:extLst>
              <p:ext uri="{D42A27DB-BD31-4B8C-83A1-F6EECF244321}">
                <p14:modId xmlns:p14="http://schemas.microsoft.com/office/powerpoint/2010/main" val="56624484"/>
              </p:ext>
            </p:extLst>
          </p:nvPr>
        </p:nvGraphicFramePr>
        <p:xfrm>
          <a:off x="4589089" y="3282357"/>
          <a:ext cx="4495800" cy="1397382"/>
        </p:xfrm>
        <a:graphic>
          <a:graphicData uri="http://schemas.openxmlformats.org/drawingml/2006/chart">
            <c:chart xmlns:c="http://schemas.openxmlformats.org/drawingml/2006/chart" xmlns:r="http://schemas.openxmlformats.org/officeDocument/2006/relationships" r:id="rId6"/>
          </a:graphicData>
        </a:graphic>
      </p:graphicFrame>
      <p:sp>
        <p:nvSpPr>
          <p:cNvPr id="15" name="ZoneTexte 14">
            <a:extLst>
              <a:ext uri="{FF2B5EF4-FFF2-40B4-BE49-F238E27FC236}">
                <a16:creationId xmlns:a16="http://schemas.microsoft.com/office/drawing/2014/main" id="{7FA04B82-36C7-AC92-BFEE-0BEE15525031}"/>
              </a:ext>
            </a:extLst>
          </p:cNvPr>
          <p:cNvSpPr txBox="1"/>
          <p:nvPr/>
        </p:nvSpPr>
        <p:spPr>
          <a:xfrm>
            <a:off x="4700190" y="3222534"/>
            <a:ext cx="4221621" cy="400110"/>
          </a:xfrm>
          <a:prstGeom prst="rect">
            <a:avLst/>
          </a:prstGeom>
          <a:noFill/>
        </p:spPr>
        <p:txBody>
          <a:bodyPr wrap="square" rtlCol="0">
            <a:spAutoFit/>
          </a:bodyPr>
          <a:lstStyle/>
          <a:p>
            <a:pPr algn="ctr"/>
            <a:r>
              <a:rPr lang="fr-FR" sz="1000" b="1" dirty="0"/>
              <a:t>En fonction de l’inquiétude à l’égard des effets de l’alimentation sur la santé</a:t>
            </a:r>
          </a:p>
        </p:txBody>
      </p:sp>
      <p:grpSp>
        <p:nvGrpSpPr>
          <p:cNvPr id="9" name="Groupe 8">
            <a:extLst>
              <a:ext uri="{FF2B5EF4-FFF2-40B4-BE49-F238E27FC236}">
                <a16:creationId xmlns:a16="http://schemas.microsoft.com/office/drawing/2014/main" id="{27D2FF33-C50F-6C53-93D6-0FA7BF8B9FFC}"/>
              </a:ext>
            </a:extLst>
          </p:cNvPr>
          <p:cNvGrpSpPr/>
          <p:nvPr/>
        </p:nvGrpSpPr>
        <p:grpSpPr>
          <a:xfrm>
            <a:off x="380149" y="2891600"/>
            <a:ext cx="3482951" cy="246221"/>
            <a:chOff x="380149" y="2870678"/>
            <a:chExt cx="3482951" cy="246221"/>
          </a:xfrm>
        </p:grpSpPr>
        <p:sp>
          <p:nvSpPr>
            <p:cNvPr id="17" name="Rectangle 16">
              <a:extLst>
                <a:ext uri="{FF2B5EF4-FFF2-40B4-BE49-F238E27FC236}">
                  <a16:creationId xmlns:a16="http://schemas.microsoft.com/office/drawing/2014/main" id="{6D985041-DE99-9180-EA4A-D01FF203E3E5}"/>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18" name="Rectangle 17">
              <a:extLst>
                <a:ext uri="{FF2B5EF4-FFF2-40B4-BE49-F238E27FC236}">
                  <a16:creationId xmlns:a16="http://schemas.microsoft.com/office/drawing/2014/main" id="{C431C501-DCE3-489C-8C8A-54F086568092}"/>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grpSp>
        <p:nvGrpSpPr>
          <p:cNvPr id="19" name="Groupe 18">
            <a:extLst>
              <a:ext uri="{FF2B5EF4-FFF2-40B4-BE49-F238E27FC236}">
                <a16:creationId xmlns:a16="http://schemas.microsoft.com/office/drawing/2014/main" id="{CF2481BD-077C-FBBF-986E-4668B301D662}"/>
              </a:ext>
            </a:extLst>
          </p:cNvPr>
          <p:cNvGrpSpPr/>
          <p:nvPr/>
        </p:nvGrpSpPr>
        <p:grpSpPr>
          <a:xfrm>
            <a:off x="5046150" y="2891600"/>
            <a:ext cx="3482951" cy="246221"/>
            <a:chOff x="380149" y="2870678"/>
            <a:chExt cx="3482951" cy="246221"/>
          </a:xfrm>
        </p:grpSpPr>
        <p:sp>
          <p:nvSpPr>
            <p:cNvPr id="20" name="Rectangle 19">
              <a:extLst>
                <a:ext uri="{FF2B5EF4-FFF2-40B4-BE49-F238E27FC236}">
                  <a16:creationId xmlns:a16="http://schemas.microsoft.com/office/drawing/2014/main" id="{1190979A-9078-4D58-C808-D5695EF40EEE}"/>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21" name="Rectangle 20">
              <a:extLst>
                <a:ext uri="{FF2B5EF4-FFF2-40B4-BE49-F238E27FC236}">
                  <a16:creationId xmlns:a16="http://schemas.microsoft.com/office/drawing/2014/main" id="{C2DF270A-1CA7-FB29-9BF0-C1D70F6660D2}"/>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grpSp>
        <p:nvGrpSpPr>
          <p:cNvPr id="22" name="Groupe 21">
            <a:extLst>
              <a:ext uri="{FF2B5EF4-FFF2-40B4-BE49-F238E27FC236}">
                <a16:creationId xmlns:a16="http://schemas.microsoft.com/office/drawing/2014/main" id="{8BB7034F-C547-C621-E1B9-F39F2A3E3657}"/>
              </a:ext>
            </a:extLst>
          </p:cNvPr>
          <p:cNvGrpSpPr/>
          <p:nvPr/>
        </p:nvGrpSpPr>
        <p:grpSpPr>
          <a:xfrm>
            <a:off x="5046150" y="4470467"/>
            <a:ext cx="3482951" cy="246221"/>
            <a:chOff x="380149" y="2870678"/>
            <a:chExt cx="3482951" cy="246221"/>
          </a:xfrm>
        </p:grpSpPr>
        <p:sp>
          <p:nvSpPr>
            <p:cNvPr id="23" name="Rectangle 22">
              <a:extLst>
                <a:ext uri="{FF2B5EF4-FFF2-40B4-BE49-F238E27FC236}">
                  <a16:creationId xmlns:a16="http://schemas.microsoft.com/office/drawing/2014/main" id="{18D6C555-83FA-4497-DAB0-96C299BBF8D7}"/>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24" name="Rectangle 23">
              <a:extLst>
                <a:ext uri="{FF2B5EF4-FFF2-40B4-BE49-F238E27FC236}">
                  <a16:creationId xmlns:a16="http://schemas.microsoft.com/office/drawing/2014/main" id="{BDCBBEC5-B15A-C1DA-B544-B9AC0E3937EB}"/>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grpSp>
        <p:nvGrpSpPr>
          <p:cNvPr id="25" name="Groupe 24">
            <a:extLst>
              <a:ext uri="{FF2B5EF4-FFF2-40B4-BE49-F238E27FC236}">
                <a16:creationId xmlns:a16="http://schemas.microsoft.com/office/drawing/2014/main" id="{0E761686-5D94-B25E-4C78-E18DB94A11EB}"/>
              </a:ext>
            </a:extLst>
          </p:cNvPr>
          <p:cNvGrpSpPr/>
          <p:nvPr/>
        </p:nvGrpSpPr>
        <p:grpSpPr>
          <a:xfrm>
            <a:off x="380149" y="4470467"/>
            <a:ext cx="3482951" cy="246221"/>
            <a:chOff x="380149" y="2870678"/>
            <a:chExt cx="3482951" cy="246221"/>
          </a:xfrm>
        </p:grpSpPr>
        <p:sp>
          <p:nvSpPr>
            <p:cNvPr id="26" name="Rectangle 25">
              <a:extLst>
                <a:ext uri="{FF2B5EF4-FFF2-40B4-BE49-F238E27FC236}">
                  <a16:creationId xmlns:a16="http://schemas.microsoft.com/office/drawing/2014/main" id="{10B44769-8446-A066-42F8-ACC67BCEC9A7}"/>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Tous les jours</a:t>
              </a:r>
            </a:p>
          </p:txBody>
        </p:sp>
        <p:sp>
          <p:nvSpPr>
            <p:cNvPr id="27" name="Rectangle 26">
              <a:extLst>
                <a:ext uri="{FF2B5EF4-FFF2-40B4-BE49-F238E27FC236}">
                  <a16:creationId xmlns:a16="http://schemas.microsoft.com/office/drawing/2014/main" id="{1B7CC36D-FB1B-D421-169D-9DE30B1CFE27}"/>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Au moins une fois / semaine</a:t>
              </a:r>
            </a:p>
          </p:txBody>
        </p:sp>
      </p:grpSp>
    </p:spTree>
    <p:extLst>
      <p:ext uri="{BB962C8B-B14F-4D97-AF65-F5344CB8AC3E}">
        <p14:creationId xmlns:p14="http://schemas.microsoft.com/office/powerpoint/2010/main" val="6476894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2" y="262430"/>
            <a:ext cx="7127087"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La consommation des produits biologiques demain – A retenir</a:t>
            </a:r>
          </a:p>
        </p:txBody>
      </p:sp>
      <p:sp>
        <p:nvSpPr>
          <p:cNvPr id="2" name="ZoneTexte 1">
            <a:extLst>
              <a:ext uri="{FF2B5EF4-FFF2-40B4-BE49-F238E27FC236}">
                <a16:creationId xmlns:a16="http://schemas.microsoft.com/office/drawing/2014/main" id="{305ECC15-86EA-0956-1F9C-7E33B537710A}"/>
              </a:ext>
            </a:extLst>
          </p:cNvPr>
          <p:cNvSpPr txBox="1"/>
          <p:nvPr/>
        </p:nvSpPr>
        <p:spPr>
          <a:xfrm>
            <a:off x="289561" y="1182273"/>
            <a:ext cx="8700391" cy="3435447"/>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Une volonté majoritaire de maintenir sa consommation de produits bios</a:t>
            </a:r>
            <a:endParaRPr lang="fr-FR" sz="1100" b="1" dirty="0">
              <a:solidFill>
                <a:schemeClr val="accent5"/>
              </a:solidFill>
              <a:latin typeface="Futura PT Book" panose="020B0502020204020303" pitchFamily="34" charset="0"/>
            </a:endParaRPr>
          </a:p>
          <a:p>
            <a:pPr algn="just"/>
            <a:endParaRPr lang="fr-FR" sz="900" dirty="0">
              <a:solidFill>
                <a:srgbClr val="000000"/>
              </a:solidFill>
              <a:ea typeface="Calibri" panose="020F0502020204030204" pitchFamily="34" charset="0"/>
              <a:cs typeface="Times New Roman (Body CS)"/>
            </a:endParaRPr>
          </a:p>
          <a:p>
            <a:pPr algn="just"/>
            <a:r>
              <a:rPr lang="fr-FR" sz="900" b="1" dirty="0">
                <a:solidFill>
                  <a:srgbClr val="000000"/>
                </a:solidFill>
                <a:ea typeface="Calibri" panose="020F0502020204030204" pitchFamily="34" charset="0"/>
                <a:cs typeface="Times New Roman (Body CS)"/>
              </a:rPr>
              <a:t>52% des Français prévoient de maintenir </a:t>
            </a:r>
            <a:r>
              <a:rPr lang="fr-FR" sz="900" dirty="0">
                <a:solidFill>
                  <a:srgbClr val="000000"/>
                </a:solidFill>
                <a:ea typeface="Calibri" panose="020F0502020204030204" pitchFamily="34" charset="0"/>
                <a:cs typeface="Times New Roman (Body CS)"/>
              </a:rPr>
              <a:t>leur consommation de produits bios au niveau actuel. 12% ont eu l’intention de la restreindre et 10% de l’augmenter, soit un solde d’évolution négatif de -2 points. </a:t>
            </a: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Les anticipations d’évolution de la consommation sont </a:t>
            </a:r>
            <a:r>
              <a:rPr lang="fr-FR" sz="900" b="1" dirty="0">
                <a:solidFill>
                  <a:srgbClr val="000000"/>
                </a:solidFill>
                <a:ea typeface="Calibri" panose="020F0502020204030204" pitchFamily="34" charset="0"/>
                <a:cs typeface="Times New Roman (Body CS)"/>
              </a:rPr>
              <a:t>plus favorables chez les consommateurs réguliers de bio </a:t>
            </a:r>
            <a:r>
              <a:rPr lang="fr-FR" sz="900" dirty="0">
                <a:solidFill>
                  <a:srgbClr val="000000"/>
                </a:solidFill>
                <a:ea typeface="Calibri" panose="020F0502020204030204" pitchFamily="34" charset="0"/>
                <a:cs typeface="Times New Roman (Body CS)"/>
              </a:rPr>
              <a:t>: 79% d’entre eux ont l’intention de maintenir ou augmenter leur consommation actuelle alors que 12% prévoient de la restreindre dans les 6 prochains mois.</a:t>
            </a: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C’est </a:t>
            </a:r>
            <a:r>
              <a:rPr lang="fr-FR" sz="900" b="1" dirty="0">
                <a:solidFill>
                  <a:srgbClr val="000000"/>
                </a:solidFill>
                <a:ea typeface="Calibri" panose="020F0502020204030204" pitchFamily="34" charset="0"/>
                <a:cs typeface="Times New Roman (Body CS)"/>
              </a:rPr>
              <a:t>parmi les plus jeunes </a:t>
            </a:r>
            <a:r>
              <a:rPr lang="fr-FR" sz="900" dirty="0">
                <a:solidFill>
                  <a:srgbClr val="000000"/>
                </a:solidFill>
                <a:ea typeface="Calibri" panose="020F0502020204030204" pitchFamily="34" charset="0"/>
                <a:cs typeface="Times New Roman (Body CS)"/>
              </a:rPr>
              <a:t>(moins de 35 ans) que l’on trouve </a:t>
            </a:r>
            <a:r>
              <a:rPr lang="fr-FR" sz="900" b="1" dirty="0">
                <a:solidFill>
                  <a:srgbClr val="000000"/>
                </a:solidFill>
                <a:ea typeface="Calibri" panose="020F0502020204030204" pitchFamily="34" charset="0"/>
                <a:cs typeface="Times New Roman (Body CS)"/>
              </a:rPr>
              <a:t>le plus de personnes envisageant de restreindre</a:t>
            </a:r>
            <a:r>
              <a:rPr lang="fr-FR" sz="900" dirty="0">
                <a:solidFill>
                  <a:srgbClr val="000000"/>
                </a:solidFill>
                <a:ea typeface="Calibri" panose="020F0502020204030204" pitchFamily="34" charset="0"/>
                <a:cs typeface="Times New Roman (Body CS)"/>
              </a:rPr>
              <a:t> leur consommation de produits bios, ainsi que </a:t>
            </a:r>
            <a:r>
              <a:rPr lang="fr-FR" sz="900" b="1" dirty="0">
                <a:solidFill>
                  <a:srgbClr val="000000"/>
                </a:solidFill>
                <a:ea typeface="Calibri" panose="020F0502020204030204" pitchFamily="34" charset="0"/>
                <a:cs typeface="Times New Roman (Body CS)"/>
              </a:rPr>
              <a:t>parmi les plus modestes </a:t>
            </a:r>
            <a:r>
              <a:rPr lang="fr-FR" sz="900" dirty="0">
                <a:solidFill>
                  <a:srgbClr val="000000"/>
                </a:solidFill>
                <a:ea typeface="Calibri" panose="020F0502020204030204" pitchFamily="34" charset="0"/>
                <a:cs typeface="Times New Roman (Body CS)"/>
              </a:rPr>
              <a:t>(CSP- et revenus inférieurs à 1000 € / UC). </a:t>
            </a:r>
          </a:p>
          <a:p>
            <a:pPr algn="just"/>
            <a:endParaRPr lang="fr-FR" sz="900" dirty="0">
              <a:solidFill>
                <a:srgbClr val="000000"/>
              </a:solidFill>
              <a:ea typeface="Calibri" panose="020F0502020204030204" pitchFamily="34" charset="0"/>
              <a:cs typeface="Times New Roman (Body CS)"/>
            </a:endParaRPr>
          </a:p>
          <a:p>
            <a:pPr algn="just"/>
            <a:endParaRPr lang="fr-FR" sz="900" dirty="0">
              <a:solidFill>
                <a:srgbClr val="000000"/>
              </a:solidFill>
              <a:ea typeface="Calibri" panose="020F0502020204030204" pitchFamily="34" charset="0"/>
              <a:cs typeface="Times New Roman (Body CS)"/>
            </a:endParaRPr>
          </a:p>
          <a:p>
            <a:pPr indent="-2481263" algn="just">
              <a:tabLst>
                <a:tab pos="2605088" algn="l"/>
              </a:tabLst>
            </a:pPr>
            <a:r>
              <a:rPr lang="fr-FR" sz="1000" b="1" dirty="0">
                <a:solidFill>
                  <a:schemeClr val="tx2"/>
                </a:solidFill>
              </a:rPr>
              <a:t>Une nette corrélation entre la consommation alimentaire bio et celle de produits bio non alimentaires</a:t>
            </a:r>
          </a:p>
          <a:p>
            <a:pPr indent="-2481263" algn="just">
              <a:tabLst>
                <a:tab pos="2605088" algn="l"/>
              </a:tabLst>
            </a:pPr>
            <a:endParaRPr lang="fr-FR" sz="1000" b="1" dirty="0">
              <a:solidFill>
                <a:schemeClr val="tx2"/>
              </a:solidFill>
            </a:endParaRPr>
          </a:p>
          <a:p>
            <a:pPr algn="just"/>
            <a:r>
              <a:rPr lang="fr-FR" sz="900" b="1" dirty="0">
                <a:solidFill>
                  <a:srgbClr val="000000"/>
                </a:solidFill>
              </a:rPr>
              <a:t>Les produits d’hygiène </a:t>
            </a:r>
            <a:r>
              <a:rPr lang="fr-FR" sz="900" dirty="0">
                <a:solidFill>
                  <a:srgbClr val="000000"/>
                </a:solidFill>
              </a:rPr>
              <a:t>sont les produits bio non alimentaires les plus achetés par la population générale (42%) et encore plus parmi les consommateurs réguliers de consommateurs de produits alimentaires bio (66%). </a:t>
            </a:r>
          </a:p>
          <a:p>
            <a:pPr algn="just"/>
            <a:endParaRPr lang="fr-FR" sz="900" dirty="0">
              <a:solidFill>
                <a:srgbClr val="000000"/>
              </a:solidFill>
            </a:endParaRPr>
          </a:p>
          <a:p>
            <a:pPr algn="just"/>
            <a:r>
              <a:rPr lang="fr-FR" sz="900" dirty="0">
                <a:solidFill>
                  <a:srgbClr val="000000"/>
                </a:solidFill>
              </a:rPr>
              <a:t>Les </a:t>
            </a:r>
            <a:r>
              <a:rPr lang="fr-FR" sz="900" b="1" dirty="0">
                <a:solidFill>
                  <a:srgbClr val="000000"/>
                </a:solidFill>
              </a:rPr>
              <a:t>produits ménagers </a:t>
            </a:r>
            <a:r>
              <a:rPr lang="fr-FR" sz="900" dirty="0">
                <a:solidFill>
                  <a:srgbClr val="000000"/>
                </a:solidFill>
              </a:rPr>
              <a:t>sont le deuxième type de produits les plus achetés. 41% de la population générale achète ou a déjà acheté des produits ménagers bio. Ils sont 63% parmi les consommateurs réguliers de produits alimentaires bios. </a:t>
            </a:r>
          </a:p>
          <a:p>
            <a:pPr algn="just"/>
            <a:endParaRPr lang="fr-FR" sz="1000" b="1" dirty="0">
              <a:solidFill>
                <a:schemeClr val="tx2"/>
              </a:solidFill>
            </a:endParaRPr>
          </a:p>
        </p:txBody>
      </p:sp>
    </p:spTree>
    <p:extLst>
      <p:ext uri="{BB962C8B-B14F-4D97-AF65-F5344CB8AC3E}">
        <p14:creationId xmlns:p14="http://schemas.microsoft.com/office/powerpoint/2010/main" val="12545561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a:extLst>
              <a:ext uri="{FF2B5EF4-FFF2-40B4-BE49-F238E27FC236}">
                <a16:creationId xmlns:a16="http://schemas.microsoft.com/office/drawing/2014/main" id="{B111DA29-1EED-FB4E-104F-F925E87EF25D}"/>
              </a:ext>
            </a:extLst>
          </p:cNvPr>
          <p:cNvGraphicFramePr/>
          <p:nvPr>
            <p:extLst>
              <p:ext uri="{D42A27DB-BD31-4B8C-83A1-F6EECF244321}">
                <p14:modId xmlns:p14="http://schemas.microsoft.com/office/powerpoint/2010/main" val="2499111745"/>
              </p:ext>
            </p:extLst>
          </p:nvPr>
        </p:nvGraphicFramePr>
        <p:xfrm>
          <a:off x="4485322" y="1684813"/>
          <a:ext cx="4202099" cy="3097654"/>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texte 1">
            <a:extLst>
              <a:ext uri="{FF2B5EF4-FFF2-40B4-BE49-F238E27FC236}">
                <a16:creationId xmlns:a16="http://schemas.microsoft.com/office/drawing/2014/main" id="{C556F4CC-565C-8877-08C1-B6CAAC934B7B}"/>
              </a:ext>
            </a:extLst>
          </p:cNvPr>
          <p:cNvSpPr>
            <a:spLocks noGrp="1"/>
          </p:cNvSpPr>
          <p:nvPr>
            <p:ph type="body" sz="quarter" idx="17"/>
          </p:nvPr>
        </p:nvSpPr>
        <p:spPr/>
        <p:txBody>
          <a:bodyPr/>
          <a:lstStyle/>
          <a:p>
            <a:r>
              <a:rPr lang="fr-FR" dirty="0"/>
              <a:t>Avez-vous l’intention, dans les 6 prochains mois, de maintenir, restreindre ou augmenter votre consommation de produits bio (tous produits bio confondus) ?</a:t>
            </a:r>
          </a:p>
        </p:txBody>
      </p:sp>
      <p:sp>
        <p:nvSpPr>
          <p:cNvPr id="3" name="Espace réservé du texte 2">
            <a:extLst>
              <a:ext uri="{FF2B5EF4-FFF2-40B4-BE49-F238E27FC236}">
                <a16:creationId xmlns:a16="http://schemas.microsoft.com/office/drawing/2014/main" id="{7CB59320-4656-08F7-1D2E-04D3A9604240}"/>
              </a:ext>
            </a:extLst>
          </p:cNvPr>
          <p:cNvSpPr>
            <a:spLocks noGrp="1"/>
          </p:cNvSpPr>
          <p:nvPr>
            <p:ph type="body" sz="quarter" idx="21"/>
          </p:nvPr>
        </p:nvSpPr>
        <p:spPr/>
        <p:txBody>
          <a:bodyPr/>
          <a:lstStyle/>
          <a:p>
            <a:r>
              <a:rPr lang="fr-FR" dirty="0"/>
              <a:t>Base totale, n = 4 000</a:t>
            </a:r>
          </a:p>
        </p:txBody>
      </p:sp>
      <p:sp>
        <p:nvSpPr>
          <p:cNvPr id="4" name="Titre 3">
            <a:extLst>
              <a:ext uri="{FF2B5EF4-FFF2-40B4-BE49-F238E27FC236}">
                <a16:creationId xmlns:a16="http://schemas.microsoft.com/office/drawing/2014/main" id="{448AE915-31B4-33FC-6232-3B83827FBB35}"/>
              </a:ext>
            </a:extLst>
          </p:cNvPr>
          <p:cNvSpPr>
            <a:spLocks noGrp="1"/>
          </p:cNvSpPr>
          <p:nvPr>
            <p:ph type="title"/>
          </p:nvPr>
        </p:nvSpPr>
        <p:spPr/>
        <p:txBody>
          <a:bodyPr/>
          <a:lstStyle/>
          <a:p>
            <a:r>
              <a:rPr lang="fr-FR" dirty="0"/>
              <a:t>Projection de l’évolution de consommation de produits bio</a:t>
            </a:r>
          </a:p>
        </p:txBody>
      </p:sp>
      <p:graphicFrame>
        <p:nvGraphicFramePr>
          <p:cNvPr id="5" name="Graphique 4">
            <a:extLst>
              <a:ext uri="{FF2B5EF4-FFF2-40B4-BE49-F238E27FC236}">
                <a16:creationId xmlns:a16="http://schemas.microsoft.com/office/drawing/2014/main" id="{C0625ED8-4555-D11F-D32B-12D9771A7C4C}"/>
              </a:ext>
            </a:extLst>
          </p:cNvPr>
          <p:cNvGraphicFramePr/>
          <p:nvPr>
            <p:extLst>
              <p:ext uri="{D42A27DB-BD31-4B8C-83A1-F6EECF244321}">
                <p14:modId xmlns:p14="http://schemas.microsoft.com/office/powerpoint/2010/main" val="3828619329"/>
              </p:ext>
            </p:extLst>
          </p:nvPr>
        </p:nvGraphicFramePr>
        <p:xfrm>
          <a:off x="207169" y="1721271"/>
          <a:ext cx="4202099" cy="2984255"/>
        </p:xfrm>
        <a:graphic>
          <a:graphicData uri="http://schemas.openxmlformats.org/drawingml/2006/chart">
            <c:chart xmlns:c="http://schemas.openxmlformats.org/drawingml/2006/chart" xmlns:r="http://schemas.openxmlformats.org/officeDocument/2006/relationships" r:id="rId4"/>
          </a:graphicData>
        </a:graphic>
      </p:graphicFrame>
      <p:sp>
        <p:nvSpPr>
          <p:cNvPr id="7" name="Demi-cadre 6">
            <a:extLst>
              <a:ext uri="{FF2B5EF4-FFF2-40B4-BE49-F238E27FC236}">
                <a16:creationId xmlns:a16="http://schemas.microsoft.com/office/drawing/2014/main" id="{E82C8C47-211C-1668-CBD7-A0A347C4192B}"/>
              </a:ext>
            </a:extLst>
          </p:cNvPr>
          <p:cNvSpPr/>
          <p:nvPr/>
        </p:nvSpPr>
        <p:spPr>
          <a:xfrm flipH="1">
            <a:off x="7787683" y="1708251"/>
            <a:ext cx="291521" cy="2363493"/>
          </a:xfrm>
          <a:prstGeom prst="halfFram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 coins arrondis 7">
            <a:extLst>
              <a:ext uri="{FF2B5EF4-FFF2-40B4-BE49-F238E27FC236}">
                <a16:creationId xmlns:a16="http://schemas.microsoft.com/office/drawing/2014/main" id="{52464E01-B06D-D3E7-7105-66091A47A183}"/>
              </a:ext>
            </a:extLst>
          </p:cNvPr>
          <p:cNvSpPr/>
          <p:nvPr/>
        </p:nvSpPr>
        <p:spPr>
          <a:xfrm>
            <a:off x="8001534" y="1908265"/>
            <a:ext cx="1210556" cy="16174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bg2"/>
                </a:solidFill>
                <a:latin typeface="+mj-lt"/>
              </a:rPr>
              <a:t>Maintenir ou augmenter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bg2"/>
                </a:solidFill>
                <a:latin typeface="+mj-lt"/>
              </a:rPr>
              <a:t>79</a:t>
            </a:r>
            <a:r>
              <a:rPr kumimoji="0" lang="fr-FR" sz="1600" b="1" i="0" u="none" strike="noStrike" kern="1200" cap="none" spc="0" normalizeH="0" baseline="0" noProof="0" dirty="0">
                <a:ln>
                  <a:noFill/>
                </a:ln>
                <a:solidFill>
                  <a:schemeClr val="bg2"/>
                </a:solidFill>
                <a:effectLst/>
                <a:uLnTx/>
                <a:uFillTx/>
                <a:latin typeface="+mj-lt"/>
                <a:ea typeface="+mn-ea"/>
                <a:cs typeface="+mn-cs"/>
              </a:rPr>
              <a:t>%</a:t>
            </a:r>
            <a:r>
              <a:rPr kumimoji="0" lang="fr-FR" sz="1600" b="0" i="0" u="none" strike="noStrike" kern="1200" cap="none" spc="0" normalizeH="0" baseline="0" noProof="0" dirty="0">
                <a:ln>
                  <a:noFill/>
                </a:ln>
                <a:solidFill>
                  <a:schemeClr val="bg2"/>
                </a:solidFill>
                <a:effectLst/>
                <a:uLnTx/>
                <a:uFillTx/>
                <a:latin typeface="+mj-lt"/>
                <a:ea typeface="+mn-ea"/>
                <a:cs typeface="+mn-cs"/>
              </a:rPr>
              <a:t> </a:t>
            </a:r>
            <a:endParaRPr kumimoji="0" lang="fr-FR" sz="1000" b="0" i="0" u="none" strike="noStrike" kern="1200" cap="none" spc="0" normalizeH="0" baseline="0" noProof="0" dirty="0">
              <a:ln>
                <a:noFill/>
              </a:ln>
              <a:solidFill>
                <a:schemeClr val="bg2"/>
              </a:solidFill>
              <a:effectLst/>
              <a:uLnTx/>
              <a:uFillTx/>
              <a:latin typeface="+mj-lt"/>
              <a:ea typeface="+mn-ea"/>
              <a:cs typeface="+mn-cs"/>
            </a:endParaRPr>
          </a:p>
        </p:txBody>
      </p:sp>
      <p:sp>
        <p:nvSpPr>
          <p:cNvPr id="10" name="Rectangle 9">
            <a:extLst>
              <a:ext uri="{FF2B5EF4-FFF2-40B4-BE49-F238E27FC236}">
                <a16:creationId xmlns:a16="http://schemas.microsoft.com/office/drawing/2014/main" id="{60E10D92-DF20-99B9-4063-C85C8FB95B10}"/>
              </a:ext>
            </a:extLst>
          </p:cNvPr>
          <p:cNvSpPr/>
          <p:nvPr/>
        </p:nvSpPr>
        <p:spPr>
          <a:xfrm>
            <a:off x="39864" y="1753754"/>
            <a:ext cx="1548000" cy="360000"/>
          </a:xfrm>
          <a:prstGeom prst="rect">
            <a:avLst/>
          </a:prstGeom>
          <a:solidFill>
            <a:schemeClr val="bg2"/>
          </a:solidFill>
        </p:spPr>
        <p:txBody>
          <a:bodyPr wrap="square" rtlCol="0" anchor="ctr">
            <a:noAutofit/>
          </a:bodyPr>
          <a:lstStyle/>
          <a:p>
            <a:pPr algn="ctr"/>
            <a:r>
              <a:rPr lang="fr-FR" sz="800" spc="75" dirty="0">
                <a:solidFill>
                  <a:schemeClr val="bg1"/>
                </a:solidFill>
                <a:latin typeface="+mj-lt"/>
              </a:rPr>
              <a:t>Ensemble</a:t>
            </a:r>
          </a:p>
        </p:txBody>
      </p:sp>
      <p:sp>
        <p:nvSpPr>
          <p:cNvPr id="11" name="Rectangle 10">
            <a:extLst>
              <a:ext uri="{FF2B5EF4-FFF2-40B4-BE49-F238E27FC236}">
                <a16:creationId xmlns:a16="http://schemas.microsoft.com/office/drawing/2014/main" id="{319115CE-B3E3-45AB-4D8C-D4549AFE171B}"/>
              </a:ext>
            </a:extLst>
          </p:cNvPr>
          <p:cNvSpPr/>
          <p:nvPr/>
        </p:nvSpPr>
        <p:spPr>
          <a:xfrm>
            <a:off x="4167753" y="1753754"/>
            <a:ext cx="1548000" cy="360000"/>
          </a:xfrm>
          <a:prstGeom prst="rect">
            <a:avLst/>
          </a:prstGeom>
          <a:solidFill>
            <a:schemeClr val="tx2"/>
          </a:solidFill>
        </p:spPr>
        <p:txBody>
          <a:bodyPr wrap="square" rtlCol="0" anchor="ctr">
            <a:spAutoFit/>
          </a:bodyPr>
          <a:lstStyle/>
          <a:p>
            <a:pPr algn="ctr"/>
            <a:r>
              <a:rPr lang="fr-FR" sz="800" spc="75" dirty="0">
                <a:solidFill>
                  <a:schemeClr val="bg1"/>
                </a:solidFill>
                <a:latin typeface="+mj-lt"/>
              </a:rPr>
              <a:t>Consommateurs réguliers de produits bio</a:t>
            </a:r>
          </a:p>
        </p:txBody>
      </p:sp>
    </p:spTree>
    <p:extLst>
      <p:ext uri="{BB962C8B-B14F-4D97-AF65-F5344CB8AC3E}">
        <p14:creationId xmlns:p14="http://schemas.microsoft.com/office/powerpoint/2010/main" val="18198893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29C714-09D8-53CE-B45F-194170978192}"/>
              </a:ext>
            </a:extLst>
          </p:cNvPr>
          <p:cNvSpPr>
            <a:spLocks noGrp="1"/>
          </p:cNvSpPr>
          <p:nvPr>
            <p:ph type="body" sz="quarter" idx="17"/>
          </p:nvPr>
        </p:nvSpPr>
        <p:spPr/>
        <p:txBody>
          <a:bodyPr/>
          <a:lstStyle/>
          <a:p>
            <a:r>
              <a:rPr lang="fr-FR"/>
              <a:t>Avez-vous l’intention, dans les 6 prochains mois, de maintenir, restreindre ou augmenter votre consommation de produits bio (tous produits bio confondus) ?</a:t>
            </a:r>
            <a:endParaRPr lang="fr-FR" dirty="0"/>
          </a:p>
        </p:txBody>
      </p:sp>
      <p:sp>
        <p:nvSpPr>
          <p:cNvPr id="3" name="Espace réservé du texte 2">
            <a:extLst>
              <a:ext uri="{FF2B5EF4-FFF2-40B4-BE49-F238E27FC236}">
                <a16:creationId xmlns:a16="http://schemas.microsoft.com/office/drawing/2014/main" id="{B47408F7-293A-D77D-1E82-7264A5050078}"/>
              </a:ext>
            </a:extLst>
          </p:cNvPr>
          <p:cNvSpPr>
            <a:spLocks noGrp="1"/>
          </p:cNvSpPr>
          <p:nvPr>
            <p:ph type="body" sz="quarter" idx="21"/>
          </p:nvPr>
        </p:nvSpPr>
        <p:spPr/>
        <p:txBody>
          <a:bodyPr/>
          <a:lstStyle/>
          <a:p>
            <a:r>
              <a:rPr lang="fr-FR"/>
              <a:t>Base totale, n = 4 000</a:t>
            </a:r>
            <a:endParaRPr lang="fr-FR" dirty="0"/>
          </a:p>
        </p:txBody>
      </p:sp>
      <p:sp>
        <p:nvSpPr>
          <p:cNvPr id="5" name="Titre 4">
            <a:extLst>
              <a:ext uri="{FF2B5EF4-FFF2-40B4-BE49-F238E27FC236}">
                <a16:creationId xmlns:a16="http://schemas.microsoft.com/office/drawing/2014/main" id="{B11B19FB-8AAF-7273-F2C8-595AADDD7B34}"/>
              </a:ext>
            </a:extLst>
          </p:cNvPr>
          <p:cNvSpPr>
            <a:spLocks noGrp="1"/>
          </p:cNvSpPr>
          <p:nvPr>
            <p:ph type="title"/>
          </p:nvPr>
        </p:nvSpPr>
        <p:spPr/>
        <p:txBody>
          <a:bodyPr/>
          <a:lstStyle/>
          <a:p>
            <a:r>
              <a:rPr lang="fr-FR"/>
              <a:t>Projection de l’évolution de consommation de produits bio</a:t>
            </a:r>
          </a:p>
        </p:txBody>
      </p:sp>
      <p:graphicFrame>
        <p:nvGraphicFramePr>
          <p:cNvPr id="6" name="Graphique 5">
            <a:extLst>
              <a:ext uri="{FF2B5EF4-FFF2-40B4-BE49-F238E27FC236}">
                <a16:creationId xmlns:a16="http://schemas.microsoft.com/office/drawing/2014/main" id="{EED07AA0-5844-392E-0B93-AC7C482824C8}"/>
              </a:ext>
            </a:extLst>
          </p:cNvPr>
          <p:cNvGraphicFramePr/>
          <p:nvPr>
            <p:extLst>
              <p:ext uri="{D42A27DB-BD31-4B8C-83A1-F6EECF244321}">
                <p14:modId xmlns:p14="http://schemas.microsoft.com/office/powerpoint/2010/main" val="3431556658"/>
              </p:ext>
            </p:extLst>
          </p:nvPr>
        </p:nvGraphicFramePr>
        <p:xfrm>
          <a:off x="-76911" y="1789570"/>
          <a:ext cx="4648912" cy="1299566"/>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AB1073BD-F624-5B02-1BB7-C9E5C9E7D764}"/>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 « La restreindre » - En fonction de l’âge</a:t>
            </a:r>
          </a:p>
        </p:txBody>
      </p:sp>
      <p:graphicFrame>
        <p:nvGraphicFramePr>
          <p:cNvPr id="4" name="Graphique 3">
            <a:extLst>
              <a:ext uri="{FF2B5EF4-FFF2-40B4-BE49-F238E27FC236}">
                <a16:creationId xmlns:a16="http://schemas.microsoft.com/office/drawing/2014/main" id="{3EC7F0D9-C0EB-E0C6-291C-D548DF771E64}"/>
              </a:ext>
            </a:extLst>
          </p:cNvPr>
          <p:cNvGraphicFramePr/>
          <p:nvPr>
            <p:extLst>
              <p:ext uri="{D42A27DB-BD31-4B8C-83A1-F6EECF244321}">
                <p14:modId xmlns:p14="http://schemas.microsoft.com/office/powerpoint/2010/main" val="1171851026"/>
              </p:ext>
            </p:extLst>
          </p:nvPr>
        </p:nvGraphicFramePr>
        <p:xfrm>
          <a:off x="-76912" y="3373981"/>
          <a:ext cx="4648912" cy="1299566"/>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a:extLst>
              <a:ext uri="{FF2B5EF4-FFF2-40B4-BE49-F238E27FC236}">
                <a16:creationId xmlns:a16="http://schemas.microsoft.com/office/drawing/2014/main" id="{BAB3EC36-FCFE-DF33-E155-9013DA79FD9F}"/>
              </a:ext>
            </a:extLst>
          </p:cNvPr>
          <p:cNvSpPr txBox="1"/>
          <p:nvPr/>
        </p:nvSpPr>
        <p:spPr>
          <a:xfrm>
            <a:off x="207388" y="3210151"/>
            <a:ext cx="4221621" cy="400110"/>
          </a:xfrm>
          <a:prstGeom prst="rect">
            <a:avLst/>
          </a:prstGeom>
          <a:noFill/>
        </p:spPr>
        <p:txBody>
          <a:bodyPr wrap="square" rtlCol="0">
            <a:spAutoFit/>
          </a:bodyPr>
          <a:lstStyle/>
          <a:p>
            <a:pPr algn="ctr"/>
            <a:r>
              <a:rPr lang="fr-FR" sz="1000" b="1" dirty="0"/>
              <a:t>% « La restreindre » - En fonction de la catégorie socio-professionnelle</a:t>
            </a:r>
          </a:p>
        </p:txBody>
      </p:sp>
      <p:graphicFrame>
        <p:nvGraphicFramePr>
          <p:cNvPr id="12" name="Graphique 11">
            <a:extLst>
              <a:ext uri="{FF2B5EF4-FFF2-40B4-BE49-F238E27FC236}">
                <a16:creationId xmlns:a16="http://schemas.microsoft.com/office/drawing/2014/main" id="{1EF0DDF9-7845-6C96-6D39-4A6A0F44BB70}"/>
              </a:ext>
            </a:extLst>
          </p:cNvPr>
          <p:cNvGraphicFramePr/>
          <p:nvPr>
            <p:extLst>
              <p:ext uri="{D42A27DB-BD31-4B8C-83A1-F6EECF244321}">
                <p14:modId xmlns:p14="http://schemas.microsoft.com/office/powerpoint/2010/main" val="4035312679"/>
              </p:ext>
            </p:extLst>
          </p:nvPr>
        </p:nvGraphicFramePr>
        <p:xfrm>
          <a:off x="4495088" y="1787707"/>
          <a:ext cx="4648912" cy="1299566"/>
        </p:xfrm>
        <a:graphic>
          <a:graphicData uri="http://schemas.openxmlformats.org/drawingml/2006/chart">
            <c:chart xmlns:c="http://schemas.openxmlformats.org/drawingml/2006/chart" xmlns:r="http://schemas.openxmlformats.org/officeDocument/2006/relationships" r:id="rId5"/>
          </a:graphicData>
        </a:graphic>
      </p:graphicFrame>
      <p:sp>
        <p:nvSpPr>
          <p:cNvPr id="13" name="ZoneTexte 12">
            <a:extLst>
              <a:ext uri="{FF2B5EF4-FFF2-40B4-BE49-F238E27FC236}">
                <a16:creationId xmlns:a16="http://schemas.microsoft.com/office/drawing/2014/main" id="{9D098321-5536-A88B-58F4-427FDD06096A}"/>
              </a:ext>
            </a:extLst>
          </p:cNvPr>
          <p:cNvSpPr txBox="1"/>
          <p:nvPr/>
        </p:nvSpPr>
        <p:spPr>
          <a:xfrm>
            <a:off x="4717278" y="1721271"/>
            <a:ext cx="4221621" cy="246221"/>
          </a:xfrm>
          <a:prstGeom prst="rect">
            <a:avLst/>
          </a:prstGeom>
          <a:noFill/>
        </p:spPr>
        <p:txBody>
          <a:bodyPr wrap="square" rtlCol="0">
            <a:spAutoFit/>
          </a:bodyPr>
          <a:lstStyle/>
          <a:p>
            <a:pPr algn="ctr"/>
            <a:r>
              <a:rPr lang="fr-FR" sz="1000" b="1" dirty="0"/>
              <a:t>% « La restreindre » - En fonction du niveau de diplôme</a:t>
            </a:r>
          </a:p>
        </p:txBody>
      </p:sp>
      <p:graphicFrame>
        <p:nvGraphicFramePr>
          <p:cNvPr id="14" name="Graphique 13">
            <a:extLst>
              <a:ext uri="{FF2B5EF4-FFF2-40B4-BE49-F238E27FC236}">
                <a16:creationId xmlns:a16="http://schemas.microsoft.com/office/drawing/2014/main" id="{A5E3957D-2FD2-2D29-CACE-C9D36C50AC2A}"/>
              </a:ext>
            </a:extLst>
          </p:cNvPr>
          <p:cNvGraphicFramePr/>
          <p:nvPr>
            <p:extLst>
              <p:ext uri="{D42A27DB-BD31-4B8C-83A1-F6EECF244321}">
                <p14:modId xmlns:p14="http://schemas.microsoft.com/office/powerpoint/2010/main" val="4016149916"/>
              </p:ext>
            </p:extLst>
          </p:nvPr>
        </p:nvGraphicFramePr>
        <p:xfrm>
          <a:off x="4495088" y="3406933"/>
          <a:ext cx="4648912" cy="1299566"/>
        </p:xfrm>
        <a:graphic>
          <a:graphicData uri="http://schemas.openxmlformats.org/drawingml/2006/chart">
            <c:chart xmlns:c="http://schemas.openxmlformats.org/drawingml/2006/chart" xmlns:r="http://schemas.openxmlformats.org/officeDocument/2006/relationships" r:id="rId6"/>
          </a:graphicData>
        </a:graphic>
      </p:graphicFrame>
      <p:sp>
        <p:nvSpPr>
          <p:cNvPr id="15" name="ZoneTexte 14">
            <a:extLst>
              <a:ext uri="{FF2B5EF4-FFF2-40B4-BE49-F238E27FC236}">
                <a16:creationId xmlns:a16="http://schemas.microsoft.com/office/drawing/2014/main" id="{0BCF1F22-611C-DEB1-8111-4E9874B4D116}"/>
              </a:ext>
            </a:extLst>
          </p:cNvPr>
          <p:cNvSpPr txBox="1"/>
          <p:nvPr/>
        </p:nvSpPr>
        <p:spPr>
          <a:xfrm>
            <a:off x="4713309" y="3195127"/>
            <a:ext cx="4221621" cy="400110"/>
          </a:xfrm>
          <a:prstGeom prst="rect">
            <a:avLst/>
          </a:prstGeom>
          <a:noFill/>
        </p:spPr>
        <p:txBody>
          <a:bodyPr wrap="square" rtlCol="0">
            <a:spAutoFit/>
          </a:bodyPr>
          <a:lstStyle/>
          <a:p>
            <a:pPr algn="ctr"/>
            <a:r>
              <a:rPr lang="fr-FR" sz="1000" b="1" dirty="0"/>
              <a:t>% « La restreindre » - En fonction du niveau de vie (revenus mensuels par UC)</a:t>
            </a:r>
          </a:p>
        </p:txBody>
      </p:sp>
    </p:spTree>
    <p:extLst>
      <p:ext uri="{BB962C8B-B14F-4D97-AF65-F5344CB8AC3E}">
        <p14:creationId xmlns:p14="http://schemas.microsoft.com/office/powerpoint/2010/main" val="24090031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56F4CC-565C-8877-08C1-B6CAAC934B7B}"/>
              </a:ext>
            </a:extLst>
          </p:cNvPr>
          <p:cNvSpPr>
            <a:spLocks noGrp="1"/>
          </p:cNvSpPr>
          <p:nvPr>
            <p:ph type="body" sz="quarter" idx="17"/>
          </p:nvPr>
        </p:nvSpPr>
        <p:spPr/>
        <p:txBody>
          <a:bodyPr/>
          <a:lstStyle/>
          <a:p>
            <a:r>
              <a:rPr lang="fr-FR" dirty="0"/>
              <a:t>Avez-vous l’intention, dans les 6 prochains mois, de maintenir, restreindre ou augmenter votre consommation de produits bio (tous produits bio confondus) ?</a:t>
            </a:r>
          </a:p>
        </p:txBody>
      </p:sp>
      <p:sp>
        <p:nvSpPr>
          <p:cNvPr id="3" name="Espace réservé du texte 2">
            <a:extLst>
              <a:ext uri="{FF2B5EF4-FFF2-40B4-BE49-F238E27FC236}">
                <a16:creationId xmlns:a16="http://schemas.microsoft.com/office/drawing/2014/main" id="{7CB59320-4656-08F7-1D2E-04D3A9604240}"/>
              </a:ext>
            </a:extLst>
          </p:cNvPr>
          <p:cNvSpPr>
            <a:spLocks noGrp="1"/>
          </p:cNvSpPr>
          <p:nvPr>
            <p:ph type="body" sz="quarter" idx="21"/>
          </p:nvPr>
        </p:nvSpPr>
        <p:spPr/>
        <p:txBody>
          <a:bodyPr/>
          <a:lstStyle/>
          <a:p>
            <a:r>
              <a:rPr lang="fr-FR" dirty="0"/>
              <a:t>Base totale, n = 4 000</a:t>
            </a:r>
          </a:p>
        </p:txBody>
      </p:sp>
      <p:sp>
        <p:nvSpPr>
          <p:cNvPr id="4" name="Titre 3">
            <a:extLst>
              <a:ext uri="{FF2B5EF4-FFF2-40B4-BE49-F238E27FC236}">
                <a16:creationId xmlns:a16="http://schemas.microsoft.com/office/drawing/2014/main" id="{448AE915-31B4-33FC-6232-3B83827FBB35}"/>
              </a:ext>
            </a:extLst>
          </p:cNvPr>
          <p:cNvSpPr>
            <a:spLocks noGrp="1"/>
          </p:cNvSpPr>
          <p:nvPr>
            <p:ph type="title"/>
          </p:nvPr>
        </p:nvSpPr>
        <p:spPr/>
        <p:txBody>
          <a:bodyPr/>
          <a:lstStyle/>
          <a:p>
            <a:r>
              <a:rPr lang="fr-FR" dirty="0"/>
              <a:t>Projection de l’évolution de consommation de produits bio</a:t>
            </a:r>
            <a:endParaRPr lang="fr-FR" dirty="0">
              <a:highlight>
                <a:srgbClr val="FFFF00"/>
              </a:highlight>
            </a:endParaRPr>
          </a:p>
        </p:txBody>
      </p:sp>
      <p:graphicFrame>
        <p:nvGraphicFramePr>
          <p:cNvPr id="5" name="Graphique 4">
            <a:extLst>
              <a:ext uri="{FF2B5EF4-FFF2-40B4-BE49-F238E27FC236}">
                <a16:creationId xmlns:a16="http://schemas.microsoft.com/office/drawing/2014/main" id="{CDDDB6A9-45E1-6FBB-028A-351C2095EA70}"/>
              </a:ext>
            </a:extLst>
          </p:cNvPr>
          <p:cNvGraphicFramePr>
            <a:graphicFrameLocks/>
          </p:cNvGraphicFramePr>
          <p:nvPr/>
        </p:nvGraphicFramePr>
        <p:xfrm>
          <a:off x="472440" y="2470732"/>
          <a:ext cx="7810500" cy="2268908"/>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 7">
            <a:extLst>
              <a:ext uri="{FF2B5EF4-FFF2-40B4-BE49-F238E27FC236}">
                <a16:creationId xmlns:a16="http://schemas.microsoft.com/office/drawing/2014/main" id="{1501406F-FA33-D3BE-2E4B-4E906D27B3F6}"/>
              </a:ext>
            </a:extLst>
          </p:cNvPr>
          <p:cNvPicPr>
            <a:picLocks noChangeAspect="1"/>
          </p:cNvPicPr>
          <p:nvPr/>
        </p:nvPicPr>
        <p:blipFill>
          <a:blip r:embed="rId3">
            <a:duotone>
              <a:schemeClr val="bg2">
                <a:shade val="45000"/>
                <a:satMod val="135000"/>
              </a:schemeClr>
              <a:prstClr val="white"/>
            </a:duotone>
          </a:blip>
          <a:stretch>
            <a:fillRect/>
          </a:stretch>
        </p:blipFill>
        <p:spPr>
          <a:xfrm>
            <a:off x="1356359" y="2034831"/>
            <a:ext cx="623299" cy="777037"/>
          </a:xfrm>
          <a:prstGeom prst="rect">
            <a:avLst/>
          </a:prstGeom>
        </p:spPr>
      </p:pic>
      <p:pic>
        <p:nvPicPr>
          <p:cNvPr id="10" name="Graphique 9" descr="Badge à suivre avec un remplissage uni">
            <a:extLst>
              <a:ext uri="{FF2B5EF4-FFF2-40B4-BE49-F238E27FC236}">
                <a16:creationId xmlns:a16="http://schemas.microsoft.com/office/drawing/2014/main" id="{2B660AC3-2075-4466-4FF4-B3B35ACA42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609" y="2186715"/>
            <a:ext cx="469612" cy="469612"/>
          </a:xfrm>
          <a:prstGeom prst="rect">
            <a:avLst/>
          </a:prstGeom>
        </p:spPr>
      </p:pic>
      <p:pic>
        <p:nvPicPr>
          <p:cNvPr id="12" name="Graphique 11" descr="Badge à ne plus suivre avec un remplissage uni">
            <a:extLst>
              <a:ext uri="{FF2B5EF4-FFF2-40B4-BE49-F238E27FC236}">
                <a16:creationId xmlns:a16="http://schemas.microsoft.com/office/drawing/2014/main" id="{C1873BC9-6BF6-B00A-317D-BA640B7199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3408" y="2186715"/>
            <a:ext cx="435464" cy="435464"/>
          </a:xfrm>
          <a:prstGeom prst="rect">
            <a:avLst/>
          </a:prstGeom>
        </p:spPr>
      </p:pic>
      <p:pic>
        <p:nvPicPr>
          <p:cNvPr id="13" name="Image 12">
            <a:extLst>
              <a:ext uri="{FF2B5EF4-FFF2-40B4-BE49-F238E27FC236}">
                <a16:creationId xmlns:a16="http://schemas.microsoft.com/office/drawing/2014/main" id="{2D97B866-3302-2D0E-E70A-69743071BFCC}"/>
              </a:ext>
            </a:extLst>
          </p:cNvPr>
          <p:cNvPicPr>
            <a:picLocks noChangeAspect="1"/>
          </p:cNvPicPr>
          <p:nvPr/>
        </p:nvPicPr>
        <p:blipFill>
          <a:blip r:embed="rId3">
            <a:duotone>
              <a:schemeClr val="accent4">
                <a:shade val="45000"/>
                <a:satMod val="135000"/>
              </a:schemeClr>
              <a:prstClr val="white"/>
            </a:duotone>
          </a:blip>
          <a:stretch>
            <a:fillRect/>
          </a:stretch>
        </p:blipFill>
        <p:spPr>
          <a:xfrm>
            <a:off x="7231379" y="2028422"/>
            <a:ext cx="623299" cy="777037"/>
          </a:xfrm>
          <a:prstGeom prst="rect">
            <a:avLst/>
          </a:prstGeom>
        </p:spPr>
      </p:pic>
      <p:pic>
        <p:nvPicPr>
          <p:cNvPr id="14" name="Image 13">
            <a:extLst>
              <a:ext uri="{FF2B5EF4-FFF2-40B4-BE49-F238E27FC236}">
                <a16:creationId xmlns:a16="http://schemas.microsoft.com/office/drawing/2014/main" id="{99C042A8-7BB8-F758-4B70-CC52565AC906}"/>
              </a:ext>
            </a:extLst>
          </p:cNvPr>
          <p:cNvPicPr>
            <a:picLocks noChangeAspect="1"/>
          </p:cNvPicPr>
          <p:nvPr/>
        </p:nvPicPr>
        <p:blipFill>
          <a:blip r:embed="rId3">
            <a:duotone>
              <a:schemeClr val="accent2">
                <a:shade val="45000"/>
                <a:satMod val="135000"/>
              </a:schemeClr>
              <a:prstClr val="white"/>
            </a:duotone>
          </a:blip>
          <a:stretch>
            <a:fillRect/>
          </a:stretch>
        </p:blipFill>
        <p:spPr>
          <a:xfrm>
            <a:off x="4334046" y="2034831"/>
            <a:ext cx="623299" cy="777037"/>
          </a:xfrm>
          <a:prstGeom prst="rect">
            <a:avLst/>
          </a:prstGeom>
        </p:spPr>
      </p:pic>
      <p:sp>
        <p:nvSpPr>
          <p:cNvPr id="17" name="ZoneTexte 16">
            <a:extLst>
              <a:ext uri="{FF2B5EF4-FFF2-40B4-BE49-F238E27FC236}">
                <a16:creationId xmlns:a16="http://schemas.microsoft.com/office/drawing/2014/main" id="{C7ABABC4-15AC-721F-AD8D-EF76074F283F}"/>
              </a:ext>
            </a:extLst>
          </p:cNvPr>
          <p:cNvSpPr txBox="1"/>
          <p:nvPr/>
        </p:nvSpPr>
        <p:spPr>
          <a:xfrm>
            <a:off x="4060249" y="2162148"/>
            <a:ext cx="386886" cy="523220"/>
          </a:xfrm>
          <a:prstGeom prst="rect">
            <a:avLst/>
          </a:prstGeom>
          <a:noFill/>
        </p:spPr>
        <p:txBody>
          <a:bodyPr wrap="square" rtlCol="0">
            <a:spAutoFit/>
          </a:bodyPr>
          <a:lstStyle/>
          <a:p>
            <a:r>
              <a:rPr lang="fr-FR" sz="2800" b="1" dirty="0">
                <a:solidFill>
                  <a:schemeClr val="accent1"/>
                </a:solidFill>
              </a:rPr>
              <a:t>=</a:t>
            </a:r>
          </a:p>
        </p:txBody>
      </p:sp>
      <p:sp>
        <p:nvSpPr>
          <p:cNvPr id="6" name="ZoneTexte 5">
            <a:extLst>
              <a:ext uri="{FF2B5EF4-FFF2-40B4-BE49-F238E27FC236}">
                <a16:creationId xmlns:a16="http://schemas.microsoft.com/office/drawing/2014/main" id="{46718AF9-9477-797D-2333-00DF70C5C1DE}"/>
              </a:ext>
            </a:extLst>
          </p:cNvPr>
          <p:cNvSpPr txBox="1"/>
          <p:nvPr/>
        </p:nvSpPr>
        <p:spPr>
          <a:xfrm>
            <a:off x="4600369" y="2685368"/>
            <a:ext cx="139411" cy="153888"/>
          </a:xfrm>
          <a:prstGeom prst="rect">
            <a:avLst/>
          </a:prstGeom>
          <a:noFill/>
        </p:spPr>
        <p:txBody>
          <a:bodyPr wrap="square" lIns="0" tIns="0" rIns="0" bIns="0" rtlCol="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en-CA" sz="1000" dirty="0">
              <a:solidFill>
                <a:schemeClr val="accent4"/>
              </a:solidFill>
              <a:latin typeface="+mj-lt"/>
              <a:cs typeface="Calibri" panose="020F0502020204030204" pitchFamily="34" charset="0"/>
            </a:endParaRPr>
          </a:p>
        </p:txBody>
      </p:sp>
      <p:sp>
        <p:nvSpPr>
          <p:cNvPr id="7" name="ZoneTexte 30">
            <a:extLst>
              <a:ext uri="{FF2B5EF4-FFF2-40B4-BE49-F238E27FC236}">
                <a16:creationId xmlns:a16="http://schemas.microsoft.com/office/drawing/2014/main" id="{03C59D50-466E-B083-2072-F9C405E7FC80}"/>
              </a:ext>
            </a:extLst>
          </p:cNvPr>
          <p:cNvSpPr txBox="1"/>
          <p:nvPr/>
        </p:nvSpPr>
        <p:spPr>
          <a:xfrm>
            <a:off x="7751481" y="2693442"/>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15" name="Rectangle 14">
            <a:extLst>
              <a:ext uri="{FF2B5EF4-FFF2-40B4-BE49-F238E27FC236}">
                <a16:creationId xmlns:a16="http://schemas.microsoft.com/office/drawing/2014/main" id="{2B500B3B-E904-1997-7025-2B05DFFDF657}"/>
              </a:ext>
            </a:extLst>
          </p:cNvPr>
          <p:cNvSpPr/>
          <p:nvPr/>
        </p:nvSpPr>
        <p:spPr>
          <a:xfrm>
            <a:off x="924823" y="1791397"/>
            <a:ext cx="24120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latin typeface="+mj-lt"/>
              </a:rPr>
              <a:t>Augmenter</a:t>
            </a:r>
          </a:p>
        </p:txBody>
      </p:sp>
      <p:sp>
        <p:nvSpPr>
          <p:cNvPr id="16" name="Rectangle 15">
            <a:extLst>
              <a:ext uri="{FF2B5EF4-FFF2-40B4-BE49-F238E27FC236}">
                <a16:creationId xmlns:a16="http://schemas.microsoft.com/office/drawing/2014/main" id="{DB4B9652-E681-8BE8-A58F-9C58C58FBFD1}"/>
              </a:ext>
            </a:extLst>
          </p:cNvPr>
          <p:cNvSpPr/>
          <p:nvPr/>
        </p:nvSpPr>
        <p:spPr>
          <a:xfrm>
            <a:off x="3340200" y="1791397"/>
            <a:ext cx="2412000" cy="288000"/>
          </a:xfrm>
          <a:prstGeom prst="rect">
            <a:avLst/>
          </a:prstGeom>
          <a:solidFill>
            <a:srgbClr val="CFC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900" b="1" dirty="0">
                <a:solidFill>
                  <a:schemeClr val="tx1"/>
                </a:solidFill>
                <a:latin typeface="+mj-lt"/>
              </a:rPr>
              <a:t>Maintenir</a:t>
            </a:r>
          </a:p>
        </p:txBody>
      </p:sp>
      <p:sp>
        <p:nvSpPr>
          <p:cNvPr id="18" name="Rectangle 17">
            <a:extLst>
              <a:ext uri="{FF2B5EF4-FFF2-40B4-BE49-F238E27FC236}">
                <a16:creationId xmlns:a16="http://schemas.microsoft.com/office/drawing/2014/main" id="{929CCD83-8FF5-FB30-1CAA-1FDAB71D1818}"/>
              </a:ext>
            </a:extLst>
          </p:cNvPr>
          <p:cNvSpPr/>
          <p:nvPr/>
        </p:nvSpPr>
        <p:spPr>
          <a:xfrm>
            <a:off x="5755578" y="1791397"/>
            <a:ext cx="2412000" cy="288000"/>
          </a:xfrm>
          <a:prstGeom prst="rect">
            <a:avLst/>
          </a:prstGeom>
          <a:solidFill>
            <a:srgbClr val="C08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latin typeface="+mj-lt"/>
              </a:rPr>
              <a:t>Restreindre</a:t>
            </a:r>
          </a:p>
        </p:txBody>
      </p:sp>
    </p:spTree>
    <p:extLst>
      <p:ext uri="{BB962C8B-B14F-4D97-AF65-F5344CB8AC3E}">
        <p14:creationId xmlns:p14="http://schemas.microsoft.com/office/powerpoint/2010/main" val="20524042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5A5B99-110D-79A8-2C3C-88F8D7F9034D}"/>
              </a:ext>
            </a:extLst>
          </p:cNvPr>
          <p:cNvSpPr>
            <a:spLocks noGrp="1"/>
          </p:cNvSpPr>
          <p:nvPr>
            <p:ph type="body" sz="quarter" idx="17"/>
          </p:nvPr>
        </p:nvSpPr>
        <p:spPr/>
        <p:txBody>
          <a:bodyPr/>
          <a:lstStyle/>
          <a:p>
            <a:r>
              <a:rPr lang="fr-FR" dirty="0"/>
              <a:t>Est-ce qu’il vous arrive d’acheter les produits bio suivants ?</a:t>
            </a:r>
          </a:p>
        </p:txBody>
      </p:sp>
      <p:sp>
        <p:nvSpPr>
          <p:cNvPr id="3" name="Espace réservé du texte 2">
            <a:extLst>
              <a:ext uri="{FF2B5EF4-FFF2-40B4-BE49-F238E27FC236}">
                <a16:creationId xmlns:a16="http://schemas.microsoft.com/office/drawing/2014/main" id="{282C95C9-FAA1-8A99-6603-A5E4F8A7646F}"/>
              </a:ext>
            </a:extLst>
          </p:cNvPr>
          <p:cNvSpPr>
            <a:spLocks noGrp="1"/>
          </p:cNvSpPr>
          <p:nvPr>
            <p:ph type="body" sz="quarter" idx="21"/>
          </p:nvPr>
        </p:nvSpPr>
        <p:spPr/>
        <p:txBody>
          <a:bodyPr/>
          <a:lstStyle/>
          <a:p>
            <a:r>
              <a:rPr lang="fr-FR" dirty="0"/>
              <a:t>Base totale, n = 4 000</a:t>
            </a:r>
          </a:p>
        </p:txBody>
      </p:sp>
      <p:sp>
        <p:nvSpPr>
          <p:cNvPr id="4" name="Titre 3">
            <a:extLst>
              <a:ext uri="{FF2B5EF4-FFF2-40B4-BE49-F238E27FC236}">
                <a16:creationId xmlns:a16="http://schemas.microsoft.com/office/drawing/2014/main" id="{CE12875B-2583-8B36-348A-2A40B348FCDE}"/>
              </a:ext>
            </a:extLst>
          </p:cNvPr>
          <p:cNvSpPr>
            <a:spLocks noGrp="1"/>
          </p:cNvSpPr>
          <p:nvPr>
            <p:ph type="title"/>
          </p:nvPr>
        </p:nvSpPr>
        <p:spPr/>
        <p:txBody>
          <a:bodyPr/>
          <a:lstStyle/>
          <a:p>
            <a:r>
              <a:rPr lang="fr-FR" dirty="0"/>
              <a:t>Consommation de produits bio non alimentaire</a:t>
            </a:r>
          </a:p>
        </p:txBody>
      </p:sp>
      <p:graphicFrame>
        <p:nvGraphicFramePr>
          <p:cNvPr id="5" name="Graphique 4">
            <a:extLst>
              <a:ext uri="{FF2B5EF4-FFF2-40B4-BE49-F238E27FC236}">
                <a16:creationId xmlns:a16="http://schemas.microsoft.com/office/drawing/2014/main" id="{FD442BB0-3B5F-33F7-6CD1-02DF001AC40A}"/>
              </a:ext>
            </a:extLst>
          </p:cNvPr>
          <p:cNvGraphicFramePr/>
          <p:nvPr>
            <p:extLst>
              <p:ext uri="{D42A27DB-BD31-4B8C-83A1-F6EECF244321}">
                <p14:modId xmlns:p14="http://schemas.microsoft.com/office/powerpoint/2010/main" val="781702387"/>
              </p:ext>
            </p:extLst>
          </p:nvPr>
        </p:nvGraphicFramePr>
        <p:xfrm>
          <a:off x="472441" y="2590635"/>
          <a:ext cx="7701200" cy="2031887"/>
        </p:xfrm>
        <a:graphic>
          <a:graphicData uri="http://schemas.openxmlformats.org/drawingml/2006/chart">
            <c:chart xmlns:c="http://schemas.openxmlformats.org/drawingml/2006/chart" xmlns:r="http://schemas.openxmlformats.org/officeDocument/2006/relationships" r:id="rId3"/>
          </a:graphicData>
        </a:graphic>
      </p:graphicFrame>
      <p:pic>
        <p:nvPicPr>
          <p:cNvPr id="7" name="Graphique 6" descr="Bébé à quatre pattes avec un remplissage uni">
            <a:extLst>
              <a:ext uri="{FF2B5EF4-FFF2-40B4-BE49-F238E27FC236}">
                <a16:creationId xmlns:a16="http://schemas.microsoft.com/office/drawing/2014/main" id="{645777FE-2FE4-1E3C-BB63-371DFEF8B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7041" y="3197089"/>
            <a:ext cx="708660" cy="708660"/>
          </a:xfrm>
          <a:prstGeom prst="rect">
            <a:avLst/>
          </a:prstGeom>
        </p:spPr>
      </p:pic>
      <p:pic>
        <p:nvPicPr>
          <p:cNvPr id="13" name="Graphique 1" descr="Désinfectant avec un remplissage uni">
            <a:extLst>
              <a:ext uri="{FF2B5EF4-FFF2-40B4-BE49-F238E27FC236}">
                <a16:creationId xmlns:a16="http://schemas.microsoft.com/office/drawing/2014/main" id="{49A9E0CE-992C-4E69-C4E1-8208A05435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2555" y="1924806"/>
            <a:ext cx="628643" cy="700139"/>
          </a:xfrm>
          <a:prstGeom prst="rect">
            <a:avLst/>
          </a:prstGeom>
        </p:spPr>
      </p:pic>
      <p:pic>
        <p:nvPicPr>
          <p:cNvPr id="15" name="Graphique 14" descr="Chemise à manches longues avec un remplissage uni">
            <a:extLst>
              <a:ext uri="{FF2B5EF4-FFF2-40B4-BE49-F238E27FC236}">
                <a16:creationId xmlns:a16="http://schemas.microsoft.com/office/drawing/2014/main" id="{AEE8A105-5DD6-A09D-9FA6-B0CE4A74CB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10891" y="2575825"/>
            <a:ext cx="800099" cy="800099"/>
          </a:xfrm>
          <a:prstGeom prst="rect">
            <a:avLst/>
          </a:prstGeom>
        </p:spPr>
      </p:pic>
      <p:pic>
        <p:nvPicPr>
          <p:cNvPr id="17" name="Graphique 16" descr="Bouteille de parfum avec un remplissage uni">
            <a:extLst>
              <a:ext uri="{FF2B5EF4-FFF2-40B4-BE49-F238E27FC236}">
                <a16:creationId xmlns:a16="http://schemas.microsoft.com/office/drawing/2014/main" id="{B14C56D9-B4D4-0420-1E90-A98DBA0374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57400" y="2336655"/>
            <a:ext cx="533973" cy="533973"/>
          </a:xfrm>
          <a:prstGeom prst="rect">
            <a:avLst/>
          </a:prstGeom>
        </p:spPr>
      </p:pic>
      <p:pic>
        <p:nvPicPr>
          <p:cNvPr id="21" name="Graphique 20" descr="Serpillière et seau avec un remplissage uni">
            <a:extLst>
              <a:ext uri="{FF2B5EF4-FFF2-40B4-BE49-F238E27FC236}">
                <a16:creationId xmlns:a16="http://schemas.microsoft.com/office/drawing/2014/main" id="{1987CB38-5A11-9E86-65A6-652DCE99AB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38900" y="2015529"/>
            <a:ext cx="610798" cy="610798"/>
          </a:xfrm>
          <a:prstGeom prst="rect">
            <a:avLst/>
          </a:prstGeom>
        </p:spPr>
      </p:pic>
      <p:sp>
        <p:nvSpPr>
          <p:cNvPr id="8" name="Rectangle 7">
            <a:extLst>
              <a:ext uri="{FF2B5EF4-FFF2-40B4-BE49-F238E27FC236}">
                <a16:creationId xmlns:a16="http://schemas.microsoft.com/office/drawing/2014/main" id="{A40A3B72-9A33-8155-9517-292D9B8B66DE}"/>
              </a:ext>
            </a:extLst>
          </p:cNvPr>
          <p:cNvSpPr/>
          <p:nvPr/>
        </p:nvSpPr>
        <p:spPr>
          <a:xfrm>
            <a:off x="3506594" y="1733829"/>
            <a:ext cx="2268354" cy="399600"/>
          </a:xfrm>
          <a:prstGeom prst="rect">
            <a:avLst/>
          </a:prstGeom>
          <a:solidFill>
            <a:schemeClr val="bg2"/>
          </a:solidFill>
        </p:spPr>
        <p:txBody>
          <a:bodyPr wrap="square" rtlCol="0" anchor="ctr">
            <a:noAutofit/>
          </a:bodyPr>
          <a:lstStyle/>
          <a:p>
            <a:pPr algn="ctr"/>
            <a:r>
              <a:rPr lang="fr-FR" sz="1000" spc="75" dirty="0">
                <a:solidFill>
                  <a:schemeClr val="bg1"/>
                </a:solidFill>
                <a:latin typeface="+mj-lt"/>
              </a:rPr>
              <a:t>Ensemble</a:t>
            </a:r>
          </a:p>
        </p:txBody>
      </p:sp>
      <p:sp>
        <p:nvSpPr>
          <p:cNvPr id="9" name="Rectangle 8">
            <a:extLst>
              <a:ext uri="{FF2B5EF4-FFF2-40B4-BE49-F238E27FC236}">
                <a16:creationId xmlns:a16="http://schemas.microsoft.com/office/drawing/2014/main" id="{5CCB4A88-CF5B-85AD-5F89-763689D38FFB}"/>
              </a:ext>
            </a:extLst>
          </p:cNvPr>
          <p:cNvSpPr/>
          <p:nvPr/>
        </p:nvSpPr>
        <p:spPr>
          <a:xfrm>
            <a:off x="5894304" y="1733829"/>
            <a:ext cx="2268354" cy="400110"/>
          </a:xfrm>
          <a:prstGeom prst="rect">
            <a:avLst/>
          </a:prstGeom>
          <a:solidFill>
            <a:schemeClr val="tx2"/>
          </a:solidFill>
        </p:spPr>
        <p:txBody>
          <a:bodyPr wrap="square" rtlCol="0" anchor="ctr">
            <a:spAutoFit/>
          </a:bodyPr>
          <a:lstStyle/>
          <a:p>
            <a:pPr algn="ctr"/>
            <a:r>
              <a:rPr lang="fr-FR" sz="1000" spc="75" dirty="0">
                <a:solidFill>
                  <a:schemeClr val="bg1"/>
                </a:solidFill>
                <a:latin typeface="+mj-lt"/>
              </a:rPr>
              <a:t>Consommateurs réguliers de produits bio</a:t>
            </a:r>
          </a:p>
        </p:txBody>
      </p:sp>
    </p:spTree>
    <p:extLst>
      <p:ext uri="{BB962C8B-B14F-4D97-AF65-F5344CB8AC3E}">
        <p14:creationId xmlns:p14="http://schemas.microsoft.com/office/powerpoint/2010/main" val="14188697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arbre, fruit, personne, extérieur&#10;&#10;Description générée automatiquement">
            <a:extLst>
              <a:ext uri="{FF2B5EF4-FFF2-40B4-BE49-F238E27FC236}">
                <a16:creationId xmlns:a16="http://schemas.microsoft.com/office/drawing/2014/main" id="{035594D3-51AC-6A47-9DFC-187440DCD00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23" name="Titre 22">
            <a:extLst>
              <a:ext uri="{FF2B5EF4-FFF2-40B4-BE49-F238E27FC236}">
                <a16:creationId xmlns:a16="http://schemas.microsoft.com/office/drawing/2014/main" id="{8A4CC15E-B88A-CD4D-BE0F-BC796F5908FB}"/>
              </a:ext>
            </a:extLst>
          </p:cNvPr>
          <p:cNvSpPr>
            <a:spLocks noGrp="1"/>
          </p:cNvSpPr>
          <p:nvPr>
            <p:ph type="ctrTitle"/>
          </p:nvPr>
        </p:nvSpPr>
        <p:spPr>
          <a:xfrm>
            <a:off x="2213296" y="1970314"/>
            <a:ext cx="5508426" cy="1352125"/>
          </a:xfrm>
          <a:noFill/>
        </p:spPr>
        <p:txBody>
          <a:bodyPr vert="horz" lIns="0" tIns="0" rIns="0" bIns="0" rtlCol="0" anchor="b" anchorCtr="0">
            <a:noAutofit/>
          </a:bodyPr>
          <a:lstStyle/>
          <a:p>
            <a:r>
              <a:rPr lang="fr-FR" dirty="0">
                <a:highlight>
                  <a:srgbClr val="99C221"/>
                </a:highlight>
              </a:rPr>
              <a:t>le vin bio</a:t>
            </a:r>
          </a:p>
        </p:txBody>
      </p:sp>
      <p:sp>
        <p:nvSpPr>
          <p:cNvPr id="6" name="Sous-titre 5">
            <a:extLst>
              <a:ext uri="{FF2B5EF4-FFF2-40B4-BE49-F238E27FC236}">
                <a16:creationId xmlns:a16="http://schemas.microsoft.com/office/drawing/2014/main" id="{D8A607B1-9F3C-5641-8F6E-0AB5C827D094}"/>
              </a:ext>
            </a:extLst>
          </p:cNvPr>
          <p:cNvSpPr>
            <a:spLocks noGrp="1"/>
          </p:cNvSpPr>
          <p:nvPr>
            <p:ph type="subTitle" idx="1"/>
          </p:nvPr>
        </p:nvSpPr>
        <p:spPr>
          <a:xfrm>
            <a:off x="2198134" y="3326373"/>
            <a:ext cx="5508426" cy="761722"/>
          </a:xfrm>
        </p:spPr>
        <p:txBody>
          <a:bodyPr/>
          <a:lstStyle/>
          <a:p>
            <a:endParaRPr lang="fr-FR" dirty="0"/>
          </a:p>
        </p:txBody>
      </p:sp>
      <p:sp>
        <p:nvSpPr>
          <p:cNvPr id="15" name="Espace réservé du texte 14">
            <a:extLst>
              <a:ext uri="{FF2B5EF4-FFF2-40B4-BE49-F238E27FC236}">
                <a16:creationId xmlns:a16="http://schemas.microsoft.com/office/drawing/2014/main" id="{46A7250E-127D-BB45-8CCC-3D6E29F4E0E4}"/>
              </a:ext>
            </a:extLst>
          </p:cNvPr>
          <p:cNvSpPr>
            <a:spLocks noGrp="1"/>
          </p:cNvSpPr>
          <p:nvPr>
            <p:ph type="body" sz="quarter" idx="14"/>
          </p:nvPr>
        </p:nvSpPr>
        <p:spPr>
          <a:xfrm>
            <a:off x="119517" y="1684337"/>
            <a:ext cx="1847181" cy="1774825"/>
          </a:xfrm>
        </p:spPr>
        <p:txBody>
          <a:bodyPr/>
          <a:lstStyle/>
          <a:p>
            <a:r>
              <a:rPr lang="fr-FR" dirty="0"/>
              <a:t>7.</a:t>
            </a:r>
          </a:p>
        </p:txBody>
      </p:sp>
      <p:sp>
        <p:nvSpPr>
          <p:cNvPr id="2" name="ZoneTexte 1">
            <a:hlinkClick r:id="rId3" action="ppaction://hlinksldjump"/>
            <a:extLst>
              <a:ext uri="{FF2B5EF4-FFF2-40B4-BE49-F238E27FC236}">
                <a16:creationId xmlns:a16="http://schemas.microsoft.com/office/drawing/2014/main" id="{BAD97726-EE86-2ADB-540D-1616737A50AC}"/>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36025921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2" y="262430"/>
            <a:ext cx="7127087"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La consommation de vin bio – A retenir</a:t>
            </a:r>
          </a:p>
        </p:txBody>
      </p:sp>
      <p:sp>
        <p:nvSpPr>
          <p:cNvPr id="3" name="ZoneTexte 2">
            <a:extLst>
              <a:ext uri="{FF2B5EF4-FFF2-40B4-BE49-F238E27FC236}">
                <a16:creationId xmlns:a16="http://schemas.microsoft.com/office/drawing/2014/main" id="{27460D3A-F6FE-F1A6-D714-06480F6EBBFF}"/>
              </a:ext>
            </a:extLst>
          </p:cNvPr>
          <p:cNvSpPr txBox="1"/>
          <p:nvPr/>
        </p:nvSpPr>
        <p:spPr>
          <a:xfrm>
            <a:off x="372342" y="1038845"/>
            <a:ext cx="8700391" cy="3380755"/>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Une proportion importante de consommateurs de vin</a:t>
            </a:r>
            <a:endParaRPr lang="fr-FR" sz="1100" b="1" dirty="0">
              <a:solidFill>
                <a:schemeClr val="accent5"/>
              </a:solidFill>
              <a:latin typeface="Futura PT Book" panose="020B0502020204020303" pitchFamily="34" charset="0"/>
            </a:endParaRP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93% des Français boivent du vin dont </a:t>
            </a:r>
            <a:r>
              <a:rPr lang="fr-FR" sz="900" b="1" dirty="0">
                <a:solidFill>
                  <a:srgbClr val="000000"/>
                </a:solidFill>
                <a:ea typeface="Calibri" panose="020F0502020204030204" pitchFamily="34" charset="0"/>
                <a:cs typeface="Times New Roman (Body CS)"/>
              </a:rPr>
              <a:t>52% en consomment régulièrement </a:t>
            </a:r>
            <a:r>
              <a:rPr lang="fr-FR" sz="900" dirty="0">
                <a:solidFill>
                  <a:srgbClr val="000000"/>
                </a:solidFill>
                <a:ea typeface="Calibri" panose="020F0502020204030204" pitchFamily="34" charset="0"/>
                <a:cs typeface="Times New Roman (Body CS)"/>
              </a:rPr>
              <a:t>(au moins une fois par semaine). </a:t>
            </a: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Si</a:t>
            </a:r>
            <a:r>
              <a:rPr lang="fr-FR" sz="900" b="1" dirty="0">
                <a:solidFill>
                  <a:srgbClr val="000000"/>
                </a:solidFill>
                <a:ea typeface="Calibri" panose="020F0502020204030204" pitchFamily="34" charset="0"/>
                <a:cs typeface="Times New Roman (Body CS)"/>
              </a:rPr>
              <a:t> le prix </a:t>
            </a:r>
            <a:r>
              <a:rPr lang="fr-FR" sz="900" dirty="0">
                <a:solidFill>
                  <a:srgbClr val="000000"/>
                </a:solidFill>
                <a:ea typeface="Calibri" panose="020F0502020204030204" pitchFamily="34" charset="0"/>
                <a:cs typeface="Times New Roman (Body CS)"/>
              </a:rPr>
              <a:t>est le critère d’achat le plus regardé, par </a:t>
            </a:r>
            <a:r>
              <a:rPr lang="fr-FR" sz="900" b="1" dirty="0">
                <a:solidFill>
                  <a:srgbClr val="000000"/>
                </a:solidFill>
                <a:ea typeface="Calibri" panose="020F0502020204030204" pitchFamily="34" charset="0"/>
                <a:cs typeface="Times New Roman (Body CS)"/>
              </a:rPr>
              <a:t>56% </a:t>
            </a:r>
            <a:r>
              <a:rPr lang="fr-FR" sz="900" dirty="0">
                <a:solidFill>
                  <a:srgbClr val="000000"/>
                </a:solidFill>
                <a:ea typeface="Calibri" panose="020F0502020204030204" pitchFamily="34" charset="0"/>
                <a:cs typeface="Times New Roman (Body CS)"/>
              </a:rPr>
              <a:t>des consommateurs de vin, </a:t>
            </a:r>
            <a:r>
              <a:rPr lang="fr-FR" sz="900" b="1" dirty="0">
                <a:solidFill>
                  <a:srgbClr val="000000"/>
                </a:solidFill>
                <a:ea typeface="Calibri" panose="020F0502020204030204" pitchFamily="34" charset="0"/>
                <a:cs typeface="Times New Roman (Body CS)"/>
              </a:rPr>
              <a:t>58% disent également être attentif à la région d’origine du vin ou à son domaine ou appellation</a:t>
            </a:r>
            <a:r>
              <a:rPr lang="fr-FR" sz="900" dirty="0">
                <a:solidFill>
                  <a:srgbClr val="000000"/>
                </a:solidFill>
                <a:ea typeface="Calibri" panose="020F0502020204030204" pitchFamily="34" charset="0"/>
                <a:cs typeface="Times New Roman (Body CS)"/>
              </a:rPr>
              <a:t>. Seuls 11% des consommateurs de vin s’intéressent à la certification AB et 7% au respect de l’environnement. </a:t>
            </a:r>
          </a:p>
          <a:p>
            <a:pPr algn="just"/>
            <a:endParaRPr lang="fr-FR" sz="1050" dirty="0">
              <a:latin typeface="Futura PT Book" panose="020B0502020204020303" pitchFamily="34" charset="0"/>
              <a:ea typeface="Calibri" panose="020F0502020204030204" pitchFamily="34" charset="0"/>
              <a:cs typeface="Times New Roman (Body CS)"/>
            </a:endParaRPr>
          </a:p>
          <a:p>
            <a:pPr indent="-2481263" algn="just">
              <a:tabLst>
                <a:tab pos="2605088" algn="l"/>
              </a:tabLst>
            </a:pPr>
            <a:r>
              <a:rPr lang="fr-FR" sz="1000" b="1" dirty="0">
                <a:solidFill>
                  <a:schemeClr val="tx2"/>
                </a:solidFill>
              </a:rPr>
              <a:t>Des consommateurs de vin bio principalement curieux</a:t>
            </a:r>
          </a:p>
          <a:p>
            <a:pPr indent="-2481263" algn="just">
              <a:tabLst>
                <a:tab pos="2605088" algn="l"/>
              </a:tabLst>
            </a:pPr>
            <a:endParaRPr lang="fr-FR" sz="1000" b="1" dirty="0">
              <a:solidFill>
                <a:schemeClr val="tx2"/>
              </a:solidFill>
            </a:endParaRPr>
          </a:p>
          <a:p>
            <a:pPr algn="just"/>
            <a:r>
              <a:rPr lang="fr-FR" sz="900" b="1" dirty="0">
                <a:solidFill>
                  <a:srgbClr val="000000"/>
                </a:solidFill>
              </a:rPr>
              <a:t>29% des consommateurs de vin consomment du vin bio</a:t>
            </a:r>
            <a:r>
              <a:rPr lang="fr-FR" sz="900" dirty="0">
                <a:solidFill>
                  <a:srgbClr val="000000"/>
                </a:solidFill>
              </a:rPr>
              <a:t>. Seulement 3% en consomment systématiquement. </a:t>
            </a:r>
          </a:p>
          <a:p>
            <a:pPr algn="just"/>
            <a:r>
              <a:rPr lang="fr-FR" sz="900" dirty="0">
                <a:solidFill>
                  <a:srgbClr val="000000"/>
                </a:solidFill>
              </a:rPr>
              <a:t>33% des consommateurs de vin bio en ont consommé pour tester. </a:t>
            </a:r>
            <a:r>
              <a:rPr lang="fr-FR" sz="900" b="1" dirty="0">
                <a:solidFill>
                  <a:srgbClr val="000000"/>
                </a:solidFill>
              </a:rPr>
              <a:t>16% des consommateurs de vin bio en consomment car il respecte mieux l’environnement</a:t>
            </a:r>
            <a:r>
              <a:rPr lang="fr-FR" sz="900" dirty="0">
                <a:solidFill>
                  <a:srgbClr val="000000"/>
                </a:solidFill>
              </a:rPr>
              <a:t> que le vin issu de l’agriculture conventionnelle.</a:t>
            </a:r>
          </a:p>
          <a:p>
            <a:pPr algn="just"/>
            <a:endParaRPr lang="fr-FR" sz="900" dirty="0">
              <a:solidFill>
                <a:srgbClr val="000000"/>
              </a:solidFill>
            </a:endParaRPr>
          </a:p>
          <a:p>
            <a:pPr algn="just"/>
            <a:endParaRPr lang="fr-FR" sz="900" dirty="0">
              <a:solidFill>
                <a:srgbClr val="000000"/>
              </a:solidFill>
            </a:endParaRPr>
          </a:p>
          <a:p>
            <a:pPr algn="just"/>
            <a:r>
              <a:rPr lang="fr-FR" sz="1000" b="1" dirty="0">
                <a:solidFill>
                  <a:schemeClr val="tx2"/>
                </a:solidFill>
              </a:rPr>
              <a:t>Le prix : premier frein à la consommation de vin bio  </a:t>
            </a:r>
          </a:p>
          <a:p>
            <a:pPr algn="just"/>
            <a:endParaRPr lang="fr-FR" sz="1000" b="1" dirty="0">
              <a:solidFill>
                <a:schemeClr val="tx2"/>
              </a:solidFill>
            </a:endParaRPr>
          </a:p>
          <a:p>
            <a:pPr algn="just"/>
            <a:r>
              <a:rPr lang="fr-FR" sz="900" dirty="0">
                <a:solidFill>
                  <a:srgbClr val="000000"/>
                </a:solidFill>
              </a:rPr>
              <a:t>23% des non consommateurs de vin bio n’en consomment pas ou peu car ils estiment que cela </a:t>
            </a:r>
            <a:r>
              <a:rPr lang="fr-FR" sz="900" b="1" dirty="0">
                <a:solidFill>
                  <a:srgbClr val="000000"/>
                </a:solidFill>
              </a:rPr>
              <a:t>coûte trop cher</a:t>
            </a:r>
            <a:r>
              <a:rPr lang="fr-FR" sz="900" dirty="0">
                <a:solidFill>
                  <a:srgbClr val="000000"/>
                </a:solidFill>
              </a:rPr>
              <a:t>. 15% </a:t>
            </a:r>
            <a:r>
              <a:rPr lang="fr-FR" sz="900" b="1" dirty="0">
                <a:solidFill>
                  <a:srgbClr val="000000"/>
                </a:solidFill>
              </a:rPr>
              <a:t>ne pensent pas à acheter </a:t>
            </a:r>
            <a:r>
              <a:rPr lang="fr-FR" sz="900" dirty="0">
                <a:solidFill>
                  <a:srgbClr val="000000"/>
                </a:solidFill>
              </a:rPr>
              <a:t>du vin bio au moment de leur achat de vin. Enfin, 13% estiment que le vin bio n’a aucun intérêt par rapport au vin conventionnel. </a:t>
            </a:r>
          </a:p>
        </p:txBody>
      </p:sp>
    </p:spTree>
    <p:extLst>
      <p:ext uri="{BB962C8B-B14F-4D97-AF65-F5344CB8AC3E}">
        <p14:creationId xmlns:p14="http://schemas.microsoft.com/office/powerpoint/2010/main" val="26302986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1B9D9D6-6991-DFD7-5789-8F35BBF134A6}"/>
              </a:ext>
            </a:extLst>
          </p:cNvPr>
          <p:cNvSpPr/>
          <p:nvPr/>
        </p:nvSpPr>
        <p:spPr>
          <a:xfrm>
            <a:off x="970359" y="3621944"/>
            <a:ext cx="8173641" cy="110958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1738C02-DFCB-B234-7EEF-DF9BA67C3AEF}"/>
              </a:ext>
            </a:extLst>
          </p:cNvPr>
          <p:cNvSpPr/>
          <p:nvPr/>
        </p:nvSpPr>
        <p:spPr>
          <a:xfrm>
            <a:off x="970357" y="2660180"/>
            <a:ext cx="8173641" cy="959202"/>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7F17643-128F-B63B-8F2F-344DBBE332A0}"/>
              </a:ext>
            </a:extLst>
          </p:cNvPr>
          <p:cNvSpPr/>
          <p:nvPr/>
        </p:nvSpPr>
        <p:spPr>
          <a:xfrm>
            <a:off x="970358" y="1695540"/>
            <a:ext cx="8173641" cy="94317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oogle Shape;695;p8">
            <a:extLst>
              <a:ext uri="{FF2B5EF4-FFF2-40B4-BE49-F238E27FC236}">
                <a16:creationId xmlns:a16="http://schemas.microsoft.com/office/drawing/2014/main" id="{BD1D005E-370E-C059-44D4-162F332787B3}"/>
              </a:ext>
            </a:extLst>
          </p:cNvPr>
          <p:cNvGraphicFramePr/>
          <p:nvPr/>
        </p:nvGraphicFramePr>
        <p:xfrm>
          <a:off x="883856" y="1668555"/>
          <a:ext cx="7055796" cy="3028698"/>
        </p:xfrm>
        <a:graphic>
          <a:graphicData uri="http://schemas.openxmlformats.org/drawingml/2006/chart">
            <c:chart xmlns:c="http://schemas.openxmlformats.org/drawingml/2006/chart" xmlns:r="http://schemas.openxmlformats.org/officeDocument/2006/relationships" r:id="rId3"/>
          </a:graphicData>
        </a:graphic>
      </p:graphicFrame>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De manière générale, vous consommez du vin…</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 = 4 000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Consommation de vin</a:t>
            </a:r>
          </a:p>
        </p:txBody>
      </p:sp>
      <p:pic>
        <p:nvPicPr>
          <p:cNvPr id="11" name="Image 10">
            <a:extLst>
              <a:ext uri="{FF2B5EF4-FFF2-40B4-BE49-F238E27FC236}">
                <a16:creationId xmlns:a16="http://schemas.microsoft.com/office/drawing/2014/main" id="{FF8A6792-1DE4-D9EB-EA18-FF98F4B88FA3}"/>
              </a:ext>
            </a:extLst>
          </p:cNvPr>
          <p:cNvPicPr>
            <a:picLocks noChangeAspect="1"/>
          </p:cNvPicPr>
          <p:nvPr/>
        </p:nvPicPr>
        <p:blipFill>
          <a:blip r:embed="rId4">
            <a:duotone>
              <a:schemeClr val="bg2">
                <a:shade val="45000"/>
                <a:satMod val="135000"/>
              </a:schemeClr>
              <a:prstClr val="white"/>
            </a:duotone>
          </a:blip>
          <a:stretch>
            <a:fillRect/>
          </a:stretch>
        </p:blipFill>
        <p:spPr>
          <a:xfrm>
            <a:off x="-650945" y="2096752"/>
            <a:ext cx="2162777" cy="2172304"/>
          </a:xfrm>
          <a:prstGeom prst="rect">
            <a:avLst/>
          </a:prstGeom>
        </p:spPr>
      </p:pic>
      <p:cxnSp>
        <p:nvCxnSpPr>
          <p:cNvPr id="8" name="Connecteur droit 7">
            <a:extLst>
              <a:ext uri="{FF2B5EF4-FFF2-40B4-BE49-F238E27FC236}">
                <a16:creationId xmlns:a16="http://schemas.microsoft.com/office/drawing/2014/main" id="{532584D9-3AC3-D045-3496-BB11DA1CC615}"/>
              </a:ext>
            </a:extLst>
          </p:cNvPr>
          <p:cNvCxnSpPr>
            <a:cxnSpLocks/>
          </p:cNvCxnSpPr>
          <p:nvPr/>
        </p:nvCxnSpPr>
        <p:spPr>
          <a:xfrm flipH="1">
            <a:off x="1223328" y="2632293"/>
            <a:ext cx="673530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97F7EB0-F792-B710-1DE9-DCBB0E96CD59}"/>
              </a:ext>
            </a:extLst>
          </p:cNvPr>
          <p:cNvCxnSpPr>
            <a:cxnSpLocks/>
          </p:cNvCxnSpPr>
          <p:nvPr/>
        </p:nvCxnSpPr>
        <p:spPr>
          <a:xfrm flipH="1">
            <a:off x="1204347" y="3602449"/>
            <a:ext cx="673530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12E72EF2-A681-1CBC-9F58-8C44B2067AE0}"/>
              </a:ext>
            </a:extLst>
          </p:cNvPr>
          <p:cNvSpPr txBox="1"/>
          <p:nvPr/>
        </p:nvSpPr>
        <p:spPr>
          <a:xfrm>
            <a:off x="6578811" y="3800376"/>
            <a:ext cx="1667971" cy="820194"/>
          </a:xfrm>
          <a:prstGeom prst="roundRect">
            <a:avLst/>
          </a:prstGeom>
          <a:solidFill>
            <a:schemeClr val="bg1">
              <a:lumMod val="95000"/>
            </a:schemeClr>
          </a:solidFill>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effectLst/>
                <a:uLnTx/>
                <a:uFillTx/>
                <a:latin typeface="+mj-lt"/>
                <a:ea typeface="+mn-ea"/>
                <a:cs typeface="+mn-cs"/>
              </a:rPr>
              <a:t>En consomment rarement ou jamais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latin typeface="+mj-lt"/>
              </a:rPr>
              <a:t>23%</a:t>
            </a:r>
            <a:endParaRPr kumimoji="0" lang="fr-FR" sz="1400" b="1" i="0" u="none" strike="noStrike" kern="1200" cap="none" spc="0" normalizeH="0" baseline="0" noProof="0" dirty="0">
              <a:ln>
                <a:noFill/>
              </a:ln>
              <a:effectLst/>
              <a:uLnTx/>
              <a:uFillTx/>
              <a:latin typeface="+mj-lt"/>
              <a:ea typeface="+mn-ea"/>
              <a:cs typeface="+mn-cs"/>
            </a:endParaRPr>
          </a:p>
        </p:txBody>
      </p:sp>
      <p:sp>
        <p:nvSpPr>
          <p:cNvPr id="12" name="ZoneTexte 11">
            <a:extLst>
              <a:ext uri="{FF2B5EF4-FFF2-40B4-BE49-F238E27FC236}">
                <a16:creationId xmlns:a16="http://schemas.microsoft.com/office/drawing/2014/main" id="{F73A287A-BA5B-B90D-75B5-B70E93BDC4FF}"/>
              </a:ext>
            </a:extLst>
          </p:cNvPr>
          <p:cNvSpPr txBox="1"/>
          <p:nvPr/>
        </p:nvSpPr>
        <p:spPr>
          <a:xfrm>
            <a:off x="6432528" y="1952446"/>
            <a:ext cx="196053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chemeClr val="tx2"/>
                </a:solidFill>
                <a:effectLst/>
                <a:uLnTx/>
                <a:uFillTx/>
                <a:latin typeface="+mj-lt"/>
                <a:ea typeface="+mn-ea"/>
                <a:cs typeface="+mn-cs"/>
              </a:rPr>
              <a:t>En consomment régulièrement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tx2"/>
                </a:solidFill>
                <a:latin typeface="+mj-lt"/>
              </a:rPr>
              <a:t>52%</a:t>
            </a:r>
            <a:endParaRPr kumimoji="0" lang="fr-FR" sz="1400" b="1" i="0" u="none" strike="noStrike" kern="1200" cap="none" spc="0" normalizeH="0" baseline="0" noProof="0" dirty="0">
              <a:ln>
                <a:noFill/>
              </a:ln>
              <a:solidFill>
                <a:schemeClr val="tx2"/>
              </a:solidFill>
              <a:effectLst/>
              <a:uLnTx/>
              <a:uFillTx/>
              <a:latin typeface="+mj-lt"/>
              <a:ea typeface="+mn-ea"/>
              <a:cs typeface="+mn-cs"/>
            </a:endParaRPr>
          </a:p>
        </p:txBody>
      </p:sp>
      <p:sp>
        <p:nvSpPr>
          <p:cNvPr id="15" name="ZoneTexte 14">
            <a:extLst>
              <a:ext uri="{FF2B5EF4-FFF2-40B4-BE49-F238E27FC236}">
                <a16:creationId xmlns:a16="http://schemas.microsoft.com/office/drawing/2014/main" id="{A23BD8E4-EE93-E22A-3B6B-3659D3BFD186}"/>
              </a:ext>
            </a:extLst>
          </p:cNvPr>
          <p:cNvSpPr txBox="1"/>
          <p:nvPr/>
        </p:nvSpPr>
        <p:spPr>
          <a:xfrm>
            <a:off x="6432528" y="2876411"/>
            <a:ext cx="196053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chemeClr val="bg2"/>
                </a:solidFill>
                <a:effectLst/>
                <a:uLnTx/>
                <a:uFillTx/>
                <a:latin typeface="+mj-lt"/>
                <a:ea typeface="+mn-ea"/>
                <a:cs typeface="+mn-cs"/>
              </a:rPr>
              <a:t>En consomment occasionnellement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bg2"/>
                </a:solidFill>
                <a:latin typeface="+mj-lt"/>
              </a:rPr>
              <a:t>24%</a:t>
            </a:r>
            <a:endParaRPr kumimoji="0" lang="fr-FR" sz="1400" b="1" i="0" u="none" strike="noStrike" kern="1200" cap="none" spc="0" normalizeH="0" baseline="0" noProof="0" dirty="0">
              <a:ln>
                <a:noFill/>
              </a:ln>
              <a:solidFill>
                <a:schemeClr val="bg2"/>
              </a:solidFill>
              <a:effectLst/>
              <a:uLnTx/>
              <a:uFillTx/>
              <a:latin typeface="+mj-lt"/>
              <a:ea typeface="+mn-ea"/>
              <a:cs typeface="+mn-cs"/>
            </a:endParaRPr>
          </a:p>
        </p:txBody>
      </p:sp>
    </p:spTree>
    <p:extLst>
      <p:ext uri="{BB962C8B-B14F-4D97-AF65-F5344CB8AC3E}">
        <p14:creationId xmlns:p14="http://schemas.microsoft.com/office/powerpoint/2010/main" val="37101216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7E3E8F-22E6-37BA-606C-30C41BBD50C4}"/>
              </a:ext>
            </a:extLst>
          </p:cNvPr>
          <p:cNvSpPr/>
          <p:nvPr/>
        </p:nvSpPr>
        <p:spPr>
          <a:xfrm>
            <a:off x="-1" y="3626759"/>
            <a:ext cx="4572002" cy="257621"/>
          </a:xfrm>
          <a:prstGeom prst="rect">
            <a:avLst/>
          </a:prstGeom>
          <a:solidFill>
            <a:srgbClr val="F5DFDB"/>
          </a:solidFill>
          <a:ln>
            <a:solidFill>
              <a:srgbClr val="F5D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2B8B5D1-0CFD-667C-7C84-CD48C4EC5511}"/>
              </a:ext>
            </a:extLst>
          </p:cNvPr>
          <p:cNvSpPr/>
          <p:nvPr/>
        </p:nvSpPr>
        <p:spPr>
          <a:xfrm>
            <a:off x="0" y="1689800"/>
            <a:ext cx="6323308" cy="3017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AC85412-EC8D-A097-F8E0-4EF4F4E6D5DA}"/>
              </a:ext>
            </a:extLst>
          </p:cNvPr>
          <p:cNvSpPr/>
          <p:nvPr/>
        </p:nvSpPr>
        <p:spPr>
          <a:xfrm>
            <a:off x="-1" y="1991531"/>
            <a:ext cx="5269425" cy="418617"/>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C45041AD-F0F7-CB77-F9FE-3B1185FFC9A2}"/>
              </a:ext>
            </a:extLst>
          </p:cNvPr>
          <p:cNvSpPr/>
          <p:nvPr/>
        </p:nvSpPr>
        <p:spPr>
          <a:xfrm>
            <a:off x="1" y="4302997"/>
            <a:ext cx="4572000" cy="25762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A quoi êtes-vous attentif en priorité au moment d’acheter une bouteille de vin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a:xfrm>
            <a:off x="207016" y="1528061"/>
            <a:ext cx="7966472" cy="140494"/>
          </a:xfrm>
        </p:spPr>
        <p:txBody>
          <a:bodyPr/>
          <a:lstStyle/>
          <a:p>
            <a:r>
              <a:rPr lang="fr-FR" dirty="0"/>
              <a:t>Base : Français consommant du vin, n = 2 910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Critères d’achat du vin</a:t>
            </a:r>
          </a:p>
        </p:txBody>
      </p:sp>
      <p:sp>
        <p:nvSpPr>
          <p:cNvPr id="9" name="Espace réservé du contenu 35">
            <a:extLst>
              <a:ext uri="{FF2B5EF4-FFF2-40B4-BE49-F238E27FC236}">
                <a16:creationId xmlns:a16="http://schemas.microsoft.com/office/drawing/2014/main" id="{C735F645-55EC-6FEF-EDE5-F67E3AA39B6C}"/>
              </a:ext>
            </a:extLst>
          </p:cNvPr>
          <p:cNvSpPr txBox="1">
            <a:spLocks/>
          </p:cNvSpPr>
          <p:nvPr/>
        </p:nvSpPr>
        <p:spPr>
          <a:xfrm>
            <a:off x="7296317" y="3428378"/>
            <a:ext cx="1548000" cy="1548000"/>
          </a:xfrm>
          <a:prstGeom prst="rect">
            <a:avLst/>
          </a:prstGeom>
          <a:solidFill>
            <a:schemeClr val="accent4"/>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sz="2800" b="1" dirty="0">
                <a:solidFill>
                  <a:schemeClr val="bg1"/>
                </a:solidFill>
              </a:rPr>
              <a:t>7%</a:t>
            </a:r>
          </a:p>
          <a:p>
            <a:r>
              <a:rPr lang="fr-FR" sz="1050" dirty="0">
                <a:solidFill>
                  <a:schemeClr val="bg1"/>
                </a:solidFill>
              </a:rPr>
              <a:t>Des consommateurs de vin sont attentifs au respect de l’environnement et aux labels </a:t>
            </a:r>
          </a:p>
        </p:txBody>
      </p:sp>
      <p:sp>
        <p:nvSpPr>
          <p:cNvPr id="11" name="Espace réservé du contenu 35">
            <a:extLst>
              <a:ext uri="{FF2B5EF4-FFF2-40B4-BE49-F238E27FC236}">
                <a16:creationId xmlns:a16="http://schemas.microsoft.com/office/drawing/2014/main" id="{D18A869B-0319-1420-863A-9B35B7D315BB}"/>
              </a:ext>
            </a:extLst>
          </p:cNvPr>
          <p:cNvSpPr txBox="1">
            <a:spLocks/>
          </p:cNvSpPr>
          <p:nvPr/>
        </p:nvSpPr>
        <p:spPr>
          <a:xfrm>
            <a:off x="5675555" y="2601902"/>
            <a:ext cx="1548000" cy="1548000"/>
          </a:xfrm>
          <a:prstGeom prst="rect">
            <a:avLst/>
          </a:prstGeom>
          <a:solidFill>
            <a:schemeClr val="tx2"/>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sz="2800" b="1" dirty="0">
                <a:solidFill>
                  <a:schemeClr val="bg1"/>
                </a:solidFill>
              </a:rPr>
              <a:t>56%</a:t>
            </a:r>
          </a:p>
          <a:p>
            <a:pPr algn="just"/>
            <a:r>
              <a:rPr lang="fr-FR" sz="1050" dirty="0">
                <a:solidFill>
                  <a:schemeClr val="bg1"/>
                </a:solidFill>
              </a:rPr>
              <a:t>Des consommateurs de vin sont attentifs au prix lors de l’achat</a:t>
            </a:r>
          </a:p>
          <a:p>
            <a:pPr algn="just"/>
            <a:endParaRPr lang="fr-FR" sz="1050" dirty="0">
              <a:solidFill>
                <a:schemeClr val="bg1"/>
              </a:solidFill>
            </a:endParaRPr>
          </a:p>
        </p:txBody>
      </p:sp>
      <p:pic>
        <p:nvPicPr>
          <p:cNvPr id="13" name="Image 12">
            <a:extLst>
              <a:ext uri="{FF2B5EF4-FFF2-40B4-BE49-F238E27FC236}">
                <a16:creationId xmlns:a16="http://schemas.microsoft.com/office/drawing/2014/main" id="{19AE76CD-54C6-8450-60B2-7F3876C2E314}"/>
              </a:ext>
            </a:extLst>
          </p:cNvPr>
          <p:cNvPicPr>
            <a:picLocks noChangeAspect="1"/>
          </p:cNvPicPr>
          <p:nvPr/>
        </p:nvPicPr>
        <p:blipFill>
          <a:blip r:embed="rId4">
            <a:biLevel thresh="25000"/>
          </a:blip>
          <a:stretch>
            <a:fillRect/>
          </a:stretch>
        </p:blipFill>
        <p:spPr>
          <a:xfrm>
            <a:off x="6396317" y="2488602"/>
            <a:ext cx="900000" cy="900000"/>
          </a:xfrm>
          <a:prstGeom prst="rect">
            <a:avLst/>
          </a:prstGeom>
        </p:spPr>
      </p:pic>
      <p:pic>
        <p:nvPicPr>
          <p:cNvPr id="14" name="Image 13">
            <a:extLst>
              <a:ext uri="{FF2B5EF4-FFF2-40B4-BE49-F238E27FC236}">
                <a16:creationId xmlns:a16="http://schemas.microsoft.com/office/drawing/2014/main" id="{FB7E594D-517D-92C0-710D-141A70D8AC54}"/>
              </a:ext>
            </a:extLst>
          </p:cNvPr>
          <p:cNvPicPr>
            <a:picLocks noChangeAspect="1"/>
          </p:cNvPicPr>
          <p:nvPr/>
        </p:nvPicPr>
        <p:blipFill>
          <a:blip r:embed="rId5">
            <a:biLevel thresh="25000"/>
          </a:blip>
          <a:stretch>
            <a:fillRect/>
          </a:stretch>
        </p:blipFill>
        <p:spPr>
          <a:xfrm>
            <a:off x="7985607" y="1748108"/>
            <a:ext cx="900000" cy="900000"/>
          </a:xfrm>
          <a:prstGeom prst="rect">
            <a:avLst/>
          </a:prstGeom>
        </p:spPr>
      </p:pic>
      <p:pic>
        <p:nvPicPr>
          <p:cNvPr id="15" name="Image 14">
            <a:extLst>
              <a:ext uri="{FF2B5EF4-FFF2-40B4-BE49-F238E27FC236}">
                <a16:creationId xmlns:a16="http://schemas.microsoft.com/office/drawing/2014/main" id="{9CDF44F5-728B-1D2B-6882-7DD1F2E1F834}"/>
              </a:ext>
            </a:extLst>
          </p:cNvPr>
          <p:cNvPicPr>
            <a:picLocks noChangeAspect="1"/>
          </p:cNvPicPr>
          <p:nvPr/>
        </p:nvPicPr>
        <p:blipFill>
          <a:blip r:embed="rId6">
            <a:biLevel thresh="25000"/>
          </a:blip>
          <a:stretch>
            <a:fillRect/>
          </a:stretch>
        </p:blipFill>
        <p:spPr>
          <a:xfrm>
            <a:off x="7989323" y="3402997"/>
            <a:ext cx="903965" cy="900000"/>
          </a:xfrm>
          <a:prstGeom prst="rect">
            <a:avLst/>
          </a:prstGeom>
        </p:spPr>
      </p:pic>
      <p:graphicFrame>
        <p:nvGraphicFramePr>
          <p:cNvPr id="2" name="Google Shape;695;p8">
            <a:extLst>
              <a:ext uri="{FF2B5EF4-FFF2-40B4-BE49-F238E27FC236}">
                <a16:creationId xmlns:a16="http://schemas.microsoft.com/office/drawing/2014/main" id="{BD1D005E-370E-C059-44D4-162F332787B3}"/>
              </a:ext>
            </a:extLst>
          </p:cNvPr>
          <p:cNvGraphicFramePr/>
          <p:nvPr>
            <p:extLst>
              <p:ext uri="{D42A27DB-BD31-4B8C-83A1-F6EECF244321}">
                <p14:modId xmlns:p14="http://schemas.microsoft.com/office/powerpoint/2010/main" val="415475746"/>
              </p:ext>
            </p:extLst>
          </p:nvPr>
        </p:nvGraphicFramePr>
        <p:xfrm>
          <a:off x="0" y="1721271"/>
          <a:ext cx="8133724" cy="3111034"/>
        </p:xfrm>
        <a:graphic>
          <a:graphicData uri="http://schemas.openxmlformats.org/drawingml/2006/chart">
            <c:chart xmlns:c="http://schemas.openxmlformats.org/drawingml/2006/chart" xmlns:r="http://schemas.openxmlformats.org/officeDocument/2006/relationships" r:id="rId7"/>
          </a:graphicData>
        </a:graphic>
      </p:graphicFrame>
      <p:sp>
        <p:nvSpPr>
          <p:cNvPr id="12" name="Espace réservé du contenu 35">
            <a:extLst>
              <a:ext uri="{FF2B5EF4-FFF2-40B4-BE49-F238E27FC236}">
                <a16:creationId xmlns:a16="http://schemas.microsoft.com/office/drawing/2014/main" id="{046C6CA6-7B1A-09DD-B872-3702C707B066}"/>
              </a:ext>
            </a:extLst>
          </p:cNvPr>
          <p:cNvSpPr txBox="1">
            <a:spLocks/>
          </p:cNvSpPr>
          <p:nvPr/>
        </p:nvSpPr>
        <p:spPr>
          <a:xfrm>
            <a:off x="7296316" y="1800825"/>
            <a:ext cx="1548000" cy="1548000"/>
          </a:xfrm>
          <a:prstGeom prst="rect">
            <a:avLst/>
          </a:prstGeom>
          <a:solidFill>
            <a:schemeClr val="bg2"/>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fr-FR" sz="2800" b="1" dirty="0">
                <a:solidFill>
                  <a:schemeClr val="bg1"/>
                </a:solidFill>
              </a:rPr>
              <a:t>58%</a:t>
            </a:r>
          </a:p>
          <a:p>
            <a:r>
              <a:rPr lang="fr-FR" sz="1050" dirty="0">
                <a:solidFill>
                  <a:schemeClr val="bg1"/>
                </a:solidFill>
              </a:rPr>
              <a:t>Des consommateurs de vin sont attentifs à l’origine ou à la provenance</a:t>
            </a:r>
          </a:p>
        </p:txBody>
      </p:sp>
    </p:spTree>
    <p:extLst>
      <p:ext uri="{BB962C8B-B14F-4D97-AF65-F5344CB8AC3E}">
        <p14:creationId xmlns:p14="http://schemas.microsoft.com/office/powerpoint/2010/main" val="23399215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emi-cadre 2">
            <a:extLst>
              <a:ext uri="{FF2B5EF4-FFF2-40B4-BE49-F238E27FC236}">
                <a16:creationId xmlns:a16="http://schemas.microsoft.com/office/drawing/2014/main" id="{5FCBD578-2B66-9C8F-E220-BEE404B7A76E}"/>
              </a:ext>
            </a:extLst>
          </p:cNvPr>
          <p:cNvSpPr/>
          <p:nvPr/>
        </p:nvSpPr>
        <p:spPr>
          <a:xfrm flipH="1">
            <a:off x="5894794" y="1806568"/>
            <a:ext cx="278236" cy="2108708"/>
          </a:xfrm>
          <a:prstGeom prst="halfFram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 coins arrondis 3">
            <a:extLst>
              <a:ext uri="{FF2B5EF4-FFF2-40B4-BE49-F238E27FC236}">
                <a16:creationId xmlns:a16="http://schemas.microsoft.com/office/drawing/2014/main" id="{38695395-131A-7836-48FB-EDAB60B2A577}"/>
              </a:ext>
            </a:extLst>
          </p:cNvPr>
          <p:cNvSpPr/>
          <p:nvPr/>
        </p:nvSpPr>
        <p:spPr>
          <a:xfrm>
            <a:off x="6033912" y="1783928"/>
            <a:ext cx="2600640" cy="9580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2"/>
                </a:solidFill>
                <a:effectLst/>
                <a:uLnTx/>
                <a:uFillTx/>
                <a:latin typeface="+mj-lt"/>
                <a:ea typeface="+mn-ea"/>
                <a:cs typeface="+mn-cs"/>
              </a:rPr>
              <a:t>29% </a:t>
            </a:r>
            <a:r>
              <a:rPr kumimoji="0" lang="fr-FR" sz="1400" i="0" u="none" strike="noStrike" kern="1200" cap="none" spc="0" normalizeH="0" baseline="0" noProof="0" dirty="0">
                <a:ln>
                  <a:noFill/>
                </a:ln>
                <a:solidFill>
                  <a:schemeClr val="bg2"/>
                </a:solidFill>
                <a:effectLst/>
                <a:uLnTx/>
                <a:uFillTx/>
                <a:latin typeface="+mj-lt"/>
                <a:ea typeface="+mn-ea"/>
                <a:cs typeface="+mn-cs"/>
              </a:rPr>
              <a:t>des Français consomment du vin bio</a:t>
            </a:r>
            <a:endParaRPr kumimoji="0" lang="fr-FR" sz="900" b="0" i="0" u="none" strike="noStrike" kern="1200" cap="none" spc="0" normalizeH="0" baseline="0" noProof="0" dirty="0">
              <a:ln>
                <a:noFill/>
              </a:ln>
              <a:solidFill>
                <a:schemeClr val="bg2"/>
              </a:solidFill>
              <a:effectLst/>
              <a:uLnTx/>
              <a:uFillTx/>
              <a:latin typeface="+mj-lt"/>
              <a:ea typeface="+mn-ea"/>
              <a:cs typeface="+mn-cs"/>
            </a:endParaRPr>
          </a:p>
        </p:txBody>
      </p:sp>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Et consommez-vous du vin bio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 Français consommant du vin, n = 2 910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Consommation de vin bio</a:t>
            </a:r>
          </a:p>
        </p:txBody>
      </p:sp>
      <p:graphicFrame>
        <p:nvGraphicFramePr>
          <p:cNvPr id="2" name="Google Shape;695;p8">
            <a:extLst>
              <a:ext uri="{FF2B5EF4-FFF2-40B4-BE49-F238E27FC236}">
                <a16:creationId xmlns:a16="http://schemas.microsoft.com/office/drawing/2014/main" id="{BD1D005E-370E-C059-44D4-162F332787B3}"/>
              </a:ext>
            </a:extLst>
          </p:cNvPr>
          <p:cNvGraphicFramePr/>
          <p:nvPr/>
        </p:nvGraphicFramePr>
        <p:xfrm>
          <a:off x="2296123" y="1679509"/>
          <a:ext cx="5308747" cy="3115246"/>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 7">
            <a:extLst>
              <a:ext uri="{FF2B5EF4-FFF2-40B4-BE49-F238E27FC236}">
                <a16:creationId xmlns:a16="http://schemas.microsoft.com/office/drawing/2014/main" id="{792B0719-25E0-4075-6E16-42D635A49791}"/>
              </a:ext>
            </a:extLst>
          </p:cNvPr>
          <p:cNvPicPr>
            <a:picLocks noChangeAspect="1"/>
          </p:cNvPicPr>
          <p:nvPr/>
        </p:nvPicPr>
        <p:blipFill>
          <a:blip r:embed="rId3">
            <a:biLevel thresh="75000"/>
          </a:blip>
          <a:stretch>
            <a:fillRect/>
          </a:stretch>
        </p:blipFill>
        <p:spPr>
          <a:xfrm>
            <a:off x="3932663" y="2262969"/>
            <a:ext cx="1278673" cy="1311410"/>
          </a:xfrm>
          <a:prstGeom prst="rect">
            <a:avLst/>
          </a:prstGeom>
        </p:spPr>
      </p:pic>
      <p:sp>
        <p:nvSpPr>
          <p:cNvPr id="9" name="Demi-cadre 8">
            <a:extLst>
              <a:ext uri="{FF2B5EF4-FFF2-40B4-BE49-F238E27FC236}">
                <a16:creationId xmlns:a16="http://schemas.microsoft.com/office/drawing/2014/main" id="{98DEB493-655F-CA6E-3399-85CA44125807}"/>
              </a:ext>
            </a:extLst>
          </p:cNvPr>
          <p:cNvSpPr/>
          <p:nvPr/>
        </p:nvSpPr>
        <p:spPr>
          <a:xfrm rot="10800000" flipH="1">
            <a:off x="2692606" y="1806568"/>
            <a:ext cx="278236" cy="2108707"/>
          </a:xfrm>
          <a:prstGeom prst="half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 coins arrondis 9">
            <a:extLst>
              <a:ext uri="{FF2B5EF4-FFF2-40B4-BE49-F238E27FC236}">
                <a16:creationId xmlns:a16="http://schemas.microsoft.com/office/drawing/2014/main" id="{4F24E542-2365-F009-C0DA-9B4C869CB318}"/>
              </a:ext>
            </a:extLst>
          </p:cNvPr>
          <p:cNvSpPr/>
          <p:nvPr/>
        </p:nvSpPr>
        <p:spPr>
          <a:xfrm>
            <a:off x="207169" y="2966754"/>
            <a:ext cx="2600640" cy="86192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4"/>
                </a:solidFill>
                <a:effectLst/>
                <a:uLnTx/>
                <a:uFillTx/>
                <a:latin typeface="+mj-lt"/>
                <a:ea typeface="+mn-ea"/>
                <a:cs typeface="+mn-cs"/>
              </a:rPr>
              <a:t>62% </a:t>
            </a:r>
            <a:r>
              <a:rPr kumimoji="0" lang="fr-FR" sz="1400" i="0" u="none" strike="noStrike" kern="1200" cap="none" spc="0" normalizeH="0" baseline="0" noProof="0" dirty="0">
                <a:ln>
                  <a:noFill/>
                </a:ln>
                <a:solidFill>
                  <a:schemeClr val="accent4"/>
                </a:solidFill>
                <a:effectLst/>
                <a:uLnTx/>
                <a:uFillTx/>
                <a:latin typeface="+mj-lt"/>
                <a:ea typeface="+mn-ea"/>
                <a:cs typeface="+mn-cs"/>
              </a:rPr>
              <a:t>des Français n’en consomment rarement voire jamais</a:t>
            </a:r>
            <a:endParaRPr kumimoji="0" lang="fr-FR" sz="900" b="0" i="0" u="none" strike="noStrike" kern="1200" cap="none" spc="0" normalizeH="0" baseline="0" noProof="0" dirty="0">
              <a:ln>
                <a:noFill/>
              </a:ln>
              <a:solidFill>
                <a:schemeClr val="accent4"/>
              </a:solidFill>
              <a:effectLst/>
              <a:uLnTx/>
              <a:uFillTx/>
              <a:latin typeface="+mj-lt"/>
              <a:ea typeface="+mn-ea"/>
              <a:cs typeface="+mn-cs"/>
            </a:endParaRPr>
          </a:p>
        </p:txBody>
      </p:sp>
    </p:spTree>
    <p:extLst>
      <p:ext uri="{BB962C8B-B14F-4D97-AF65-F5344CB8AC3E}">
        <p14:creationId xmlns:p14="http://schemas.microsoft.com/office/powerpoint/2010/main" val="334820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4DBC8F-6E71-742E-5C4B-63A52C28E242}"/>
              </a:ext>
            </a:extLst>
          </p:cNvPr>
          <p:cNvSpPr>
            <a:spLocks noGrp="1"/>
          </p:cNvSpPr>
          <p:nvPr>
            <p:ph type="body" sz="quarter" idx="17"/>
          </p:nvPr>
        </p:nvSpPr>
        <p:spPr/>
        <p:txBody>
          <a:bodyPr/>
          <a:lstStyle/>
          <a:p>
            <a:r>
              <a:rPr lang="fr-FR" dirty="0"/>
              <a:t>A combien estimez-vous la part de votre consommation alimentaire bio (en volume) dans votre consommation alimentaire quotidienne ?</a:t>
            </a:r>
          </a:p>
        </p:txBody>
      </p:sp>
      <p:sp>
        <p:nvSpPr>
          <p:cNvPr id="3" name="Espace réservé du texte 2">
            <a:extLst>
              <a:ext uri="{FF2B5EF4-FFF2-40B4-BE49-F238E27FC236}">
                <a16:creationId xmlns:a16="http://schemas.microsoft.com/office/drawing/2014/main" id="{B39BCADC-A060-B51B-687B-F088CB200F60}"/>
              </a:ext>
            </a:extLst>
          </p:cNvPr>
          <p:cNvSpPr>
            <a:spLocks noGrp="1"/>
          </p:cNvSpPr>
          <p:nvPr>
            <p:ph type="body" sz="quarter" idx="21"/>
          </p:nvPr>
        </p:nvSpPr>
        <p:spPr/>
        <p:txBody>
          <a:bodyPr/>
          <a:lstStyle/>
          <a:p>
            <a:r>
              <a:rPr lang="fr-FR" dirty="0"/>
              <a:t>Base ceux qui mangent des produits biologiques tous les jours, n=343</a:t>
            </a:r>
          </a:p>
        </p:txBody>
      </p:sp>
      <p:sp>
        <p:nvSpPr>
          <p:cNvPr id="4" name="Titre 3">
            <a:extLst>
              <a:ext uri="{FF2B5EF4-FFF2-40B4-BE49-F238E27FC236}">
                <a16:creationId xmlns:a16="http://schemas.microsoft.com/office/drawing/2014/main" id="{456E11BF-5CC5-7A7E-3774-4B128D58A1FE}"/>
              </a:ext>
            </a:extLst>
          </p:cNvPr>
          <p:cNvSpPr>
            <a:spLocks noGrp="1"/>
          </p:cNvSpPr>
          <p:nvPr>
            <p:ph type="title"/>
          </p:nvPr>
        </p:nvSpPr>
        <p:spPr/>
        <p:txBody>
          <a:bodyPr/>
          <a:lstStyle/>
          <a:p>
            <a:r>
              <a:rPr lang="fr-FR" dirty="0"/>
              <a:t>Part de consommation alimentaire bio pour les consommateurs journaliers de bio</a:t>
            </a:r>
          </a:p>
        </p:txBody>
      </p:sp>
      <p:graphicFrame>
        <p:nvGraphicFramePr>
          <p:cNvPr id="5" name="Google Shape;695;p8">
            <a:extLst>
              <a:ext uri="{FF2B5EF4-FFF2-40B4-BE49-F238E27FC236}">
                <a16:creationId xmlns:a16="http://schemas.microsoft.com/office/drawing/2014/main" id="{D29609B7-9108-2CB2-4CAB-9A335473A84E}"/>
              </a:ext>
            </a:extLst>
          </p:cNvPr>
          <p:cNvGraphicFramePr/>
          <p:nvPr/>
        </p:nvGraphicFramePr>
        <p:xfrm>
          <a:off x="-1" y="1898165"/>
          <a:ext cx="4415631" cy="30787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1024">
            <a:extLst>
              <a:ext uri="{FF2B5EF4-FFF2-40B4-BE49-F238E27FC236}">
                <a16:creationId xmlns:a16="http://schemas.microsoft.com/office/drawing/2014/main" id="{7FAFC934-5144-55FC-1082-D516C9EAECE8}"/>
              </a:ext>
            </a:extLst>
          </p:cNvPr>
          <p:cNvGraphicFramePr>
            <a:graphicFrameLocks noChangeAspect="1"/>
          </p:cNvGraphicFramePr>
          <p:nvPr>
            <p:extLst>
              <p:ext uri="{D42A27DB-BD31-4B8C-83A1-F6EECF244321}">
                <p14:modId xmlns:p14="http://schemas.microsoft.com/office/powerpoint/2010/main" val="3394173248"/>
              </p:ext>
            </p:extLst>
          </p:nvPr>
        </p:nvGraphicFramePr>
        <p:xfrm>
          <a:off x="4415630" y="1721272"/>
          <a:ext cx="4575969" cy="2939460"/>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30">
            <a:extLst>
              <a:ext uri="{FF2B5EF4-FFF2-40B4-BE49-F238E27FC236}">
                <a16:creationId xmlns:a16="http://schemas.microsoft.com/office/drawing/2014/main" id="{CA6B0C2B-3097-2ED2-6A33-3E4719483735}"/>
              </a:ext>
            </a:extLst>
          </p:cNvPr>
          <p:cNvSpPr txBox="1"/>
          <p:nvPr/>
        </p:nvSpPr>
        <p:spPr>
          <a:xfrm>
            <a:off x="1313373" y="2473369"/>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8" name="ZoneTexte 7">
            <a:extLst>
              <a:ext uri="{FF2B5EF4-FFF2-40B4-BE49-F238E27FC236}">
                <a16:creationId xmlns:a16="http://schemas.microsoft.com/office/drawing/2014/main" id="{2231ECF4-7AA1-83EA-29F3-BA80B1598215}"/>
              </a:ext>
            </a:extLst>
          </p:cNvPr>
          <p:cNvSpPr txBox="1"/>
          <p:nvPr/>
        </p:nvSpPr>
        <p:spPr>
          <a:xfrm>
            <a:off x="3188353" y="2396425"/>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9" name="Rectangle 8">
            <a:extLst>
              <a:ext uri="{FF2B5EF4-FFF2-40B4-BE49-F238E27FC236}">
                <a16:creationId xmlns:a16="http://schemas.microsoft.com/office/drawing/2014/main" id="{08CB09E4-A0D6-305D-9284-4BD34F493B06}"/>
              </a:ext>
            </a:extLst>
          </p:cNvPr>
          <p:cNvSpPr/>
          <p:nvPr/>
        </p:nvSpPr>
        <p:spPr>
          <a:xfrm>
            <a:off x="152401" y="1746718"/>
            <a:ext cx="1444170" cy="382878"/>
          </a:xfrm>
          <a:prstGeom prst="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Consommateurs quotidien</a:t>
            </a:r>
          </a:p>
        </p:txBody>
      </p:sp>
    </p:spTree>
    <p:extLst>
      <p:ext uri="{BB962C8B-B14F-4D97-AF65-F5344CB8AC3E}">
        <p14:creationId xmlns:p14="http://schemas.microsoft.com/office/powerpoint/2010/main" val="16436255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Parmi les propositions suivantes, quelle est la raison qui vous incite ou vous a incité à consommer du vin bio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 Français consommant du vin bio, n = 872</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Raisons ayant incité à la consommation de vin bio</a:t>
            </a:r>
          </a:p>
        </p:txBody>
      </p:sp>
      <p:graphicFrame>
        <p:nvGraphicFramePr>
          <p:cNvPr id="9" name="Google Shape;695;p8">
            <a:extLst>
              <a:ext uri="{FF2B5EF4-FFF2-40B4-BE49-F238E27FC236}">
                <a16:creationId xmlns:a16="http://schemas.microsoft.com/office/drawing/2014/main" id="{9B3D3AF7-DF86-4E7D-D01F-930F70460B79}"/>
              </a:ext>
            </a:extLst>
          </p:cNvPr>
          <p:cNvGraphicFramePr/>
          <p:nvPr/>
        </p:nvGraphicFramePr>
        <p:xfrm>
          <a:off x="123543" y="1721271"/>
          <a:ext cx="8133724" cy="31110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65646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Parmi les propositions suivantes, quelle est la principale raison qui explique que vous ne consommez pas ou peu de vin bio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 Français consommant du vin mais pas de vin bio, n = 1 784</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Raisons expliquant la non consommation de vin bio</a:t>
            </a:r>
          </a:p>
        </p:txBody>
      </p:sp>
      <p:graphicFrame>
        <p:nvGraphicFramePr>
          <p:cNvPr id="2" name="Google Shape;695;p8">
            <a:extLst>
              <a:ext uri="{FF2B5EF4-FFF2-40B4-BE49-F238E27FC236}">
                <a16:creationId xmlns:a16="http://schemas.microsoft.com/office/drawing/2014/main" id="{A492B467-FB66-DFCD-6B96-C4B247EAA017}"/>
              </a:ext>
            </a:extLst>
          </p:cNvPr>
          <p:cNvGraphicFramePr/>
          <p:nvPr/>
        </p:nvGraphicFramePr>
        <p:xfrm>
          <a:off x="123543" y="1721271"/>
          <a:ext cx="7362642" cy="31110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12616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a:extLst>
              <a:ext uri="{FF2B5EF4-FFF2-40B4-BE49-F238E27FC236}">
                <a16:creationId xmlns:a16="http://schemas.microsoft.com/office/drawing/2014/main" id="{035594D3-51AC-6A47-9DFC-187440DCD00C}"/>
              </a:ext>
            </a:extLst>
          </p:cNvPr>
          <p:cNvPicPr>
            <a:picLocks noGrp="1" noChangeAspect="1"/>
          </p:cNvPicPr>
          <p:nvPr>
            <p:ph type="pic" sz="quarter" idx="13"/>
          </p:nvPr>
        </p:nvPicPr>
        <p:blipFill>
          <a:blip r:embed="rId2"/>
          <a:srcRect/>
          <a:stretch/>
        </p:blipFill>
        <p:spPr/>
      </p:pic>
      <p:sp>
        <p:nvSpPr>
          <p:cNvPr id="23" name="Titre 22">
            <a:extLst>
              <a:ext uri="{FF2B5EF4-FFF2-40B4-BE49-F238E27FC236}">
                <a16:creationId xmlns:a16="http://schemas.microsoft.com/office/drawing/2014/main" id="{8A4CC15E-B88A-CD4D-BE0F-BC796F5908FB}"/>
              </a:ext>
            </a:extLst>
          </p:cNvPr>
          <p:cNvSpPr>
            <a:spLocks noGrp="1"/>
          </p:cNvSpPr>
          <p:nvPr>
            <p:ph type="ctrTitle"/>
          </p:nvPr>
        </p:nvSpPr>
        <p:spPr>
          <a:xfrm>
            <a:off x="2213296" y="1970314"/>
            <a:ext cx="5508426" cy="1352125"/>
          </a:xfrm>
          <a:noFill/>
        </p:spPr>
        <p:txBody>
          <a:bodyPr vert="horz" lIns="0" tIns="0" rIns="0" bIns="0" rtlCol="0" anchor="b" anchorCtr="0">
            <a:noAutofit/>
          </a:bodyPr>
          <a:lstStyle/>
          <a:p>
            <a:r>
              <a:rPr lang="fr-FR" dirty="0">
                <a:highlight>
                  <a:srgbClr val="99C221"/>
                </a:highlight>
              </a:rPr>
              <a:t>Portrait de français selon leur rapport au bio</a:t>
            </a:r>
          </a:p>
        </p:txBody>
      </p:sp>
      <p:sp>
        <p:nvSpPr>
          <p:cNvPr id="6" name="Sous-titre 5">
            <a:extLst>
              <a:ext uri="{FF2B5EF4-FFF2-40B4-BE49-F238E27FC236}">
                <a16:creationId xmlns:a16="http://schemas.microsoft.com/office/drawing/2014/main" id="{D8A607B1-9F3C-5641-8F6E-0AB5C827D094}"/>
              </a:ext>
            </a:extLst>
          </p:cNvPr>
          <p:cNvSpPr>
            <a:spLocks noGrp="1"/>
          </p:cNvSpPr>
          <p:nvPr>
            <p:ph type="subTitle" idx="1"/>
          </p:nvPr>
        </p:nvSpPr>
        <p:spPr>
          <a:xfrm>
            <a:off x="2198134" y="3326373"/>
            <a:ext cx="5508426" cy="761722"/>
          </a:xfrm>
        </p:spPr>
        <p:txBody>
          <a:bodyPr/>
          <a:lstStyle/>
          <a:p>
            <a:endParaRPr lang="fr-FR" dirty="0"/>
          </a:p>
        </p:txBody>
      </p:sp>
      <p:sp>
        <p:nvSpPr>
          <p:cNvPr id="15" name="Espace réservé du texte 14">
            <a:extLst>
              <a:ext uri="{FF2B5EF4-FFF2-40B4-BE49-F238E27FC236}">
                <a16:creationId xmlns:a16="http://schemas.microsoft.com/office/drawing/2014/main" id="{46A7250E-127D-BB45-8CCC-3D6E29F4E0E4}"/>
              </a:ext>
            </a:extLst>
          </p:cNvPr>
          <p:cNvSpPr>
            <a:spLocks noGrp="1"/>
          </p:cNvSpPr>
          <p:nvPr>
            <p:ph type="body" sz="quarter" idx="14"/>
          </p:nvPr>
        </p:nvSpPr>
        <p:spPr>
          <a:xfrm>
            <a:off x="119517" y="1684337"/>
            <a:ext cx="1847181" cy="1774825"/>
          </a:xfrm>
        </p:spPr>
        <p:txBody>
          <a:bodyPr/>
          <a:lstStyle/>
          <a:p>
            <a:r>
              <a:rPr lang="fr-FR" dirty="0"/>
              <a:t>8.</a:t>
            </a:r>
          </a:p>
        </p:txBody>
      </p:sp>
      <p:sp>
        <p:nvSpPr>
          <p:cNvPr id="2" name="ZoneTexte 1">
            <a:hlinkClick r:id="rId3" action="ppaction://hlinksldjump"/>
            <a:extLst>
              <a:ext uri="{FF2B5EF4-FFF2-40B4-BE49-F238E27FC236}">
                <a16:creationId xmlns:a16="http://schemas.microsoft.com/office/drawing/2014/main" id="{FC9115BB-E1C1-4A18-AEB5-5EC7D8452FFD}"/>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27449322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ylindre 8">
            <a:extLst>
              <a:ext uri="{FF2B5EF4-FFF2-40B4-BE49-F238E27FC236}">
                <a16:creationId xmlns:a16="http://schemas.microsoft.com/office/drawing/2014/main" id="{C8995576-442A-3500-0DEC-920F204D5EBB}"/>
              </a:ext>
            </a:extLst>
          </p:cNvPr>
          <p:cNvSpPr/>
          <p:nvPr/>
        </p:nvSpPr>
        <p:spPr>
          <a:xfrm>
            <a:off x="514280" y="986790"/>
            <a:ext cx="1044165" cy="1543809"/>
          </a:xfrm>
          <a:prstGeom prst="ca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Cylindre 9">
            <a:extLst>
              <a:ext uri="{FF2B5EF4-FFF2-40B4-BE49-F238E27FC236}">
                <a16:creationId xmlns:a16="http://schemas.microsoft.com/office/drawing/2014/main" id="{18F2AF3F-5B5B-1CF9-421E-A120CC894D7F}"/>
              </a:ext>
            </a:extLst>
          </p:cNvPr>
          <p:cNvSpPr/>
          <p:nvPr/>
        </p:nvSpPr>
        <p:spPr>
          <a:xfrm>
            <a:off x="2239605" y="1039226"/>
            <a:ext cx="1044165" cy="1507030"/>
          </a:xfrm>
          <a:prstGeom prst="ca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Cylindre 10">
            <a:extLst>
              <a:ext uri="{FF2B5EF4-FFF2-40B4-BE49-F238E27FC236}">
                <a16:creationId xmlns:a16="http://schemas.microsoft.com/office/drawing/2014/main" id="{23083FAD-8183-B930-9F37-74F73311488B}"/>
              </a:ext>
            </a:extLst>
          </p:cNvPr>
          <p:cNvSpPr/>
          <p:nvPr/>
        </p:nvSpPr>
        <p:spPr>
          <a:xfrm>
            <a:off x="3844177" y="1319359"/>
            <a:ext cx="1044165" cy="1211240"/>
          </a:xfrm>
          <a:prstGeom prst="ca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Cylindre 11">
            <a:extLst>
              <a:ext uri="{FF2B5EF4-FFF2-40B4-BE49-F238E27FC236}">
                <a16:creationId xmlns:a16="http://schemas.microsoft.com/office/drawing/2014/main" id="{7EBE3654-973D-4F0F-6531-8DFB7AA17AF8}"/>
              </a:ext>
            </a:extLst>
          </p:cNvPr>
          <p:cNvSpPr/>
          <p:nvPr/>
        </p:nvSpPr>
        <p:spPr>
          <a:xfrm>
            <a:off x="5708072" y="1432560"/>
            <a:ext cx="1044165" cy="1098039"/>
          </a:xfrm>
          <a:prstGeom prst="ca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Cylindre 12">
            <a:extLst>
              <a:ext uri="{FF2B5EF4-FFF2-40B4-BE49-F238E27FC236}">
                <a16:creationId xmlns:a16="http://schemas.microsoft.com/office/drawing/2014/main" id="{F7C322EB-CA6B-AEB6-6269-0BC159839EE7}"/>
              </a:ext>
            </a:extLst>
          </p:cNvPr>
          <p:cNvSpPr/>
          <p:nvPr/>
        </p:nvSpPr>
        <p:spPr>
          <a:xfrm>
            <a:off x="7568530" y="2125980"/>
            <a:ext cx="1044165" cy="404620"/>
          </a:xfrm>
          <a:prstGeom prst="ca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0541EB4-7D10-B80D-0A2B-D1896F56533C}"/>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733946" y="1916256"/>
            <a:ext cx="1018291" cy="1080000"/>
          </a:xfrm>
          <a:prstGeom prst="rect">
            <a:avLst/>
          </a:prstGeom>
        </p:spPr>
      </p:pic>
      <p:pic>
        <p:nvPicPr>
          <p:cNvPr id="15" name="Image 14">
            <a:extLst>
              <a:ext uri="{FF2B5EF4-FFF2-40B4-BE49-F238E27FC236}">
                <a16:creationId xmlns:a16="http://schemas.microsoft.com/office/drawing/2014/main" id="{09AABA6C-4AF8-C545-C84C-8DC1D8CDE3EC}"/>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2259042" y="1916256"/>
            <a:ext cx="1015890" cy="1080000"/>
          </a:xfrm>
          <a:prstGeom prst="rect">
            <a:avLst/>
          </a:prstGeom>
        </p:spPr>
      </p:pic>
      <p:pic>
        <p:nvPicPr>
          <p:cNvPr id="16" name="Image 15">
            <a:extLst>
              <a:ext uri="{FF2B5EF4-FFF2-40B4-BE49-F238E27FC236}">
                <a16:creationId xmlns:a16="http://schemas.microsoft.com/office/drawing/2014/main" id="{8C013683-5F17-ECBB-00A7-8502DC86E7C9}"/>
              </a:ext>
            </a:extLst>
          </p:cNvPr>
          <p:cNvPicPr>
            <a:picLocks noChangeAspect="1"/>
          </p:cNvPicPr>
          <p:nvPr/>
        </p:nvPicPr>
        <p:blipFill>
          <a:blip r:embed="rId5">
            <a:duotone>
              <a:schemeClr val="accent3">
                <a:shade val="45000"/>
                <a:satMod val="135000"/>
              </a:schemeClr>
              <a:prstClr val="white"/>
            </a:duotone>
          </a:blip>
          <a:stretch>
            <a:fillRect/>
          </a:stretch>
        </p:blipFill>
        <p:spPr>
          <a:xfrm>
            <a:off x="550120" y="1916256"/>
            <a:ext cx="1018291" cy="1080000"/>
          </a:xfrm>
          <a:prstGeom prst="rect">
            <a:avLst/>
          </a:prstGeom>
        </p:spPr>
      </p:pic>
      <p:pic>
        <p:nvPicPr>
          <p:cNvPr id="17" name="Image 16">
            <a:extLst>
              <a:ext uri="{FF2B5EF4-FFF2-40B4-BE49-F238E27FC236}">
                <a16:creationId xmlns:a16="http://schemas.microsoft.com/office/drawing/2014/main" id="{82537A83-00F3-99CB-073B-E520EE08A644}"/>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643561" y="1916256"/>
            <a:ext cx="1018292" cy="1080000"/>
          </a:xfrm>
          <a:prstGeom prst="rect">
            <a:avLst/>
          </a:prstGeom>
        </p:spPr>
      </p:pic>
      <p:pic>
        <p:nvPicPr>
          <p:cNvPr id="18" name="Image 17">
            <a:extLst>
              <a:ext uri="{FF2B5EF4-FFF2-40B4-BE49-F238E27FC236}">
                <a16:creationId xmlns:a16="http://schemas.microsoft.com/office/drawing/2014/main" id="{CF027AEF-139D-2AB8-0348-C939EC4A5452}"/>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53997" y="1916256"/>
            <a:ext cx="1018291" cy="1080000"/>
          </a:xfrm>
          <a:prstGeom prst="rect">
            <a:avLst/>
          </a:prstGeom>
        </p:spPr>
      </p:pic>
      <p:sp>
        <p:nvSpPr>
          <p:cNvPr id="19" name="ZoneTexte 18">
            <a:extLst>
              <a:ext uri="{FF2B5EF4-FFF2-40B4-BE49-F238E27FC236}">
                <a16:creationId xmlns:a16="http://schemas.microsoft.com/office/drawing/2014/main" id="{0380A09E-BB84-5D71-333A-868DF04E1EE9}"/>
              </a:ext>
            </a:extLst>
          </p:cNvPr>
          <p:cNvSpPr txBox="1"/>
          <p:nvPr/>
        </p:nvSpPr>
        <p:spPr>
          <a:xfrm>
            <a:off x="366542" y="2996256"/>
            <a:ext cx="1339640" cy="276999"/>
          </a:xfrm>
          <a:prstGeom prst="rect">
            <a:avLst/>
          </a:prstGeom>
          <a:noFill/>
        </p:spPr>
        <p:txBody>
          <a:bodyPr wrap="square" rtlCol="0">
            <a:spAutoFit/>
          </a:bodyPr>
          <a:lstStyle/>
          <a:p>
            <a:pPr algn="ctr"/>
            <a:r>
              <a:rPr lang="fr-FR" sz="1200" b="1" dirty="0"/>
              <a:t>Les hésitants</a:t>
            </a:r>
          </a:p>
        </p:txBody>
      </p:sp>
      <p:sp>
        <p:nvSpPr>
          <p:cNvPr id="20" name="ZoneTexte 19">
            <a:extLst>
              <a:ext uri="{FF2B5EF4-FFF2-40B4-BE49-F238E27FC236}">
                <a16:creationId xmlns:a16="http://schemas.microsoft.com/office/drawing/2014/main" id="{8CF599A2-EC81-2893-D117-D519C10195FB}"/>
              </a:ext>
            </a:extLst>
          </p:cNvPr>
          <p:cNvSpPr txBox="1"/>
          <p:nvPr/>
        </p:nvSpPr>
        <p:spPr>
          <a:xfrm>
            <a:off x="2091867" y="3010156"/>
            <a:ext cx="1339640" cy="276999"/>
          </a:xfrm>
          <a:prstGeom prst="rect">
            <a:avLst/>
          </a:prstGeom>
          <a:noFill/>
        </p:spPr>
        <p:txBody>
          <a:bodyPr wrap="square" rtlCol="0">
            <a:spAutoFit/>
          </a:bodyPr>
          <a:lstStyle/>
          <a:p>
            <a:pPr algn="ctr"/>
            <a:r>
              <a:rPr lang="fr-FR" sz="1200" b="1" dirty="0"/>
              <a:t>Les convaincus</a:t>
            </a:r>
          </a:p>
        </p:txBody>
      </p:sp>
      <p:sp>
        <p:nvSpPr>
          <p:cNvPr id="21" name="ZoneTexte 20">
            <a:extLst>
              <a:ext uri="{FF2B5EF4-FFF2-40B4-BE49-F238E27FC236}">
                <a16:creationId xmlns:a16="http://schemas.microsoft.com/office/drawing/2014/main" id="{8F7DBB36-4B00-358E-AB99-807A1A2C8733}"/>
              </a:ext>
            </a:extLst>
          </p:cNvPr>
          <p:cNvSpPr txBox="1"/>
          <p:nvPr/>
        </p:nvSpPr>
        <p:spPr>
          <a:xfrm>
            <a:off x="3693322" y="3024056"/>
            <a:ext cx="1339640" cy="276999"/>
          </a:xfrm>
          <a:prstGeom prst="rect">
            <a:avLst/>
          </a:prstGeom>
          <a:noFill/>
        </p:spPr>
        <p:txBody>
          <a:bodyPr wrap="square" rtlCol="0">
            <a:spAutoFit/>
          </a:bodyPr>
          <a:lstStyle/>
          <a:p>
            <a:pPr algn="ctr"/>
            <a:r>
              <a:rPr lang="fr-FR" sz="1200" b="1" dirty="0"/>
              <a:t>Les réfractaires</a:t>
            </a:r>
          </a:p>
        </p:txBody>
      </p:sp>
      <p:sp>
        <p:nvSpPr>
          <p:cNvPr id="22" name="ZoneTexte 21">
            <a:extLst>
              <a:ext uri="{FF2B5EF4-FFF2-40B4-BE49-F238E27FC236}">
                <a16:creationId xmlns:a16="http://schemas.microsoft.com/office/drawing/2014/main" id="{3C5024EE-63E0-A652-FD0D-FFFBACE9B35D}"/>
              </a:ext>
            </a:extLst>
          </p:cNvPr>
          <p:cNvSpPr txBox="1"/>
          <p:nvPr/>
        </p:nvSpPr>
        <p:spPr>
          <a:xfrm>
            <a:off x="5208962" y="3024056"/>
            <a:ext cx="1998930" cy="276999"/>
          </a:xfrm>
          <a:prstGeom prst="rect">
            <a:avLst/>
          </a:prstGeom>
          <a:noFill/>
        </p:spPr>
        <p:txBody>
          <a:bodyPr wrap="square" rtlCol="0">
            <a:spAutoFit/>
          </a:bodyPr>
          <a:lstStyle/>
          <a:p>
            <a:pPr algn="ctr"/>
            <a:r>
              <a:rPr lang="fr-FR" sz="1200" b="1" dirty="0"/>
              <a:t>Les impliqués contraints</a:t>
            </a:r>
          </a:p>
        </p:txBody>
      </p:sp>
      <p:sp>
        <p:nvSpPr>
          <p:cNvPr id="23" name="ZoneTexte 22">
            <a:extLst>
              <a:ext uri="{FF2B5EF4-FFF2-40B4-BE49-F238E27FC236}">
                <a16:creationId xmlns:a16="http://schemas.microsoft.com/office/drawing/2014/main" id="{962311F2-4538-B0D6-506A-49F5E990528C}"/>
              </a:ext>
            </a:extLst>
          </p:cNvPr>
          <p:cNvSpPr txBox="1"/>
          <p:nvPr/>
        </p:nvSpPr>
        <p:spPr>
          <a:xfrm>
            <a:off x="7430197" y="3010156"/>
            <a:ext cx="1513777" cy="276999"/>
          </a:xfrm>
          <a:prstGeom prst="rect">
            <a:avLst/>
          </a:prstGeom>
          <a:noFill/>
        </p:spPr>
        <p:txBody>
          <a:bodyPr wrap="square" rtlCol="0">
            <a:spAutoFit/>
          </a:bodyPr>
          <a:lstStyle/>
          <a:p>
            <a:pPr algn="ctr"/>
            <a:r>
              <a:rPr lang="fr-FR" sz="1200" b="1" dirty="0"/>
              <a:t>Les désintéressés</a:t>
            </a:r>
          </a:p>
        </p:txBody>
      </p:sp>
      <p:sp>
        <p:nvSpPr>
          <p:cNvPr id="24" name="Titre 26">
            <a:extLst>
              <a:ext uri="{FF2B5EF4-FFF2-40B4-BE49-F238E27FC236}">
                <a16:creationId xmlns:a16="http://schemas.microsoft.com/office/drawing/2014/main" id="{89B7DF29-1A27-3C23-D7F7-562CBFAE3715}"/>
              </a:ext>
            </a:extLst>
          </p:cNvPr>
          <p:cNvSpPr txBox="1">
            <a:spLocks/>
          </p:cNvSpPr>
          <p:nvPr/>
        </p:nvSpPr>
        <p:spPr>
          <a:xfrm>
            <a:off x="1786347" y="294964"/>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5 profils se distinguent selon leur rapport au bio</a:t>
            </a:r>
          </a:p>
        </p:txBody>
      </p:sp>
      <p:sp>
        <p:nvSpPr>
          <p:cNvPr id="25" name="ZoneTexte 24">
            <a:extLst>
              <a:ext uri="{FF2B5EF4-FFF2-40B4-BE49-F238E27FC236}">
                <a16:creationId xmlns:a16="http://schemas.microsoft.com/office/drawing/2014/main" id="{FA50BEB5-7529-AD88-D9B9-18823A1DF5C7}"/>
              </a:ext>
            </a:extLst>
          </p:cNvPr>
          <p:cNvSpPr txBox="1"/>
          <p:nvPr/>
        </p:nvSpPr>
        <p:spPr>
          <a:xfrm>
            <a:off x="84618" y="3225741"/>
            <a:ext cx="1962018" cy="1477328"/>
          </a:xfrm>
          <a:prstGeom prst="rect">
            <a:avLst/>
          </a:prstGeom>
          <a:noFill/>
        </p:spPr>
        <p:txBody>
          <a:bodyPr wrap="square" rtlCol="0">
            <a:spAutoFit/>
          </a:bodyPr>
          <a:lstStyle/>
          <a:p>
            <a:pPr algn="ctr"/>
            <a:r>
              <a:rPr lang="fr-FR" sz="900" dirty="0"/>
              <a:t>Peu consommateurs de bio, ils sont également peu attentifs aux effets de l’alimentation sur la santé ou engagés dans la transition alimentaire. Ils ont une plutôt bonne image du bio, même s’ils pensent, comme le reste des Français, que le bio est surtout du marketing et permet de justifier des prix plus élevés</a:t>
            </a:r>
          </a:p>
        </p:txBody>
      </p:sp>
      <p:sp>
        <p:nvSpPr>
          <p:cNvPr id="26" name="ZoneTexte 25">
            <a:extLst>
              <a:ext uri="{FF2B5EF4-FFF2-40B4-BE49-F238E27FC236}">
                <a16:creationId xmlns:a16="http://schemas.microsoft.com/office/drawing/2014/main" id="{CDBC228E-136D-A354-86E6-D1D121F49F58}"/>
              </a:ext>
            </a:extLst>
          </p:cNvPr>
          <p:cNvSpPr txBox="1"/>
          <p:nvPr/>
        </p:nvSpPr>
        <p:spPr>
          <a:xfrm>
            <a:off x="1979383" y="3246806"/>
            <a:ext cx="1529844" cy="1338828"/>
          </a:xfrm>
          <a:prstGeom prst="rect">
            <a:avLst/>
          </a:prstGeom>
          <a:noFill/>
        </p:spPr>
        <p:txBody>
          <a:bodyPr wrap="square" rtlCol="0">
            <a:spAutoFit/>
          </a:bodyPr>
          <a:lstStyle/>
          <a:p>
            <a:pPr algn="ctr"/>
            <a:r>
              <a:rPr lang="fr-FR" sz="900" dirty="0"/>
              <a:t>Gros consommateurs de bio, ils sont attentifs aux effets de l’alimentation sur la santé et notamment aux mentions accolées aux produits alimentaires. Ils témoignent d’une très bonne image et d’une forte confiance dans le bio</a:t>
            </a:r>
          </a:p>
        </p:txBody>
      </p:sp>
      <p:sp>
        <p:nvSpPr>
          <p:cNvPr id="27" name="ZoneTexte 26">
            <a:extLst>
              <a:ext uri="{FF2B5EF4-FFF2-40B4-BE49-F238E27FC236}">
                <a16:creationId xmlns:a16="http://schemas.microsoft.com/office/drawing/2014/main" id="{AD43F108-9AE7-B374-43B1-B36E6D7A8B6F}"/>
              </a:ext>
            </a:extLst>
          </p:cNvPr>
          <p:cNvSpPr txBox="1"/>
          <p:nvPr/>
        </p:nvSpPr>
        <p:spPr>
          <a:xfrm>
            <a:off x="3493207" y="3246806"/>
            <a:ext cx="1772213" cy="1477328"/>
          </a:xfrm>
          <a:prstGeom prst="rect">
            <a:avLst/>
          </a:prstGeom>
          <a:noFill/>
        </p:spPr>
        <p:txBody>
          <a:bodyPr wrap="square" rtlCol="0">
            <a:spAutoFit/>
          </a:bodyPr>
          <a:lstStyle/>
          <a:p>
            <a:pPr algn="ctr"/>
            <a:r>
              <a:rPr lang="fr-FR" sz="900" dirty="0"/>
              <a:t>Très peu consommateurs de bio, ils sont également très peu attentifs aux effets de l’alimentation sur la santé. Ils ont une image très dégradée du bio (prix, doutes sur la réalité du bio, goût) et se montrent très défiants à l’égard de l’ensemble des acteurs et notamment de ceux du bio</a:t>
            </a:r>
          </a:p>
        </p:txBody>
      </p:sp>
      <p:sp>
        <p:nvSpPr>
          <p:cNvPr id="28" name="ZoneTexte 27">
            <a:extLst>
              <a:ext uri="{FF2B5EF4-FFF2-40B4-BE49-F238E27FC236}">
                <a16:creationId xmlns:a16="http://schemas.microsoft.com/office/drawing/2014/main" id="{9366C208-5A4A-15FD-71F7-F93BCE5E7C51}"/>
              </a:ext>
            </a:extLst>
          </p:cNvPr>
          <p:cNvSpPr txBox="1"/>
          <p:nvPr/>
        </p:nvSpPr>
        <p:spPr>
          <a:xfrm>
            <a:off x="5278798" y="3246806"/>
            <a:ext cx="1960900" cy="1477328"/>
          </a:xfrm>
          <a:prstGeom prst="rect">
            <a:avLst/>
          </a:prstGeom>
          <a:noFill/>
        </p:spPr>
        <p:txBody>
          <a:bodyPr wrap="square" rtlCol="0">
            <a:spAutoFit/>
          </a:bodyPr>
          <a:lstStyle/>
          <a:p>
            <a:pPr algn="ctr"/>
            <a:r>
              <a:rPr lang="fr-FR" sz="900" dirty="0"/>
              <a:t>Consommateurs assez réguliers de bio, ils sont très attentifs et inquiets des effets de l’alimentation sur la santé. Ils ont une bonne image du bio et une bonne connaissance (et confiance) dans les labels. Ils sont cependant plus souvent contraints financièrement et plus nombreux à considérer la cuisine comme une corvée</a:t>
            </a:r>
          </a:p>
        </p:txBody>
      </p:sp>
      <p:sp>
        <p:nvSpPr>
          <p:cNvPr id="29" name="ZoneTexte 28">
            <a:extLst>
              <a:ext uri="{FF2B5EF4-FFF2-40B4-BE49-F238E27FC236}">
                <a16:creationId xmlns:a16="http://schemas.microsoft.com/office/drawing/2014/main" id="{F4D3AD72-2234-61F8-8264-78A28CD8D324}"/>
              </a:ext>
            </a:extLst>
          </p:cNvPr>
          <p:cNvSpPr txBox="1"/>
          <p:nvPr/>
        </p:nvSpPr>
        <p:spPr>
          <a:xfrm>
            <a:off x="7253076" y="3269910"/>
            <a:ext cx="1806306" cy="1477328"/>
          </a:xfrm>
          <a:prstGeom prst="rect">
            <a:avLst/>
          </a:prstGeom>
          <a:noFill/>
        </p:spPr>
        <p:txBody>
          <a:bodyPr wrap="square" rtlCol="0">
            <a:spAutoFit/>
          </a:bodyPr>
          <a:lstStyle/>
          <a:p>
            <a:pPr algn="ctr"/>
            <a:r>
              <a:rPr lang="fr-FR" sz="900" dirty="0"/>
              <a:t>Assez peu consommateurs de bio, ils sont également peu inquiets des effets de l’alimentation sur la santé. Ils font état d’une méfiance plus importante à l’égard des magasins bio et des produits bio, et estiment manquer d’informations sur quasi tous les aspects des produits bio</a:t>
            </a:r>
          </a:p>
        </p:txBody>
      </p:sp>
      <p:sp>
        <p:nvSpPr>
          <p:cNvPr id="2" name="ZoneTexte 1">
            <a:extLst>
              <a:ext uri="{FF2B5EF4-FFF2-40B4-BE49-F238E27FC236}">
                <a16:creationId xmlns:a16="http://schemas.microsoft.com/office/drawing/2014/main" id="{EC0814AF-AFBC-55D9-8786-52CACAB0A046}"/>
              </a:ext>
            </a:extLst>
          </p:cNvPr>
          <p:cNvSpPr txBox="1"/>
          <p:nvPr/>
        </p:nvSpPr>
        <p:spPr>
          <a:xfrm>
            <a:off x="736062" y="1577175"/>
            <a:ext cx="647700" cy="369332"/>
          </a:xfrm>
          <a:prstGeom prst="rect">
            <a:avLst/>
          </a:prstGeom>
          <a:noFill/>
        </p:spPr>
        <p:txBody>
          <a:bodyPr wrap="square" rtlCol="0">
            <a:spAutoFit/>
          </a:bodyPr>
          <a:lstStyle/>
          <a:p>
            <a:pPr algn="ctr"/>
            <a:r>
              <a:rPr lang="fr-FR" b="1" dirty="0"/>
              <a:t>27%</a:t>
            </a:r>
          </a:p>
        </p:txBody>
      </p:sp>
      <p:sp>
        <p:nvSpPr>
          <p:cNvPr id="3" name="ZoneTexte 2">
            <a:extLst>
              <a:ext uri="{FF2B5EF4-FFF2-40B4-BE49-F238E27FC236}">
                <a16:creationId xmlns:a16="http://schemas.microsoft.com/office/drawing/2014/main" id="{B68DD9BF-D478-9AEA-CA73-2E7458CEA355}"/>
              </a:ext>
            </a:extLst>
          </p:cNvPr>
          <p:cNvSpPr txBox="1"/>
          <p:nvPr/>
        </p:nvSpPr>
        <p:spPr>
          <a:xfrm>
            <a:off x="2463409" y="1577175"/>
            <a:ext cx="647700" cy="369332"/>
          </a:xfrm>
          <a:prstGeom prst="rect">
            <a:avLst/>
          </a:prstGeom>
          <a:noFill/>
        </p:spPr>
        <p:txBody>
          <a:bodyPr wrap="square" rtlCol="0">
            <a:spAutoFit/>
          </a:bodyPr>
          <a:lstStyle/>
          <a:p>
            <a:pPr algn="ctr"/>
            <a:r>
              <a:rPr lang="fr-FR" b="1" dirty="0"/>
              <a:t>26%</a:t>
            </a:r>
          </a:p>
        </p:txBody>
      </p:sp>
      <p:sp>
        <p:nvSpPr>
          <p:cNvPr id="4" name="ZoneTexte 3">
            <a:extLst>
              <a:ext uri="{FF2B5EF4-FFF2-40B4-BE49-F238E27FC236}">
                <a16:creationId xmlns:a16="http://schemas.microsoft.com/office/drawing/2014/main" id="{E528E405-0F11-268A-62F0-79F6B2C3F578}"/>
              </a:ext>
            </a:extLst>
          </p:cNvPr>
          <p:cNvSpPr txBox="1"/>
          <p:nvPr/>
        </p:nvSpPr>
        <p:spPr>
          <a:xfrm>
            <a:off x="4056110" y="1577175"/>
            <a:ext cx="647700" cy="369332"/>
          </a:xfrm>
          <a:prstGeom prst="rect">
            <a:avLst/>
          </a:prstGeom>
          <a:noFill/>
        </p:spPr>
        <p:txBody>
          <a:bodyPr wrap="square" rtlCol="0">
            <a:spAutoFit/>
          </a:bodyPr>
          <a:lstStyle/>
          <a:p>
            <a:pPr algn="ctr"/>
            <a:r>
              <a:rPr lang="fr-FR" b="1" dirty="0"/>
              <a:t>21%</a:t>
            </a:r>
          </a:p>
        </p:txBody>
      </p:sp>
      <p:sp>
        <p:nvSpPr>
          <p:cNvPr id="5" name="ZoneTexte 4">
            <a:extLst>
              <a:ext uri="{FF2B5EF4-FFF2-40B4-BE49-F238E27FC236}">
                <a16:creationId xmlns:a16="http://schemas.microsoft.com/office/drawing/2014/main" id="{A69F65AE-C654-1A2D-6A69-D2934D5D5374}"/>
              </a:ext>
            </a:extLst>
          </p:cNvPr>
          <p:cNvSpPr txBox="1"/>
          <p:nvPr/>
        </p:nvSpPr>
        <p:spPr>
          <a:xfrm>
            <a:off x="5935398" y="1577175"/>
            <a:ext cx="647700" cy="369332"/>
          </a:xfrm>
          <a:prstGeom prst="rect">
            <a:avLst/>
          </a:prstGeom>
          <a:noFill/>
        </p:spPr>
        <p:txBody>
          <a:bodyPr wrap="square" rtlCol="0">
            <a:spAutoFit/>
          </a:bodyPr>
          <a:lstStyle/>
          <a:p>
            <a:pPr algn="ctr"/>
            <a:r>
              <a:rPr lang="fr-FR" b="1" dirty="0"/>
              <a:t>19%</a:t>
            </a:r>
          </a:p>
        </p:txBody>
      </p:sp>
      <p:sp>
        <p:nvSpPr>
          <p:cNvPr id="6" name="ZoneTexte 5">
            <a:extLst>
              <a:ext uri="{FF2B5EF4-FFF2-40B4-BE49-F238E27FC236}">
                <a16:creationId xmlns:a16="http://schemas.microsoft.com/office/drawing/2014/main" id="{A298945F-C8EF-8B0A-2877-75C83BEEE63C}"/>
              </a:ext>
            </a:extLst>
          </p:cNvPr>
          <p:cNvSpPr txBox="1"/>
          <p:nvPr/>
        </p:nvSpPr>
        <p:spPr>
          <a:xfrm>
            <a:off x="7828857" y="1577175"/>
            <a:ext cx="647700" cy="369332"/>
          </a:xfrm>
          <a:prstGeom prst="rect">
            <a:avLst/>
          </a:prstGeom>
          <a:noFill/>
        </p:spPr>
        <p:txBody>
          <a:bodyPr wrap="square" rtlCol="0">
            <a:spAutoFit/>
          </a:bodyPr>
          <a:lstStyle/>
          <a:p>
            <a:pPr algn="ctr"/>
            <a:r>
              <a:rPr lang="fr-FR" b="1" dirty="0"/>
              <a:t>6%</a:t>
            </a:r>
          </a:p>
        </p:txBody>
      </p:sp>
    </p:spTree>
    <p:extLst>
      <p:ext uri="{BB962C8B-B14F-4D97-AF65-F5344CB8AC3E}">
        <p14:creationId xmlns:p14="http://schemas.microsoft.com/office/powerpoint/2010/main" val="12904911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6">
            <a:extLst>
              <a:ext uri="{FF2B5EF4-FFF2-40B4-BE49-F238E27FC236}">
                <a16:creationId xmlns:a16="http://schemas.microsoft.com/office/drawing/2014/main" id="{F58B95BE-49D6-51F9-82FB-60F24340E3E3}"/>
              </a:ext>
            </a:extLst>
          </p:cNvPr>
          <p:cNvSpPr txBox="1">
            <a:spLocks/>
          </p:cNvSpPr>
          <p:nvPr/>
        </p:nvSpPr>
        <p:spPr>
          <a:xfrm>
            <a:off x="1786347" y="294964"/>
            <a:ext cx="6446288" cy="653143"/>
          </a:xfrm>
          <a:prstGeom prst="rect">
            <a:avLst/>
          </a:prstGeom>
        </p:spPr>
        <p:txBody>
          <a:bodyPr anchor="ctr"/>
          <a:lstStyle>
            <a:defPPr>
              <a:defRPr lang="en-US"/>
            </a:defPPr>
            <a:lvl1pPr defTabSz="685800">
              <a:lnSpc>
                <a:spcPct val="90000"/>
              </a:lnSpc>
              <a:spcBef>
                <a:spcPct val="0"/>
              </a:spcBef>
              <a:buNone/>
              <a:defRPr b="1">
                <a:solidFill>
                  <a:schemeClr val="bg2"/>
                </a:solidFill>
                <a:latin typeface="+mj-lt"/>
                <a:ea typeface="+mj-ea"/>
                <a:cs typeface="+mj-cs"/>
              </a:defRPr>
            </a:lvl1pPr>
          </a:lstStyle>
          <a:p>
            <a:r>
              <a:rPr lang="fr-FR" dirty="0"/>
              <a:t>5 profils selon leur rapport au bio</a:t>
            </a:r>
          </a:p>
        </p:txBody>
      </p:sp>
      <p:cxnSp>
        <p:nvCxnSpPr>
          <p:cNvPr id="3" name="Connecteur droit avec flèche 2">
            <a:extLst>
              <a:ext uri="{FF2B5EF4-FFF2-40B4-BE49-F238E27FC236}">
                <a16:creationId xmlns:a16="http://schemas.microsoft.com/office/drawing/2014/main" id="{E04FAFB1-1D7A-2134-90A8-154E91B44FF7}"/>
              </a:ext>
            </a:extLst>
          </p:cNvPr>
          <p:cNvCxnSpPr>
            <a:cxnSpLocks/>
          </p:cNvCxnSpPr>
          <p:nvPr/>
        </p:nvCxnSpPr>
        <p:spPr>
          <a:xfrm>
            <a:off x="241380" y="2794351"/>
            <a:ext cx="7978878"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id="{76831337-C868-F2B7-F213-68BA628FF838}"/>
              </a:ext>
            </a:extLst>
          </p:cNvPr>
          <p:cNvCxnSpPr>
            <a:cxnSpLocks/>
          </p:cNvCxnSpPr>
          <p:nvPr/>
        </p:nvCxnSpPr>
        <p:spPr>
          <a:xfrm flipV="1">
            <a:off x="4233766" y="869171"/>
            <a:ext cx="0" cy="3650226"/>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EA95FA0-B955-8EAD-18BA-8433203529D4}"/>
              </a:ext>
            </a:extLst>
          </p:cNvPr>
          <p:cNvSpPr txBox="1"/>
          <p:nvPr/>
        </p:nvSpPr>
        <p:spPr>
          <a:xfrm>
            <a:off x="4230819" y="838473"/>
            <a:ext cx="1222487" cy="461665"/>
          </a:xfrm>
          <a:prstGeom prst="rect">
            <a:avLst/>
          </a:prstGeom>
          <a:noFill/>
        </p:spPr>
        <p:txBody>
          <a:bodyPr wrap="square" rtlCol="0">
            <a:spAutoFit/>
          </a:bodyPr>
          <a:lstStyle/>
          <a:p>
            <a:r>
              <a:rPr lang="fr-FR" sz="1200" b="1" dirty="0"/>
              <a:t>Perception du bio</a:t>
            </a:r>
          </a:p>
        </p:txBody>
      </p:sp>
      <p:sp>
        <p:nvSpPr>
          <p:cNvPr id="6" name="ZoneTexte 5">
            <a:extLst>
              <a:ext uri="{FF2B5EF4-FFF2-40B4-BE49-F238E27FC236}">
                <a16:creationId xmlns:a16="http://schemas.microsoft.com/office/drawing/2014/main" id="{60C3B1C8-C0B1-D4B3-3E17-8944B99E24B1}"/>
              </a:ext>
            </a:extLst>
          </p:cNvPr>
          <p:cNvSpPr txBox="1"/>
          <p:nvPr/>
        </p:nvSpPr>
        <p:spPr>
          <a:xfrm>
            <a:off x="7269481" y="2119154"/>
            <a:ext cx="1271065" cy="646331"/>
          </a:xfrm>
          <a:prstGeom prst="rect">
            <a:avLst/>
          </a:prstGeom>
          <a:noFill/>
        </p:spPr>
        <p:txBody>
          <a:bodyPr wrap="square" rtlCol="0">
            <a:spAutoFit/>
          </a:bodyPr>
          <a:lstStyle/>
          <a:p>
            <a:pPr algn="r"/>
            <a:r>
              <a:rPr lang="fr-FR" sz="1200" b="1" dirty="0"/>
              <a:t>Fréquence de consommation bio</a:t>
            </a:r>
          </a:p>
        </p:txBody>
      </p:sp>
      <p:pic>
        <p:nvPicPr>
          <p:cNvPr id="7" name="Image 6">
            <a:extLst>
              <a:ext uri="{FF2B5EF4-FFF2-40B4-BE49-F238E27FC236}">
                <a16:creationId xmlns:a16="http://schemas.microsoft.com/office/drawing/2014/main" id="{5AC7688D-7994-9739-C2C5-B0EB6539A981}"/>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608605" y="1274929"/>
            <a:ext cx="916462" cy="972000"/>
          </a:xfrm>
          <a:prstGeom prst="rect">
            <a:avLst/>
          </a:prstGeom>
        </p:spPr>
      </p:pic>
      <p:pic>
        <p:nvPicPr>
          <p:cNvPr id="8" name="Image 7">
            <a:extLst>
              <a:ext uri="{FF2B5EF4-FFF2-40B4-BE49-F238E27FC236}">
                <a16:creationId xmlns:a16="http://schemas.microsoft.com/office/drawing/2014/main" id="{BD78D577-72DD-15AA-3E71-7450AC1038B6}"/>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7323126" y="490715"/>
            <a:ext cx="1252931" cy="1332000"/>
          </a:xfrm>
          <a:prstGeom prst="rect">
            <a:avLst/>
          </a:prstGeom>
        </p:spPr>
      </p:pic>
      <p:pic>
        <p:nvPicPr>
          <p:cNvPr id="9" name="Image 8">
            <a:extLst>
              <a:ext uri="{FF2B5EF4-FFF2-40B4-BE49-F238E27FC236}">
                <a16:creationId xmlns:a16="http://schemas.microsoft.com/office/drawing/2014/main" id="{E5B7A554-395E-F6CF-982D-AC7EB51521EC}"/>
              </a:ext>
            </a:extLst>
          </p:cNvPr>
          <p:cNvPicPr>
            <a:picLocks noChangeAspect="1"/>
          </p:cNvPicPr>
          <p:nvPr/>
        </p:nvPicPr>
        <p:blipFill>
          <a:blip r:embed="rId5">
            <a:duotone>
              <a:schemeClr val="accent3">
                <a:shade val="45000"/>
                <a:satMod val="135000"/>
              </a:schemeClr>
              <a:prstClr val="white"/>
            </a:duotone>
          </a:blip>
          <a:stretch>
            <a:fillRect/>
          </a:stretch>
        </p:blipFill>
        <p:spPr>
          <a:xfrm>
            <a:off x="2058437" y="1640743"/>
            <a:ext cx="1289835" cy="1368000"/>
          </a:xfrm>
          <a:prstGeom prst="rect">
            <a:avLst/>
          </a:prstGeom>
        </p:spPr>
      </p:pic>
      <p:pic>
        <p:nvPicPr>
          <p:cNvPr id="10" name="Image 9">
            <a:extLst>
              <a:ext uri="{FF2B5EF4-FFF2-40B4-BE49-F238E27FC236}">
                <a16:creationId xmlns:a16="http://schemas.microsoft.com/office/drawing/2014/main" id="{1937F582-5934-C100-E2F6-A39FB8C7DD54}"/>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942303" y="2820556"/>
            <a:ext cx="577032" cy="612000"/>
          </a:xfrm>
          <a:prstGeom prst="rect">
            <a:avLst/>
          </a:prstGeom>
        </p:spPr>
      </p:pic>
      <p:pic>
        <p:nvPicPr>
          <p:cNvPr id="11" name="Image 10">
            <a:extLst>
              <a:ext uri="{FF2B5EF4-FFF2-40B4-BE49-F238E27FC236}">
                <a16:creationId xmlns:a16="http://schemas.microsoft.com/office/drawing/2014/main" id="{179A9D6C-E514-0328-4EF5-EAF2F59F1FC9}"/>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35284" y="3458761"/>
            <a:ext cx="1018291" cy="1080000"/>
          </a:xfrm>
          <a:prstGeom prst="rect">
            <a:avLst/>
          </a:prstGeom>
        </p:spPr>
      </p:pic>
      <p:sp>
        <p:nvSpPr>
          <p:cNvPr id="12" name="ZoneTexte 11">
            <a:extLst>
              <a:ext uri="{FF2B5EF4-FFF2-40B4-BE49-F238E27FC236}">
                <a16:creationId xmlns:a16="http://schemas.microsoft.com/office/drawing/2014/main" id="{E344F46A-A928-7292-AD1D-5B0E654780C3}"/>
              </a:ext>
            </a:extLst>
          </p:cNvPr>
          <p:cNvSpPr txBox="1"/>
          <p:nvPr/>
        </p:nvSpPr>
        <p:spPr>
          <a:xfrm>
            <a:off x="558679" y="4208266"/>
            <a:ext cx="647700" cy="369332"/>
          </a:xfrm>
          <a:prstGeom prst="rect">
            <a:avLst/>
          </a:prstGeom>
          <a:noFill/>
        </p:spPr>
        <p:txBody>
          <a:bodyPr wrap="square" rtlCol="0">
            <a:spAutoFit/>
          </a:bodyPr>
          <a:lstStyle/>
          <a:p>
            <a:pPr algn="ctr"/>
            <a:r>
              <a:rPr lang="fr-FR" b="1" dirty="0">
                <a:solidFill>
                  <a:schemeClr val="bg1"/>
                </a:solidFill>
              </a:rPr>
              <a:t>21%</a:t>
            </a:r>
          </a:p>
        </p:txBody>
      </p:sp>
      <p:sp>
        <p:nvSpPr>
          <p:cNvPr id="13" name="ZoneTexte 12">
            <a:extLst>
              <a:ext uri="{FF2B5EF4-FFF2-40B4-BE49-F238E27FC236}">
                <a16:creationId xmlns:a16="http://schemas.microsoft.com/office/drawing/2014/main" id="{35ABB37F-18F1-D8C9-8055-F88B92537C00}"/>
              </a:ext>
            </a:extLst>
          </p:cNvPr>
          <p:cNvSpPr txBox="1"/>
          <p:nvPr/>
        </p:nvSpPr>
        <p:spPr>
          <a:xfrm>
            <a:off x="7683995" y="1476111"/>
            <a:ext cx="647700" cy="369332"/>
          </a:xfrm>
          <a:prstGeom prst="rect">
            <a:avLst/>
          </a:prstGeom>
          <a:noFill/>
        </p:spPr>
        <p:txBody>
          <a:bodyPr wrap="square" rtlCol="0">
            <a:spAutoFit/>
          </a:bodyPr>
          <a:lstStyle/>
          <a:p>
            <a:pPr algn="ctr"/>
            <a:r>
              <a:rPr lang="fr-FR" b="1" dirty="0">
                <a:solidFill>
                  <a:schemeClr val="bg1"/>
                </a:solidFill>
              </a:rPr>
              <a:t>26%</a:t>
            </a:r>
          </a:p>
        </p:txBody>
      </p:sp>
      <p:sp>
        <p:nvSpPr>
          <p:cNvPr id="14" name="ZoneTexte 13">
            <a:extLst>
              <a:ext uri="{FF2B5EF4-FFF2-40B4-BE49-F238E27FC236}">
                <a16:creationId xmlns:a16="http://schemas.microsoft.com/office/drawing/2014/main" id="{121438D5-996A-5AA7-B9EE-0E0697B7615D}"/>
              </a:ext>
            </a:extLst>
          </p:cNvPr>
          <p:cNvSpPr txBox="1"/>
          <p:nvPr/>
        </p:nvSpPr>
        <p:spPr>
          <a:xfrm>
            <a:off x="2406534" y="2651192"/>
            <a:ext cx="647700" cy="369332"/>
          </a:xfrm>
          <a:prstGeom prst="rect">
            <a:avLst/>
          </a:prstGeom>
          <a:noFill/>
        </p:spPr>
        <p:txBody>
          <a:bodyPr wrap="square" rtlCol="0">
            <a:spAutoFit/>
          </a:bodyPr>
          <a:lstStyle/>
          <a:p>
            <a:pPr algn="ctr"/>
            <a:r>
              <a:rPr lang="fr-FR" b="1" dirty="0"/>
              <a:t>27%</a:t>
            </a:r>
          </a:p>
        </p:txBody>
      </p:sp>
      <p:sp>
        <p:nvSpPr>
          <p:cNvPr id="15" name="ZoneTexte 14">
            <a:extLst>
              <a:ext uri="{FF2B5EF4-FFF2-40B4-BE49-F238E27FC236}">
                <a16:creationId xmlns:a16="http://schemas.microsoft.com/office/drawing/2014/main" id="{B1C64A93-869B-30F3-7758-F6688412965A}"/>
              </a:ext>
            </a:extLst>
          </p:cNvPr>
          <p:cNvSpPr txBox="1"/>
          <p:nvPr/>
        </p:nvSpPr>
        <p:spPr>
          <a:xfrm>
            <a:off x="5786333" y="1906463"/>
            <a:ext cx="647700" cy="369332"/>
          </a:xfrm>
          <a:prstGeom prst="rect">
            <a:avLst/>
          </a:prstGeom>
          <a:noFill/>
        </p:spPr>
        <p:txBody>
          <a:bodyPr wrap="square" rtlCol="0">
            <a:spAutoFit/>
          </a:bodyPr>
          <a:lstStyle/>
          <a:p>
            <a:pPr algn="ctr"/>
            <a:r>
              <a:rPr lang="fr-FR" b="1" dirty="0"/>
              <a:t>19%</a:t>
            </a:r>
          </a:p>
        </p:txBody>
      </p:sp>
      <p:sp>
        <p:nvSpPr>
          <p:cNvPr id="16" name="ZoneTexte 15">
            <a:extLst>
              <a:ext uri="{FF2B5EF4-FFF2-40B4-BE49-F238E27FC236}">
                <a16:creationId xmlns:a16="http://schemas.microsoft.com/office/drawing/2014/main" id="{C9E07B68-89FB-F76E-644F-A867ED5F2636}"/>
              </a:ext>
            </a:extLst>
          </p:cNvPr>
          <p:cNvSpPr txBox="1"/>
          <p:nvPr/>
        </p:nvSpPr>
        <p:spPr>
          <a:xfrm>
            <a:off x="3924300" y="3341774"/>
            <a:ext cx="647700" cy="369332"/>
          </a:xfrm>
          <a:prstGeom prst="rect">
            <a:avLst/>
          </a:prstGeom>
          <a:noFill/>
        </p:spPr>
        <p:txBody>
          <a:bodyPr wrap="square" rtlCol="0">
            <a:spAutoFit/>
          </a:bodyPr>
          <a:lstStyle/>
          <a:p>
            <a:pPr algn="ctr"/>
            <a:r>
              <a:rPr lang="fr-FR" b="1" dirty="0"/>
              <a:t>6%</a:t>
            </a:r>
          </a:p>
        </p:txBody>
      </p:sp>
      <p:sp>
        <p:nvSpPr>
          <p:cNvPr id="19" name="ZoneTexte 18">
            <a:extLst>
              <a:ext uri="{FF2B5EF4-FFF2-40B4-BE49-F238E27FC236}">
                <a16:creationId xmlns:a16="http://schemas.microsoft.com/office/drawing/2014/main" id="{00CCB63D-46C9-F242-E6E0-49926DC9A7C0}"/>
              </a:ext>
            </a:extLst>
          </p:cNvPr>
          <p:cNvSpPr txBox="1"/>
          <p:nvPr/>
        </p:nvSpPr>
        <p:spPr>
          <a:xfrm>
            <a:off x="7949592" y="2885811"/>
            <a:ext cx="382104" cy="369332"/>
          </a:xfrm>
          <a:prstGeom prst="rect">
            <a:avLst/>
          </a:prstGeom>
          <a:noFill/>
        </p:spPr>
        <p:txBody>
          <a:bodyPr wrap="square" rtlCol="0">
            <a:spAutoFit/>
          </a:bodyPr>
          <a:lstStyle/>
          <a:p>
            <a:r>
              <a:rPr lang="fr-FR" b="1" dirty="0">
                <a:solidFill>
                  <a:schemeClr val="tx2"/>
                </a:solidFill>
              </a:rPr>
              <a:t>+</a:t>
            </a:r>
          </a:p>
        </p:txBody>
      </p:sp>
      <p:sp>
        <p:nvSpPr>
          <p:cNvPr id="20" name="ZoneTexte 19">
            <a:extLst>
              <a:ext uri="{FF2B5EF4-FFF2-40B4-BE49-F238E27FC236}">
                <a16:creationId xmlns:a16="http://schemas.microsoft.com/office/drawing/2014/main" id="{DA5BED16-0683-0C2D-F507-004DE1961A62}"/>
              </a:ext>
            </a:extLst>
          </p:cNvPr>
          <p:cNvSpPr txBox="1"/>
          <p:nvPr/>
        </p:nvSpPr>
        <p:spPr>
          <a:xfrm>
            <a:off x="3834730" y="763441"/>
            <a:ext cx="382104" cy="369332"/>
          </a:xfrm>
          <a:prstGeom prst="rect">
            <a:avLst/>
          </a:prstGeom>
          <a:noFill/>
        </p:spPr>
        <p:txBody>
          <a:bodyPr wrap="square" rtlCol="0">
            <a:spAutoFit/>
          </a:bodyPr>
          <a:lstStyle/>
          <a:p>
            <a:r>
              <a:rPr lang="fr-FR" b="1" dirty="0">
                <a:solidFill>
                  <a:schemeClr val="tx2"/>
                </a:solidFill>
              </a:rPr>
              <a:t>+</a:t>
            </a:r>
          </a:p>
        </p:txBody>
      </p:sp>
      <p:sp>
        <p:nvSpPr>
          <p:cNvPr id="21" name="ZoneTexte 20">
            <a:extLst>
              <a:ext uri="{FF2B5EF4-FFF2-40B4-BE49-F238E27FC236}">
                <a16:creationId xmlns:a16="http://schemas.microsoft.com/office/drawing/2014/main" id="{2B49A5A9-8A33-C9EE-0A46-AF91C4F89D1A}"/>
              </a:ext>
            </a:extLst>
          </p:cNvPr>
          <p:cNvSpPr txBox="1"/>
          <p:nvPr/>
        </p:nvSpPr>
        <p:spPr>
          <a:xfrm>
            <a:off x="152257" y="2835858"/>
            <a:ext cx="382104" cy="369332"/>
          </a:xfrm>
          <a:prstGeom prst="rect">
            <a:avLst/>
          </a:prstGeom>
          <a:noFill/>
        </p:spPr>
        <p:txBody>
          <a:bodyPr wrap="square" rtlCol="0">
            <a:spAutoFit/>
          </a:bodyPr>
          <a:lstStyle/>
          <a:p>
            <a:r>
              <a:rPr lang="fr-FR" b="1" dirty="0">
                <a:solidFill>
                  <a:schemeClr val="tx2"/>
                </a:solidFill>
              </a:rPr>
              <a:t>-</a:t>
            </a:r>
          </a:p>
        </p:txBody>
      </p:sp>
      <p:sp>
        <p:nvSpPr>
          <p:cNvPr id="22" name="ZoneTexte 21">
            <a:extLst>
              <a:ext uri="{FF2B5EF4-FFF2-40B4-BE49-F238E27FC236}">
                <a16:creationId xmlns:a16="http://schemas.microsoft.com/office/drawing/2014/main" id="{CB035068-1333-0AEA-32DB-F15FD6CDD34F}"/>
              </a:ext>
            </a:extLst>
          </p:cNvPr>
          <p:cNvSpPr txBox="1"/>
          <p:nvPr/>
        </p:nvSpPr>
        <p:spPr>
          <a:xfrm>
            <a:off x="3924300" y="4290394"/>
            <a:ext cx="382104" cy="369332"/>
          </a:xfrm>
          <a:prstGeom prst="rect">
            <a:avLst/>
          </a:prstGeom>
          <a:noFill/>
        </p:spPr>
        <p:txBody>
          <a:bodyPr wrap="square" rtlCol="0">
            <a:spAutoFit/>
          </a:bodyPr>
          <a:lstStyle/>
          <a:p>
            <a:r>
              <a:rPr lang="fr-FR" b="1" dirty="0">
                <a:solidFill>
                  <a:schemeClr val="tx2"/>
                </a:solidFill>
              </a:rPr>
              <a:t>-</a:t>
            </a:r>
          </a:p>
        </p:txBody>
      </p:sp>
      <p:sp>
        <p:nvSpPr>
          <p:cNvPr id="23" name="ZoneTexte 22">
            <a:extLst>
              <a:ext uri="{FF2B5EF4-FFF2-40B4-BE49-F238E27FC236}">
                <a16:creationId xmlns:a16="http://schemas.microsoft.com/office/drawing/2014/main" id="{A823A469-D5B5-3D33-B5BC-7D8BD77D3ECA}"/>
              </a:ext>
            </a:extLst>
          </p:cNvPr>
          <p:cNvSpPr txBox="1"/>
          <p:nvPr/>
        </p:nvSpPr>
        <p:spPr>
          <a:xfrm>
            <a:off x="950832" y="3429563"/>
            <a:ext cx="1388411" cy="276999"/>
          </a:xfrm>
          <a:prstGeom prst="rect">
            <a:avLst/>
          </a:prstGeom>
          <a:noFill/>
        </p:spPr>
        <p:txBody>
          <a:bodyPr wrap="square" rtlCol="0">
            <a:spAutoFit/>
          </a:bodyPr>
          <a:lstStyle/>
          <a:p>
            <a:r>
              <a:rPr lang="fr-FR" sz="1200" b="1" dirty="0">
                <a:solidFill>
                  <a:schemeClr val="accent4"/>
                </a:solidFill>
              </a:rPr>
              <a:t>Les réfractaires</a:t>
            </a:r>
          </a:p>
        </p:txBody>
      </p:sp>
      <p:sp>
        <p:nvSpPr>
          <p:cNvPr id="24" name="ZoneTexte 23">
            <a:extLst>
              <a:ext uri="{FF2B5EF4-FFF2-40B4-BE49-F238E27FC236}">
                <a16:creationId xmlns:a16="http://schemas.microsoft.com/office/drawing/2014/main" id="{369C9032-C35C-BEA1-87B1-76BC91831B52}"/>
              </a:ext>
            </a:extLst>
          </p:cNvPr>
          <p:cNvSpPr txBox="1"/>
          <p:nvPr/>
        </p:nvSpPr>
        <p:spPr>
          <a:xfrm>
            <a:off x="2523358" y="1383778"/>
            <a:ext cx="1388411" cy="276999"/>
          </a:xfrm>
          <a:prstGeom prst="rect">
            <a:avLst/>
          </a:prstGeom>
          <a:noFill/>
        </p:spPr>
        <p:txBody>
          <a:bodyPr wrap="square" rtlCol="0">
            <a:spAutoFit/>
          </a:bodyPr>
          <a:lstStyle/>
          <a:p>
            <a:r>
              <a:rPr lang="fr-FR" sz="1200" b="1" dirty="0">
                <a:solidFill>
                  <a:schemeClr val="accent3"/>
                </a:solidFill>
              </a:rPr>
              <a:t>Les hésitants</a:t>
            </a:r>
          </a:p>
        </p:txBody>
      </p:sp>
      <p:sp>
        <p:nvSpPr>
          <p:cNvPr id="25" name="ZoneTexte 24">
            <a:extLst>
              <a:ext uri="{FF2B5EF4-FFF2-40B4-BE49-F238E27FC236}">
                <a16:creationId xmlns:a16="http://schemas.microsoft.com/office/drawing/2014/main" id="{22C41B30-3A78-2FCD-478E-091BC1FE3124}"/>
              </a:ext>
            </a:extLst>
          </p:cNvPr>
          <p:cNvSpPr txBox="1"/>
          <p:nvPr/>
        </p:nvSpPr>
        <p:spPr>
          <a:xfrm>
            <a:off x="4419160" y="2937511"/>
            <a:ext cx="1388411" cy="461665"/>
          </a:xfrm>
          <a:prstGeom prst="rect">
            <a:avLst/>
          </a:prstGeom>
          <a:noFill/>
        </p:spPr>
        <p:txBody>
          <a:bodyPr wrap="square" rtlCol="0">
            <a:spAutoFit/>
          </a:bodyPr>
          <a:lstStyle/>
          <a:p>
            <a:r>
              <a:rPr lang="fr-FR" sz="1200" b="1" dirty="0">
                <a:solidFill>
                  <a:schemeClr val="accent5"/>
                </a:solidFill>
              </a:rPr>
              <a:t>Les désintéressés</a:t>
            </a:r>
          </a:p>
        </p:txBody>
      </p:sp>
      <p:sp>
        <p:nvSpPr>
          <p:cNvPr id="26" name="ZoneTexte 25">
            <a:extLst>
              <a:ext uri="{FF2B5EF4-FFF2-40B4-BE49-F238E27FC236}">
                <a16:creationId xmlns:a16="http://schemas.microsoft.com/office/drawing/2014/main" id="{238A0960-CFED-3732-4B5C-F21891BB57DB}"/>
              </a:ext>
            </a:extLst>
          </p:cNvPr>
          <p:cNvSpPr txBox="1"/>
          <p:nvPr/>
        </p:nvSpPr>
        <p:spPr>
          <a:xfrm>
            <a:off x="5495741" y="2173434"/>
            <a:ext cx="1388411" cy="461665"/>
          </a:xfrm>
          <a:prstGeom prst="rect">
            <a:avLst/>
          </a:prstGeom>
          <a:noFill/>
        </p:spPr>
        <p:txBody>
          <a:bodyPr wrap="square" rtlCol="0">
            <a:spAutoFit/>
          </a:bodyPr>
          <a:lstStyle/>
          <a:p>
            <a:r>
              <a:rPr lang="fr-FR" sz="1200" b="1" dirty="0">
                <a:solidFill>
                  <a:schemeClr val="bg2"/>
                </a:solidFill>
              </a:rPr>
              <a:t>Les impliqués contraints</a:t>
            </a:r>
          </a:p>
        </p:txBody>
      </p:sp>
      <p:sp>
        <p:nvSpPr>
          <p:cNvPr id="27" name="ZoneTexte 26">
            <a:extLst>
              <a:ext uri="{FF2B5EF4-FFF2-40B4-BE49-F238E27FC236}">
                <a16:creationId xmlns:a16="http://schemas.microsoft.com/office/drawing/2014/main" id="{843FD50A-E02A-5F91-395E-3F0B782453A9}"/>
              </a:ext>
            </a:extLst>
          </p:cNvPr>
          <p:cNvSpPr txBox="1"/>
          <p:nvPr/>
        </p:nvSpPr>
        <p:spPr>
          <a:xfrm>
            <a:off x="6516602" y="437642"/>
            <a:ext cx="1388411" cy="276999"/>
          </a:xfrm>
          <a:prstGeom prst="rect">
            <a:avLst/>
          </a:prstGeom>
          <a:noFill/>
        </p:spPr>
        <p:txBody>
          <a:bodyPr wrap="square" rtlCol="0">
            <a:spAutoFit/>
          </a:bodyPr>
          <a:lstStyle/>
          <a:p>
            <a:r>
              <a:rPr lang="fr-FR" sz="1200" b="1" dirty="0">
                <a:solidFill>
                  <a:schemeClr val="tx2"/>
                </a:solidFill>
              </a:rPr>
              <a:t>Les convaincus</a:t>
            </a:r>
          </a:p>
        </p:txBody>
      </p:sp>
    </p:spTree>
    <p:extLst>
      <p:ext uri="{BB962C8B-B14F-4D97-AF65-F5344CB8AC3E}">
        <p14:creationId xmlns:p14="http://schemas.microsoft.com/office/powerpoint/2010/main" val="40947844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 coins arrondis 196">
            <a:extLst>
              <a:ext uri="{FF2B5EF4-FFF2-40B4-BE49-F238E27FC236}">
                <a16:creationId xmlns:a16="http://schemas.microsoft.com/office/drawing/2014/main" id="{D8190C81-B4E2-0402-8402-2EDEEDBB59EA}"/>
              </a:ext>
            </a:extLst>
          </p:cNvPr>
          <p:cNvSpPr/>
          <p:nvPr/>
        </p:nvSpPr>
        <p:spPr>
          <a:xfrm>
            <a:off x="7195581" y="1025048"/>
            <a:ext cx="1485000" cy="3651655"/>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98" name="ZoneTexte 197">
            <a:extLst>
              <a:ext uri="{FF2B5EF4-FFF2-40B4-BE49-F238E27FC236}">
                <a16:creationId xmlns:a16="http://schemas.microsoft.com/office/drawing/2014/main" id="{271FF981-03C9-D2D0-1A74-9FE1B20CB00B}"/>
              </a:ext>
            </a:extLst>
          </p:cNvPr>
          <p:cNvSpPr txBox="1"/>
          <p:nvPr/>
        </p:nvSpPr>
        <p:spPr>
          <a:xfrm>
            <a:off x="7215294" y="1149092"/>
            <a:ext cx="1036682" cy="461665"/>
          </a:xfrm>
          <a:prstGeom prst="rect">
            <a:avLst/>
          </a:prstGeom>
          <a:noFill/>
        </p:spPr>
        <p:txBody>
          <a:bodyPr wrap="square" rtlCol="0">
            <a:spAutoFit/>
          </a:bodyPr>
          <a:lstStyle/>
          <a:p>
            <a:r>
              <a:rPr lang="fr-FR" sz="1200" b="1" dirty="0">
                <a:solidFill>
                  <a:schemeClr val="accent4"/>
                </a:solidFill>
              </a:rPr>
              <a:t>Les réfractaires</a:t>
            </a:r>
          </a:p>
        </p:txBody>
      </p:sp>
      <p:grpSp>
        <p:nvGrpSpPr>
          <p:cNvPr id="199" name="Groupe 198">
            <a:extLst>
              <a:ext uri="{FF2B5EF4-FFF2-40B4-BE49-F238E27FC236}">
                <a16:creationId xmlns:a16="http://schemas.microsoft.com/office/drawing/2014/main" id="{1ED6E747-EBDD-5447-4B6E-C5FE8FD4AC51}"/>
              </a:ext>
            </a:extLst>
          </p:cNvPr>
          <p:cNvGrpSpPr/>
          <p:nvPr/>
        </p:nvGrpSpPr>
        <p:grpSpPr>
          <a:xfrm>
            <a:off x="7274853" y="3664489"/>
            <a:ext cx="714622" cy="107429"/>
            <a:chOff x="620698" y="2615369"/>
            <a:chExt cx="1541413" cy="216000"/>
          </a:xfrm>
          <a:solidFill>
            <a:schemeClr val="accent5"/>
          </a:solidFill>
        </p:grpSpPr>
        <p:sp>
          <p:nvSpPr>
            <p:cNvPr id="200" name="Freeform 63">
              <a:extLst>
                <a:ext uri="{FF2B5EF4-FFF2-40B4-BE49-F238E27FC236}">
                  <a16:creationId xmlns:a16="http://schemas.microsoft.com/office/drawing/2014/main" id="{D1AC9050-7F8A-C9B1-409D-378B2519727B}"/>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4"/>
            </a:solidFill>
            <a:ln w="28575">
              <a:solidFill>
                <a:schemeClr val="accent4"/>
              </a:solidFill>
            </a:ln>
            <a:effectLst/>
          </p:spPr>
          <p:txBody>
            <a:bodyPr wrap="none" anchor="ctr"/>
            <a:lstStyle/>
            <a:p>
              <a:endParaRPr lang="en-US" sz="900" dirty="0">
                <a:latin typeface="Poppins" pitchFamily="2" charset="77"/>
              </a:endParaRPr>
            </a:p>
          </p:txBody>
        </p:sp>
        <p:sp>
          <p:nvSpPr>
            <p:cNvPr id="201" name="Freeform 64">
              <a:extLst>
                <a:ext uri="{FF2B5EF4-FFF2-40B4-BE49-F238E27FC236}">
                  <a16:creationId xmlns:a16="http://schemas.microsoft.com/office/drawing/2014/main" id="{90EA82FE-751E-A9ED-4C4F-269B2D622782}"/>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02" name="Freeform 65">
              <a:extLst>
                <a:ext uri="{FF2B5EF4-FFF2-40B4-BE49-F238E27FC236}">
                  <a16:creationId xmlns:a16="http://schemas.microsoft.com/office/drawing/2014/main" id="{4B80B557-2C1F-324E-9703-B931E9192992}"/>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03" name="Freeform 66">
              <a:extLst>
                <a:ext uri="{FF2B5EF4-FFF2-40B4-BE49-F238E27FC236}">
                  <a16:creationId xmlns:a16="http://schemas.microsoft.com/office/drawing/2014/main" id="{55D4B7ED-D38C-E03F-3D4D-C45B3E696737}"/>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04" name="Freeform 67">
              <a:extLst>
                <a:ext uri="{FF2B5EF4-FFF2-40B4-BE49-F238E27FC236}">
                  <a16:creationId xmlns:a16="http://schemas.microsoft.com/office/drawing/2014/main" id="{17B0AA5D-4A29-990D-2418-C437BE413F15}"/>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grpSp>
      <p:grpSp>
        <p:nvGrpSpPr>
          <p:cNvPr id="205" name="Groupe 204">
            <a:extLst>
              <a:ext uri="{FF2B5EF4-FFF2-40B4-BE49-F238E27FC236}">
                <a16:creationId xmlns:a16="http://schemas.microsoft.com/office/drawing/2014/main" id="{6DC5370C-1702-890B-E44C-A0EB559A8B03}"/>
              </a:ext>
            </a:extLst>
          </p:cNvPr>
          <p:cNvGrpSpPr/>
          <p:nvPr/>
        </p:nvGrpSpPr>
        <p:grpSpPr>
          <a:xfrm>
            <a:off x="7274853" y="4082057"/>
            <a:ext cx="714622" cy="107429"/>
            <a:chOff x="620698" y="2615369"/>
            <a:chExt cx="1541413" cy="216000"/>
          </a:xfrm>
          <a:solidFill>
            <a:schemeClr val="accent5"/>
          </a:solidFill>
        </p:grpSpPr>
        <p:sp>
          <p:nvSpPr>
            <p:cNvPr id="206" name="Freeform 63">
              <a:extLst>
                <a:ext uri="{FF2B5EF4-FFF2-40B4-BE49-F238E27FC236}">
                  <a16:creationId xmlns:a16="http://schemas.microsoft.com/office/drawing/2014/main" id="{B9C10AA2-DAA8-A8C1-425C-577E0C562325}"/>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4"/>
            </a:solidFill>
            <a:ln w="28575">
              <a:solidFill>
                <a:schemeClr val="accent4"/>
              </a:solidFill>
            </a:ln>
            <a:effectLst/>
          </p:spPr>
          <p:txBody>
            <a:bodyPr wrap="none" anchor="ctr"/>
            <a:lstStyle/>
            <a:p>
              <a:endParaRPr lang="en-US" sz="900" dirty="0">
                <a:latin typeface="Poppins" pitchFamily="2" charset="77"/>
              </a:endParaRPr>
            </a:p>
          </p:txBody>
        </p:sp>
        <p:sp>
          <p:nvSpPr>
            <p:cNvPr id="207" name="Freeform 64">
              <a:extLst>
                <a:ext uri="{FF2B5EF4-FFF2-40B4-BE49-F238E27FC236}">
                  <a16:creationId xmlns:a16="http://schemas.microsoft.com/office/drawing/2014/main" id="{DFB481A1-0B07-E455-56E8-834DF54B1412}"/>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08" name="Freeform 65">
              <a:extLst>
                <a:ext uri="{FF2B5EF4-FFF2-40B4-BE49-F238E27FC236}">
                  <a16:creationId xmlns:a16="http://schemas.microsoft.com/office/drawing/2014/main" id="{2E9DF39A-0760-BFCF-93DC-69FA59FBB223}"/>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09" name="Freeform 66">
              <a:extLst>
                <a:ext uri="{FF2B5EF4-FFF2-40B4-BE49-F238E27FC236}">
                  <a16:creationId xmlns:a16="http://schemas.microsoft.com/office/drawing/2014/main" id="{B3ADC6A5-2091-B09F-8094-6CC081583BC3}"/>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10" name="Freeform 67">
              <a:extLst>
                <a:ext uri="{FF2B5EF4-FFF2-40B4-BE49-F238E27FC236}">
                  <a16:creationId xmlns:a16="http://schemas.microsoft.com/office/drawing/2014/main" id="{75D0E301-2A2B-8F1E-0A5D-1CB59B90123A}"/>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grpSp>
      <p:sp>
        <p:nvSpPr>
          <p:cNvPr id="211" name="ZoneTexte 210">
            <a:extLst>
              <a:ext uri="{FF2B5EF4-FFF2-40B4-BE49-F238E27FC236}">
                <a16:creationId xmlns:a16="http://schemas.microsoft.com/office/drawing/2014/main" id="{FCB9052C-D68B-AA33-6441-8FC46D1F86F5}"/>
              </a:ext>
            </a:extLst>
          </p:cNvPr>
          <p:cNvSpPr txBox="1"/>
          <p:nvPr/>
        </p:nvSpPr>
        <p:spPr>
          <a:xfrm>
            <a:off x="7175417" y="3454176"/>
            <a:ext cx="798401" cy="213585"/>
          </a:xfrm>
          <a:prstGeom prst="rect">
            <a:avLst/>
          </a:prstGeom>
          <a:noFill/>
        </p:spPr>
        <p:txBody>
          <a:bodyPr wrap="square" rtlCol="0">
            <a:spAutoFit/>
          </a:bodyPr>
          <a:lstStyle/>
          <a:p>
            <a:r>
              <a:rPr lang="fr-FR" sz="788" dirty="0"/>
              <a:t>Conso de bio</a:t>
            </a:r>
          </a:p>
        </p:txBody>
      </p:sp>
      <p:sp>
        <p:nvSpPr>
          <p:cNvPr id="212" name="ZoneTexte 211">
            <a:extLst>
              <a:ext uri="{FF2B5EF4-FFF2-40B4-BE49-F238E27FC236}">
                <a16:creationId xmlns:a16="http://schemas.microsoft.com/office/drawing/2014/main" id="{93938F69-4AC2-D200-6B1D-D4444B36E5AF}"/>
              </a:ext>
            </a:extLst>
          </p:cNvPr>
          <p:cNvSpPr txBox="1"/>
          <p:nvPr/>
        </p:nvSpPr>
        <p:spPr>
          <a:xfrm>
            <a:off x="7175418" y="3855518"/>
            <a:ext cx="1208287" cy="213585"/>
          </a:xfrm>
          <a:prstGeom prst="rect">
            <a:avLst/>
          </a:prstGeom>
          <a:noFill/>
        </p:spPr>
        <p:txBody>
          <a:bodyPr wrap="square" rtlCol="0">
            <a:spAutoFit/>
          </a:bodyPr>
          <a:lstStyle/>
          <a:p>
            <a:r>
              <a:rPr lang="fr-FR" sz="788" dirty="0"/>
              <a:t>Appréciation du bio</a:t>
            </a:r>
          </a:p>
        </p:txBody>
      </p:sp>
      <p:grpSp>
        <p:nvGrpSpPr>
          <p:cNvPr id="213" name="Groupe 212">
            <a:extLst>
              <a:ext uri="{FF2B5EF4-FFF2-40B4-BE49-F238E27FC236}">
                <a16:creationId xmlns:a16="http://schemas.microsoft.com/office/drawing/2014/main" id="{399ACFCB-D177-0C31-0AA9-F26BB49BAEC2}"/>
              </a:ext>
            </a:extLst>
          </p:cNvPr>
          <p:cNvGrpSpPr/>
          <p:nvPr/>
        </p:nvGrpSpPr>
        <p:grpSpPr>
          <a:xfrm>
            <a:off x="7274853" y="2787583"/>
            <a:ext cx="714622" cy="107429"/>
            <a:chOff x="620698" y="2615369"/>
            <a:chExt cx="1541413" cy="216000"/>
          </a:xfrm>
          <a:solidFill>
            <a:schemeClr val="accent5"/>
          </a:solidFill>
        </p:grpSpPr>
        <p:sp>
          <p:nvSpPr>
            <p:cNvPr id="214" name="Freeform 63">
              <a:extLst>
                <a:ext uri="{FF2B5EF4-FFF2-40B4-BE49-F238E27FC236}">
                  <a16:creationId xmlns:a16="http://schemas.microsoft.com/office/drawing/2014/main" id="{E955AD15-4C85-869B-084D-D5AB7BD163B8}"/>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4"/>
            </a:solidFill>
            <a:ln w="28575">
              <a:solidFill>
                <a:schemeClr val="accent4"/>
              </a:solidFill>
            </a:ln>
            <a:effectLst/>
          </p:spPr>
          <p:txBody>
            <a:bodyPr wrap="none" anchor="ctr"/>
            <a:lstStyle/>
            <a:p>
              <a:endParaRPr lang="en-US" sz="900" dirty="0">
                <a:latin typeface="Poppins" pitchFamily="2" charset="77"/>
              </a:endParaRPr>
            </a:p>
          </p:txBody>
        </p:sp>
        <p:sp>
          <p:nvSpPr>
            <p:cNvPr id="215" name="Freeform 64">
              <a:extLst>
                <a:ext uri="{FF2B5EF4-FFF2-40B4-BE49-F238E27FC236}">
                  <a16:creationId xmlns:a16="http://schemas.microsoft.com/office/drawing/2014/main" id="{32627A82-C419-C9CE-69E7-688A0AC984BC}"/>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16" name="Freeform 65">
              <a:extLst>
                <a:ext uri="{FF2B5EF4-FFF2-40B4-BE49-F238E27FC236}">
                  <a16:creationId xmlns:a16="http://schemas.microsoft.com/office/drawing/2014/main" id="{A8A9DC48-051A-47BA-F3C4-67A4B5555B7F}"/>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17" name="Freeform 66">
              <a:extLst>
                <a:ext uri="{FF2B5EF4-FFF2-40B4-BE49-F238E27FC236}">
                  <a16:creationId xmlns:a16="http://schemas.microsoft.com/office/drawing/2014/main" id="{EC59E759-5A13-5F2E-0EFA-2E142C6FAA76}"/>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18" name="Freeform 67">
              <a:extLst>
                <a:ext uri="{FF2B5EF4-FFF2-40B4-BE49-F238E27FC236}">
                  <a16:creationId xmlns:a16="http://schemas.microsoft.com/office/drawing/2014/main" id="{CCD5158C-9420-75A7-45C7-48B6F8C5D410}"/>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grpSp>
      <p:sp>
        <p:nvSpPr>
          <p:cNvPr id="219" name="ZoneTexte 218">
            <a:extLst>
              <a:ext uri="{FF2B5EF4-FFF2-40B4-BE49-F238E27FC236}">
                <a16:creationId xmlns:a16="http://schemas.microsoft.com/office/drawing/2014/main" id="{7785F8E6-601A-9AEC-E0D6-0A1B07E5E53F}"/>
              </a:ext>
            </a:extLst>
          </p:cNvPr>
          <p:cNvSpPr txBox="1"/>
          <p:nvPr/>
        </p:nvSpPr>
        <p:spPr>
          <a:xfrm>
            <a:off x="7175417" y="2595858"/>
            <a:ext cx="1599770" cy="213585"/>
          </a:xfrm>
          <a:prstGeom prst="rect">
            <a:avLst/>
          </a:prstGeom>
          <a:noFill/>
        </p:spPr>
        <p:txBody>
          <a:bodyPr wrap="square" rtlCol="0">
            <a:spAutoFit/>
          </a:bodyPr>
          <a:lstStyle/>
          <a:p>
            <a:r>
              <a:rPr lang="fr-FR" sz="788" dirty="0"/>
              <a:t>Préoccupations environnement</a:t>
            </a:r>
          </a:p>
        </p:txBody>
      </p:sp>
      <p:sp>
        <p:nvSpPr>
          <p:cNvPr id="220" name="ZoneTexte 219">
            <a:extLst>
              <a:ext uri="{FF2B5EF4-FFF2-40B4-BE49-F238E27FC236}">
                <a16:creationId xmlns:a16="http://schemas.microsoft.com/office/drawing/2014/main" id="{19C1BC71-02AE-C34F-7054-3665C126DD8B}"/>
              </a:ext>
            </a:extLst>
          </p:cNvPr>
          <p:cNvSpPr txBox="1"/>
          <p:nvPr/>
        </p:nvSpPr>
        <p:spPr>
          <a:xfrm>
            <a:off x="7175418" y="2981018"/>
            <a:ext cx="1457557" cy="334835"/>
          </a:xfrm>
          <a:prstGeom prst="rect">
            <a:avLst/>
          </a:prstGeom>
          <a:noFill/>
        </p:spPr>
        <p:txBody>
          <a:bodyPr wrap="square" rtlCol="0">
            <a:spAutoFit/>
          </a:bodyPr>
          <a:lstStyle/>
          <a:p>
            <a:r>
              <a:rPr lang="fr-FR" sz="788" dirty="0"/>
              <a:t>Préoccupations santé / alimentation</a:t>
            </a:r>
          </a:p>
        </p:txBody>
      </p:sp>
      <p:grpSp>
        <p:nvGrpSpPr>
          <p:cNvPr id="221" name="Groupe 220">
            <a:extLst>
              <a:ext uri="{FF2B5EF4-FFF2-40B4-BE49-F238E27FC236}">
                <a16:creationId xmlns:a16="http://schemas.microsoft.com/office/drawing/2014/main" id="{5B9E5E09-3215-697B-F53C-4F651139F851}"/>
              </a:ext>
            </a:extLst>
          </p:cNvPr>
          <p:cNvGrpSpPr/>
          <p:nvPr/>
        </p:nvGrpSpPr>
        <p:grpSpPr>
          <a:xfrm>
            <a:off x="7274853" y="3279775"/>
            <a:ext cx="714622" cy="107429"/>
            <a:chOff x="620698" y="2615369"/>
            <a:chExt cx="1541413" cy="216000"/>
          </a:xfrm>
          <a:solidFill>
            <a:schemeClr val="accent5"/>
          </a:solidFill>
        </p:grpSpPr>
        <p:sp>
          <p:nvSpPr>
            <p:cNvPr id="222" name="Freeform 63">
              <a:extLst>
                <a:ext uri="{FF2B5EF4-FFF2-40B4-BE49-F238E27FC236}">
                  <a16:creationId xmlns:a16="http://schemas.microsoft.com/office/drawing/2014/main" id="{56CAE340-ED27-2F62-8C02-5393A62F403F}"/>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4"/>
            </a:solidFill>
            <a:ln w="28575">
              <a:solidFill>
                <a:schemeClr val="accent4"/>
              </a:solidFill>
            </a:ln>
            <a:effectLst/>
          </p:spPr>
          <p:txBody>
            <a:bodyPr wrap="none" anchor="ctr"/>
            <a:lstStyle/>
            <a:p>
              <a:endParaRPr lang="en-US" sz="900" dirty="0">
                <a:latin typeface="Poppins" pitchFamily="2" charset="77"/>
              </a:endParaRPr>
            </a:p>
          </p:txBody>
        </p:sp>
        <p:sp>
          <p:nvSpPr>
            <p:cNvPr id="223" name="Freeform 64">
              <a:extLst>
                <a:ext uri="{FF2B5EF4-FFF2-40B4-BE49-F238E27FC236}">
                  <a16:creationId xmlns:a16="http://schemas.microsoft.com/office/drawing/2014/main" id="{73600CF3-EFE6-43BF-C21E-6D5EC72F10BC}"/>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24" name="Freeform 65">
              <a:extLst>
                <a:ext uri="{FF2B5EF4-FFF2-40B4-BE49-F238E27FC236}">
                  <a16:creationId xmlns:a16="http://schemas.microsoft.com/office/drawing/2014/main" id="{6B800CFD-C95C-EADA-961C-91C28B952BBE}"/>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25" name="Freeform 66">
              <a:extLst>
                <a:ext uri="{FF2B5EF4-FFF2-40B4-BE49-F238E27FC236}">
                  <a16:creationId xmlns:a16="http://schemas.microsoft.com/office/drawing/2014/main" id="{0B20A2E9-61C9-3464-06B2-6C9931D8649E}"/>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26" name="Freeform 67">
              <a:extLst>
                <a:ext uri="{FF2B5EF4-FFF2-40B4-BE49-F238E27FC236}">
                  <a16:creationId xmlns:a16="http://schemas.microsoft.com/office/drawing/2014/main" id="{9F7FCB60-7478-3C74-4F2B-178D1465C94E}"/>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grpSp>
      <p:grpSp>
        <p:nvGrpSpPr>
          <p:cNvPr id="227" name="Groupe 226">
            <a:extLst>
              <a:ext uri="{FF2B5EF4-FFF2-40B4-BE49-F238E27FC236}">
                <a16:creationId xmlns:a16="http://schemas.microsoft.com/office/drawing/2014/main" id="{6CD6D286-7731-A190-CCD6-4A6C98EB3FC9}"/>
              </a:ext>
            </a:extLst>
          </p:cNvPr>
          <p:cNvGrpSpPr/>
          <p:nvPr/>
        </p:nvGrpSpPr>
        <p:grpSpPr>
          <a:xfrm>
            <a:off x="7274853" y="4463528"/>
            <a:ext cx="714622" cy="107429"/>
            <a:chOff x="620698" y="2615369"/>
            <a:chExt cx="1541413" cy="216000"/>
          </a:xfrm>
          <a:solidFill>
            <a:schemeClr val="accent5"/>
          </a:solidFill>
        </p:grpSpPr>
        <p:sp>
          <p:nvSpPr>
            <p:cNvPr id="228" name="Freeform 63">
              <a:extLst>
                <a:ext uri="{FF2B5EF4-FFF2-40B4-BE49-F238E27FC236}">
                  <a16:creationId xmlns:a16="http://schemas.microsoft.com/office/drawing/2014/main" id="{01358124-A7D4-D777-EA75-A8BEE3647389}"/>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4"/>
            </a:solidFill>
            <a:ln w="28575">
              <a:solidFill>
                <a:schemeClr val="accent4"/>
              </a:solidFill>
            </a:ln>
            <a:effectLst/>
          </p:spPr>
          <p:txBody>
            <a:bodyPr wrap="none" anchor="ctr"/>
            <a:lstStyle/>
            <a:p>
              <a:endParaRPr lang="en-US" sz="900" dirty="0">
                <a:latin typeface="Poppins" pitchFamily="2" charset="77"/>
              </a:endParaRPr>
            </a:p>
          </p:txBody>
        </p:sp>
        <p:sp>
          <p:nvSpPr>
            <p:cNvPr id="229" name="Freeform 64">
              <a:extLst>
                <a:ext uri="{FF2B5EF4-FFF2-40B4-BE49-F238E27FC236}">
                  <a16:creationId xmlns:a16="http://schemas.microsoft.com/office/drawing/2014/main" id="{44EE9D82-0648-4A67-8665-6D83E229D173}"/>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30" name="Freeform 65">
              <a:extLst>
                <a:ext uri="{FF2B5EF4-FFF2-40B4-BE49-F238E27FC236}">
                  <a16:creationId xmlns:a16="http://schemas.microsoft.com/office/drawing/2014/main" id="{6B144D6F-9FD0-5920-D9BE-EE6656036771}"/>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31" name="Freeform 66">
              <a:extLst>
                <a:ext uri="{FF2B5EF4-FFF2-40B4-BE49-F238E27FC236}">
                  <a16:creationId xmlns:a16="http://schemas.microsoft.com/office/drawing/2014/main" id="{8212565E-5028-EE39-4F92-3588454224D4}"/>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sp>
          <p:nvSpPr>
            <p:cNvPr id="232" name="Freeform 67">
              <a:extLst>
                <a:ext uri="{FF2B5EF4-FFF2-40B4-BE49-F238E27FC236}">
                  <a16:creationId xmlns:a16="http://schemas.microsoft.com/office/drawing/2014/main" id="{CF265E3A-30B0-FA4C-3AF6-B15CD631BE14}"/>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4"/>
              </a:solidFill>
            </a:ln>
            <a:effectLst/>
          </p:spPr>
          <p:txBody>
            <a:bodyPr wrap="none" anchor="ctr"/>
            <a:lstStyle/>
            <a:p>
              <a:endParaRPr lang="en-US" sz="900" dirty="0">
                <a:latin typeface="Poppins" pitchFamily="2" charset="77"/>
              </a:endParaRPr>
            </a:p>
          </p:txBody>
        </p:sp>
      </p:grpSp>
      <p:sp>
        <p:nvSpPr>
          <p:cNvPr id="233" name="ZoneTexte 232">
            <a:extLst>
              <a:ext uri="{FF2B5EF4-FFF2-40B4-BE49-F238E27FC236}">
                <a16:creationId xmlns:a16="http://schemas.microsoft.com/office/drawing/2014/main" id="{06F5F950-2ED1-425A-C787-EF7AE91F3DFD}"/>
              </a:ext>
            </a:extLst>
          </p:cNvPr>
          <p:cNvSpPr txBox="1"/>
          <p:nvPr/>
        </p:nvSpPr>
        <p:spPr>
          <a:xfrm>
            <a:off x="7175418" y="4247395"/>
            <a:ext cx="1257581" cy="213585"/>
          </a:xfrm>
          <a:prstGeom prst="rect">
            <a:avLst/>
          </a:prstGeom>
          <a:noFill/>
        </p:spPr>
        <p:txBody>
          <a:bodyPr wrap="square" rtlCol="0">
            <a:spAutoFit/>
          </a:bodyPr>
          <a:lstStyle/>
          <a:p>
            <a:r>
              <a:rPr lang="fr-FR" sz="788" dirty="0"/>
              <a:t>Rapport aux labels</a:t>
            </a:r>
          </a:p>
        </p:txBody>
      </p:sp>
      <p:sp>
        <p:nvSpPr>
          <p:cNvPr id="234" name="Rectangle : coins arrondis 233">
            <a:extLst>
              <a:ext uri="{FF2B5EF4-FFF2-40B4-BE49-F238E27FC236}">
                <a16:creationId xmlns:a16="http://schemas.microsoft.com/office/drawing/2014/main" id="{A7B044AF-8F64-7979-A511-54C112AA6D12}"/>
              </a:ext>
            </a:extLst>
          </p:cNvPr>
          <p:cNvSpPr/>
          <p:nvPr/>
        </p:nvSpPr>
        <p:spPr>
          <a:xfrm>
            <a:off x="5489142" y="1025048"/>
            <a:ext cx="1485000" cy="3651655"/>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35" name="ZoneTexte 234">
            <a:extLst>
              <a:ext uri="{FF2B5EF4-FFF2-40B4-BE49-F238E27FC236}">
                <a16:creationId xmlns:a16="http://schemas.microsoft.com/office/drawing/2014/main" id="{56B7BC76-9294-1304-4687-864927FA2217}"/>
              </a:ext>
            </a:extLst>
          </p:cNvPr>
          <p:cNvSpPr txBox="1"/>
          <p:nvPr/>
        </p:nvSpPr>
        <p:spPr>
          <a:xfrm>
            <a:off x="5514570" y="1174633"/>
            <a:ext cx="1240572" cy="461665"/>
          </a:xfrm>
          <a:prstGeom prst="rect">
            <a:avLst/>
          </a:prstGeom>
          <a:noFill/>
        </p:spPr>
        <p:txBody>
          <a:bodyPr wrap="square" rtlCol="0">
            <a:spAutoFit/>
          </a:bodyPr>
          <a:lstStyle/>
          <a:p>
            <a:r>
              <a:rPr lang="fr-FR" sz="1200" b="1" dirty="0">
                <a:solidFill>
                  <a:schemeClr val="accent5"/>
                </a:solidFill>
              </a:rPr>
              <a:t>Les </a:t>
            </a:r>
          </a:p>
          <a:p>
            <a:r>
              <a:rPr lang="fr-FR" sz="1200" b="1" dirty="0">
                <a:solidFill>
                  <a:schemeClr val="accent5"/>
                </a:solidFill>
              </a:rPr>
              <a:t>désintéressés</a:t>
            </a:r>
          </a:p>
        </p:txBody>
      </p:sp>
      <p:grpSp>
        <p:nvGrpSpPr>
          <p:cNvPr id="236" name="Groupe 235">
            <a:extLst>
              <a:ext uri="{FF2B5EF4-FFF2-40B4-BE49-F238E27FC236}">
                <a16:creationId xmlns:a16="http://schemas.microsoft.com/office/drawing/2014/main" id="{B4324408-5E94-21BD-3B0A-89835BD19CCB}"/>
              </a:ext>
            </a:extLst>
          </p:cNvPr>
          <p:cNvGrpSpPr/>
          <p:nvPr/>
        </p:nvGrpSpPr>
        <p:grpSpPr>
          <a:xfrm>
            <a:off x="5548965" y="3646286"/>
            <a:ext cx="714622" cy="107429"/>
            <a:chOff x="620698" y="2615369"/>
            <a:chExt cx="1541413" cy="216000"/>
          </a:xfrm>
          <a:solidFill>
            <a:schemeClr val="accent1"/>
          </a:solidFill>
        </p:grpSpPr>
        <p:sp>
          <p:nvSpPr>
            <p:cNvPr id="237" name="Freeform 63">
              <a:extLst>
                <a:ext uri="{FF2B5EF4-FFF2-40B4-BE49-F238E27FC236}">
                  <a16:creationId xmlns:a16="http://schemas.microsoft.com/office/drawing/2014/main" id="{6C7F767E-2133-568A-5CA4-F84B4E29D5C8}"/>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38" name="Freeform 64">
              <a:extLst>
                <a:ext uri="{FF2B5EF4-FFF2-40B4-BE49-F238E27FC236}">
                  <a16:creationId xmlns:a16="http://schemas.microsoft.com/office/drawing/2014/main" id="{F563D340-644A-D596-C00E-183783272426}"/>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39" name="Freeform 65">
              <a:extLst>
                <a:ext uri="{FF2B5EF4-FFF2-40B4-BE49-F238E27FC236}">
                  <a16:creationId xmlns:a16="http://schemas.microsoft.com/office/drawing/2014/main" id="{626BA4B6-6EBB-72EA-FFAA-13212F9B5815}"/>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40" name="Freeform 66">
              <a:extLst>
                <a:ext uri="{FF2B5EF4-FFF2-40B4-BE49-F238E27FC236}">
                  <a16:creationId xmlns:a16="http://schemas.microsoft.com/office/drawing/2014/main" id="{AD47A593-56C5-A311-D3B0-7467CB6AEECC}"/>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41" name="Freeform 67">
              <a:extLst>
                <a:ext uri="{FF2B5EF4-FFF2-40B4-BE49-F238E27FC236}">
                  <a16:creationId xmlns:a16="http://schemas.microsoft.com/office/drawing/2014/main" id="{8B15E740-CC3E-4794-A501-176FA0CE9FC3}"/>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grpSp>
      <p:grpSp>
        <p:nvGrpSpPr>
          <p:cNvPr id="242" name="Groupe 241">
            <a:extLst>
              <a:ext uri="{FF2B5EF4-FFF2-40B4-BE49-F238E27FC236}">
                <a16:creationId xmlns:a16="http://schemas.microsoft.com/office/drawing/2014/main" id="{388260B5-0D04-FD8F-2E30-BE8AE8961AD1}"/>
              </a:ext>
            </a:extLst>
          </p:cNvPr>
          <p:cNvGrpSpPr/>
          <p:nvPr/>
        </p:nvGrpSpPr>
        <p:grpSpPr>
          <a:xfrm>
            <a:off x="5548965" y="4063854"/>
            <a:ext cx="714622" cy="107429"/>
            <a:chOff x="620698" y="2615369"/>
            <a:chExt cx="1541413" cy="216000"/>
          </a:xfrm>
          <a:solidFill>
            <a:schemeClr val="accent1"/>
          </a:solidFill>
        </p:grpSpPr>
        <p:sp>
          <p:nvSpPr>
            <p:cNvPr id="243" name="Freeform 63">
              <a:extLst>
                <a:ext uri="{FF2B5EF4-FFF2-40B4-BE49-F238E27FC236}">
                  <a16:creationId xmlns:a16="http://schemas.microsoft.com/office/drawing/2014/main" id="{02500F36-56DB-15F4-8EC3-17EBD87DDDEA}"/>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44" name="Freeform 64">
              <a:extLst>
                <a:ext uri="{FF2B5EF4-FFF2-40B4-BE49-F238E27FC236}">
                  <a16:creationId xmlns:a16="http://schemas.microsoft.com/office/drawing/2014/main" id="{CA713F55-D235-64D6-1E8F-408BC07137BC}"/>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45" name="Freeform 65">
              <a:extLst>
                <a:ext uri="{FF2B5EF4-FFF2-40B4-BE49-F238E27FC236}">
                  <a16:creationId xmlns:a16="http://schemas.microsoft.com/office/drawing/2014/main" id="{AF437A7F-A36F-4327-1093-C52721AD3E69}"/>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46" name="Freeform 66">
              <a:extLst>
                <a:ext uri="{FF2B5EF4-FFF2-40B4-BE49-F238E27FC236}">
                  <a16:creationId xmlns:a16="http://schemas.microsoft.com/office/drawing/2014/main" id="{AA408EF9-A2F4-EDE8-13FA-AC8C38EE477B}"/>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47" name="Freeform 67">
              <a:extLst>
                <a:ext uri="{FF2B5EF4-FFF2-40B4-BE49-F238E27FC236}">
                  <a16:creationId xmlns:a16="http://schemas.microsoft.com/office/drawing/2014/main" id="{A1C08FCD-8B2B-B811-5D2E-CED7ED12A654}"/>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grpSp>
      <p:sp>
        <p:nvSpPr>
          <p:cNvPr id="248" name="ZoneTexte 247">
            <a:extLst>
              <a:ext uri="{FF2B5EF4-FFF2-40B4-BE49-F238E27FC236}">
                <a16:creationId xmlns:a16="http://schemas.microsoft.com/office/drawing/2014/main" id="{D64AC7EF-F0D1-29CD-F670-95F8526D47C2}"/>
              </a:ext>
            </a:extLst>
          </p:cNvPr>
          <p:cNvSpPr txBox="1"/>
          <p:nvPr/>
        </p:nvSpPr>
        <p:spPr>
          <a:xfrm>
            <a:off x="5446502" y="3435972"/>
            <a:ext cx="798401" cy="213585"/>
          </a:xfrm>
          <a:prstGeom prst="rect">
            <a:avLst/>
          </a:prstGeom>
          <a:noFill/>
        </p:spPr>
        <p:txBody>
          <a:bodyPr wrap="square" rtlCol="0">
            <a:spAutoFit/>
          </a:bodyPr>
          <a:lstStyle/>
          <a:p>
            <a:r>
              <a:rPr lang="fr-FR" sz="788" dirty="0"/>
              <a:t>Conso de bio</a:t>
            </a:r>
          </a:p>
        </p:txBody>
      </p:sp>
      <p:sp>
        <p:nvSpPr>
          <p:cNvPr id="249" name="ZoneTexte 248">
            <a:extLst>
              <a:ext uri="{FF2B5EF4-FFF2-40B4-BE49-F238E27FC236}">
                <a16:creationId xmlns:a16="http://schemas.microsoft.com/office/drawing/2014/main" id="{F0235EAF-5A34-B912-31C9-32C9EA6C5801}"/>
              </a:ext>
            </a:extLst>
          </p:cNvPr>
          <p:cNvSpPr txBox="1"/>
          <p:nvPr/>
        </p:nvSpPr>
        <p:spPr>
          <a:xfrm>
            <a:off x="5446502" y="3837315"/>
            <a:ext cx="1267193" cy="213585"/>
          </a:xfrm>
          <a:prstGeom prst="rect">
            <a:avLst/>
          </a:prstGeom>
          <a:noFill/>
        </p:spPr>
        <p:txBody>
          <a:bodyPr wrap="square" rtlCol="0">
            <a:spAutoFit/>
          </a:bodyPr>
          <a:lstStyle/>
          <a:p>
            <a:r>
              <a:rPr lang="fr-FR" sz="788" dirty="0"/>
              <a:t>Appréciation du bio</a:t>
            </a:r>
          </a:p>
        </p:txBody>
      </p:sp>
      <p:grpSp>
        <p:nvGrpSpPr>
          <p:cNvPr id="250" name="Groupe 249">
            <a:extLst>
              <a:ext uri="{FF2B5EF4-FFF2-40B4-BE49-F238E27FC236}">
                <a16:creationId xmlns:a16="http://schemas.microsoft.com/office/drawing/2014/main" id="{B0AA4508-C82C-C982-2AD4-E93D1BC2BC42}"/>
              </a:ext>
            </a:extLst>
          </p:cNvPr>
          <p:cNvGrpSpPr/>
          <p:nvPr/>
        </p:nvGrpSpPr>
        <p:grpSpPr>
          <a:xfrm>
            <a:off x="5548965" y="2769379"/>
            <a:ext cx="714622" cy="107429"/>
            <a:chOff x="620698" y="2615369"/>
            <a:chExt cx="1541413" cy="216000"/>
          </a:xfrm>
          <a:solidFill>
            <a:schemeClr val="accent1"/>
          </a:solidFill>
        </p:grpSpPr>
        <p:sp>
          <p:nvSpPr>
            <p:cNvPr id="251" name="Freeform 63">
              <a:extLst>
                <a:ext uri="{FF2B5EF4-FFF2-40B4-BE49-F238E27FC236}">
                  <a16:creationId xmlns:a16="http://schemas.microsoft.com/office/drawing/2014/main" id="{4EBEDC39-65B6-13C0-738A-F65F603BC533}"/>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52" name="Freeform 64">
              <a:extLst>
                <a:ext uri="{FF2B5EF4-FFF2-40B4-BE49-F238E27FC236}">
                  <a16:creationId xmlns:a16="http://schemas.microsoft.com/office/drawing/2014/main" id="{526D88FD-A98A-5B42-F550-A44711D0B3F3}"/>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53" name="Freeform 65">
              <a:extLst>
                <a:ext uri="{FF2B5EF4-FFF2-40B4-BE49-F238E27FC236}">
                  <a16:creationId xmlns:a16="http://schemas.microsoft.com/office/drawing/2014/main" id="{6380EFCA-7BAA-83C4-4339-541018567EA0}"/>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54" name="Freeform 66">
              <a:extLst>
                <a:ext uri="{FF2B5EF4-FFF2-40B4-BE49-F238E27FC236}">
                  <a16:creationId xmlns:a16="http://schemas.microsoft.com/office/drawing/2014/main" id="{1172C9A7-2243-B1C4-AB60-E328740B0542}"/>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55" name="Freeform 67">
              <a:extLst>
                <a:ext uri="{FF2B5EF4-FFF2-40B4-BE49-F238E27FC236}">
                  <a16:creationId xmlns:a16="http://schemas.microsoft.com/office/drawing/2014/main" id="{889D0E9D-21B9-0A29-710E-9D5624ACFA58}"/>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grpSp>
      <p:grpSp>
        <p:nvGrpSpPr>
          <p:cNvPr id="258" name="Groupe 257">
            <a:extLst>
              <a:ext uri="{FF2B5EF4-FFF2-40B4-BE49-F238E27FC236}">
                <a16:creationId xmlns:a16="http://schemas.microsoft.com/office/drawing/2014/main" id="{59153499-04E7-CD0F-3B84-E2A6817A07CB}"/>
              </a:ext>
            </a:extLst>
          </p:cNvPr>
          <p:cNvGrpSpPr/>
          <p:nvPr/>
        </p:nvGrpSpPr>
        <p:grpSpPr>
          <a:xfrm>
            <a:off x="5548965" y="3261572"/>
            <a:ext cx="714622" cy="107429"/>
            <a:chOff x="620698" y="2615369"/>
            <a:chExt cx="1541413" cy="216000"/>
          </a:xfrm>
          <a:solidFill>
            <a:schemeClr val="accent1"/>
          </a:solidFill>
        </p:grpSpPr>
        <p:sp>
          <p:nvSpPr>
            <p:cNvPr id="259" name="Freeform 63">
              <a:extLst>
                <a:ext uri="{FF2B5EF4-FFF2-40B4-BE49-F238E27FC236}">
                  <a16:creationId xmlns:a16="http://schemas.microsoft.com/office/drawing/2014/main" id="{BC1D769A-D1BA-3B25-980A-2B3B7EA6B2B4}"/>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60" name="Freeform 64">
              <a:extLst>
                <a:ext uri="{FF2B5EF4-FFF2-40B4-BE49-F238E27FC236}">
                  <a16:creationId xmlns:a16="http://schemas.microsoft.com/office/drawing/2014/main" id="{8B0EE5BD-00B5-4CB1-A461-788070A2AA2A}"/>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61" name="Freeform 65">
              <a:extLst>
                <a:ext uri="{FF2B5EF4-FFF2-40B4-BE49-F238E27FC236}">
                  <a16:creationId xmlns:a16="http://schemas.microsoft.com/office/drawing/2014/main" id="{597F09DB-DC3C-3874-D67A-DF930FD2F767}"/>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62" name="Freeform 66">
              <a:extLst>
                <a:ext uri="{FF2B5EF4-FFF2-40B4-BE49-F238E27FC236}">
                  <a16:creationId xmlns:a16="http://schemas.microsoft.com/office/drawing/2014/main" id="{B9709DD2-07DE-4536-4A2C-FB9A46B99680}"/>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63" name="Freeform 67">
              <a:extLst>
                <a:ext uri="{FF2B5EF4-FFF2-40B4-BE49-F238E27FC236}">
                  <a16:creationId xmlns:a16="http://schemas.microsoft.com/office/drawing/2014/main" id="{BCE9B4EA-3B42-9EC1-F09C-C692A3678C4A}"/>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grpSp>
      <p:grpSp>
        <p:nvGrpSpPr>
          <p:cNvPr id="264" name="Groupe 263">
            <a:extLst>
              <a:ext uri="{FF2B5EF4-FFF2-40B4-BE49-F238E27FC236}">
                <a16:creationId xmlns:a16="http://schemas.microsoft.com/office/drawing/2014/main" id="{914FE1E8-C56C-527B-460A-47EA6A6D5B80}"/>
              </a:ext>
            </a:extLst>
          </p:cNvPr>
          <p:cNvGrpSpPr/>
          <p:nvPr/>
        </p:nvGrpSpPr>
        <p:grpSpPr>
          <a:xfrm>
            <a:off x="5548965" y="4463528"/>
            <a:ext cx="714622" cy="107429"/>
            <a:chOff x="620698" y="2615369"/>
            <a:chExt cx="1541413" cy="216000"/>
          </a:xfrm>
          <a:solidFill>
            <a:schemeClr val="accent1"/>
          </a:solidFill>
        </p:grpSpPr>
        <p:sp>
          <p:nvSpPr>
            <p:cNvPr id="265" name="Freeform 63">
              <a:extLst>
                <a:ext uri="{FF2B5EF4-FFF2-40B4-BE49-F238E27FC236}">
                  <a16:creationId xmlns:a16="http://schemas.microsoft.com/office/drawing/2014/main" id="{6EC85AD2-F878-C33C-4FB5-A265C994FF55}"/>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66" name="Freeform 64">
              <a:extLst>
                <a:ext uri="{FF2B5EF4-FFF2-40B4-BE49-F238E27FC236}">
                  <a16:creationId xmlns:a16="http://schemas.microsoft.com/office/drawing/2014/main" id="{AFFBC3C7-5E9E-BC90-033B-865274540CA4}"/>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67" name="Freeform 65">
              <a:extLst>
                <a:ext uri="{FF2B5EF4-FFF2-40B4-BE49-F238E27FC236}">
                  <a16:creationId xmlns:a16="http://schemas.microsoft.com/office/drawing/2014/main" id="{58F89163-9EB5-101C-1B0B-4F9E0E97EA7F}"/>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5"/>
            </a:solidFill>
            <a:ln w="28575">
              <a:solidFill>
                <a:schemeClr val="accent5"/>
              </a:solidFill>
            </a:ln>
            <a:effectLst/>
          </p:spPr>
          <p:txBody>
            <a:bodyPr wrap="none" anchor="ctr"/>
            <a:lstStyle/>
            <a:p>
              <a:endParaRPr lang="en-US" sz="900" dirty="0">
                <a:latin typeface="Poppins" pitchFamily="2" charset="77"/>
              </a:endParaRPr>
            </a:p>
          </p:txBody>
        </p:sp>
        <p:sp>
          <p:nvSpPr>
            <p:cNvPr id="268" name="Freeform 66">
              <a:extLst>
                <a:ext uri="{FF2B5EF4-FFF2-40B4-BE49-F238E27FC236}">
                  <a16:creationId xmlns:a16="http://schemas.microsoft.com/office/drawing/2014/main" id="{A047330B-13F7-02F7-806B-CE2203D87DDA}"/>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sp>
          <p:nvSpPr>
            <p:cNvPr id="269" name="Freeform 67">
              <a:extLst>
                <a:ext uri="{FF2B5EF4-FFF2-40B4-BE49-F238E27FC236}">
                  <a16:creationId xmlns:a16="http://schemas.microsoft.com/office/drawing/2014/main" id="{32BA6B7B-4D54-1EF4-30ED-DA5789DD3EEB}"/>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5"/>
              </a:solidFill>
            </a:ln>
            <a:effectLst/>
          </p:spPr>
          <p:txBody>
            <a:bodyPr wrap="none" anchor="ctr"/>
            <a:lstStyle/>
            <a:p>
              <a:endParaRPr lang="en-US" sz="900" dirty="0">
                <a:latin typeface="Poppins" pitchFamily="2" charset="77"/>
              </a:endParaRPr>
            </a:p>
          </p:txBody>
        </p:sp>
      </p:grpSp>
      <p:sp>
        <p:nvSpPr>
          <p:cNvPr id="271" name="Rectangle : coins arrondis 270">
            <a:extLst>
              <a:ext uri="{FF2B5EF4-FFF2-40B4-BE49-F238E27FC236}">
                <a16:creationId xmlns:a16="http://schemas.microsoft.com/office/drawing/2014/main" id="{DDB0AC1A-68CD-663A-F18F-1F68655D06B4}"/>
              </a:ext>
            </a:extLst>
          </p:cNvPr>
          <p:cNvSpPr/>
          <p:nvPr/>
        </p:nvSpPr>
        <p:spPr>
          <a:xfrm>
            <a:off x="480032" y="1025048"/>
            <a:ext cx="1485000" cy="3651655"/>
          </a:xfrm>
          <a:prstGeom prst="roundRect">
            <a:avLst/>
          </a:prstGeom>
          <a:solidFill>
            <a:schemeClr val="bg1"/>
          </a:solidFill>
          <a:ln w="38100">
            <a:solidFill>
              <a:srgbClr val="007C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72" name="ZoneTexte 271">
            <a:extLst>
              <a:ext uri="{FF2B5EF4-FFF2-40B4-BE49-F238E27FC236}">
                <a16:creationId xmlns:a16="http://schemas.microsoft.com/office/drawing/2014/main" id="{20481D45-4985-F8DC-1675-8C5E024E482F}"/>
              </a:ext>
            </a:extLst>
          </p:cNvPr>
          <p:cNvSpPr txBox="1"/>
          <p:nvPr/>
        </p:nvSpPr>
        <p:spPr>
          <a:xfrm>
            <a:off x="492351" y="1161779"/>
            <a:ext cx="1303505" cy="461665"/>
          </a:xfrm>
          <a:prstGeom prst="rect">
            <a:avLst/>
          </a:prstGeom>
          <a:noFill/>
        </p:spPr>
        <p:txBody>
          <a:bodyPr wrap="square" rtlCol="0">
            <a:spAutoFit/>
          </a:bodyPr>
          <a:lstStyle/>
          <a:p>
            <a:r>
              <a:rPr lang="fr-FR" sz="1200" b="1" dirty="0">
                <a:solidFill>
                  <a:srgbClr val="007C60"/>
                </a:solidFill>
              </a:rPr>
              <a:t>Les convaincus</a:t>
            </a:r>
          </a:p>
        </p:txBody>
      </p:sp>
      <p:grpSp>
        <p:nvGrpSpPr>
          <p:cNvPr id="273" name="Groupe 272">
            <a:extLst>
              <a:ext uri="{FF2B5EF4-FFF2-40B4-BE49-F238E27FC236}">
                <a16:creationId xmlns:a16="http://schemas.microsoft.com/office/drawing/2014/main" id="{0F502168-0189-47F4-F3A1-E925B552F1C4}"/>
              </a:ext>
            </a:extLst>
          </p:cNvPr>
          <p:cNvGrpSpPr/>
          <p:nvPr/>
        </p:nvGrpSpPr>
        <p:grpSpPr>
          <a:xfrm>
            <a:off x="559162" y="3646286"/>
            <a:ext cx="714622" cy="107429"/>
            <a:chOff x="620698" y="2615369"/>
            <a:chExt cx="1541413" cy="216000"/>
          </a:xfrm>
          <a:solidFill>
            <a:srgbClr val="007C60"/>
          </a:solidFill>
        </p:grpSpPr>
        <p:sp>
          <p:nvSpPr>
            <p:cNvPr id="274" name="Freeform 63">
              <a:extLst>
                <a:ext uri="{FF2B5EF4-FFF2-40B4-BE49-F238E27FC236}">
                  <a16:creationId xmlns:a16="http://schemas.microsoft.com/office/drawing/2014/main" id="{90B8A536-29D8-0D17-C61C-5C442C567635}"/>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75" name="Freeform 64">
              <a:extLst>
                <a:ext uri="{FF2B5EF4-FFF2-40B4-BE49-F238E27FC236}">
                  <a16:creationId xmlns:a16="http://schemas.microsoft.com/office/drawing/2014/main" id="{5EFDA0B3-E986-CD86-4755-54766005EE4C}"/>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76" name="Freeform 65">
              <a:extLst>
                <a:ext uri="{FF2B5EF4-FFF2-40B4-BE49-F238E27FC236}">
                  <a16:creationId xmlns:a16="http://schemas.microsoft.com/office/drawing/2014/main" id="{65069CDD-4B23-BF59-654F-23AAB86B0C83}"/>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77" name="Freeform 66">
              <a:extLst>
                <a:ext uri="{FF2B5EF4-FFF2-40B4-BE49-F238E27FC236}">
                  <a16:creationId xmlns:a16="http://schemas.microsoft.com/office/drawing/2014/main" id="{A59EF114-8799-8F1B-C26E-7A641659966E}"/>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78" name="Freeform 67">
              <a:extLst>
                <a:ext uri="{FF2B5EF4-FFF2-40B4-BE49-F238E27FC236}">
                  <a16:creationId xmlns:a16="http://schemas.microsoft.com/office/drawing/2014/main" id="{C4997808-C9B8-180F-B50D-A0BA277D6803}"/>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rgbClr val="007C60"/>
            </a:solidFill>
            <a:ln w="28575">
              <a:solidFill>
                <a:srgbClr val="007C60"/>
              </a:solidFill>
            </a:ln>
            <a:effectLst/>
          </p:spPr>
          <p:txBody>
            <a:bodyPr wrap="none" anchor="ctr"/>
            <a:lstStyle/>
            <a:p>
              <a:endParaRPr lang="en-US" sz="900" dirty="0">
                <a:latin typeface="Poppins" pitchFamily="2" charset="77"/>
              </a:endParaRPr>
            </a:p>
          </p:txBody>
        </p:sp>
      </p:grpSp>
      <p:grpSp>
        <p:nvGrpSpPr>
          <p:cNvPr id="279" name="Groupe 278">
            <a:extLst>
              <a:ext uri="{FF2B5EF4-FFF2-40B4-BE49-F238E27FC236}">
                <a16:creationId xmlns:a16="http://schemas.microsoft.com/office/drawing/2014/main" id="{381071B3-150F-9EDE-DC83-C65A48223F53}"/>
              </a:ext>
            </a:extLst>
          </p:cNvPr>
          <p:cNvGrpSpPr/>
          <p:nvPr/>
        </p:nvGrpSpPr>
        <p:grpSpPr>
          <a:xfrm>
            <a:off x="559162" y="4063854"/>
            <a:ext cx="714622" cy="107429"/>
            <a:chOff x="620698" y="2615369"/>
            <a:chExt cx="1541413" cy="216000"/>
          </a:xfrm>
          <a:solidFill>
            <a:srgbClr val="007C60"/>
          </a:solidFill>
        </p:grpSpPr>
        <p:sp>
          <p:nvSpPr>
            <p:cNvPr id="280" name="Freeform 63">
              <a:extLst>
                <a:ext uri="{FF2B5EF4-FFF2-40B4-BE49-F238E27FC236}">
                  <a16:creationId xmlns:a16="http://schemas.microsoft.com/office/drawing/2014/main" id="{38C71282-BDD8-C6FE-37DC-D787AAD38C7C}"/>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81" name="Freeform 64">
              <a:extLst>
                <a:ext uri="{FF2B5EF4-FFF2-40B4-BE49-F238E27FC236}">
                  <a16:creationId xmlns:a16="http://schemas.microsoft.com/office/drawing/2014/main" id="{57A47D9C-1C14-DEA6-B0D3-D40B2861B102}"/>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82" name="Freeform 65">
              <a:extLst>
                <a:ext uri="{FF2B5EF4-FFF2-40B4-BE49-F238E27FC236}">
                  <a16:creationId xmlns:a16="http://schemas.microsoft.com/office/drawing/2014/main" id="{C50A9ECC-3FBD-CC98-937B-9ED11DF1990C}"/>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83" name="Freeform 66">
              <a:extLst>
                <a:ext uri="{FF2B5EF4-FFF2-40B4-BE49-F238E27FC236}">
                  <a16:creationId xmlns:a16="http://schemas.microsoft.com/office/drawing/2014/main" id="{E8DEDC6B-F0F8-8676-6303-11AECDB8C519}"/>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84" name="Freeform 67">
              <a:extLst>
                <a:ext uri="{FF2B5EF4-FFF2-40B4-BE49-F238E27FC236}">
                  <a16:creationId xmlns:a16="http://schemas.microsoft.com/office/drawing/2014/main" id="{A408928D-51AE-2457-9BC2-5CFC6B1017AC}"/>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grpSp>
      <p:sp>
        <p:nvSpPr>
          <p:cNvPr id="285" name="ZoneTexte 284">
            <a:extLst>
              <a:ext uri="{FF2B5EF4-FFF2-40B4-BE49-F238E27FC236}">
                <a16:creationId xmlns:a16="http://schemas.microsoft.com/office/drawing/2014/main" id="{715AE8F4-F36E-36BE-004F-56B42F8323ED}"/>
              </a:ext>
            </a:extLst>
          </p:cNvPr>
          <p:cNvSpPr txBox="1"/>
          <p:nvPr/>
        </p:nvSpPr>
        <p:spPr>
          <a:xfrm>
            <a:off x="462608" y="3435972"/>
            <a:ext cx="798401" cy="213585"/>
          </a:xfrm>
          <a:prstGeom prst="rect">
            <a:avLst/>
          </a:prstGeom>
          <a:noFill/>
        </p:spPr>
        <p:txBody>
          <a:bodyPr wrap="square" rtlCol="0">
            <a:spAutoFit/>
          </a:bodyPr>
          <a:lstStyle/>
          <a:p>
            <a:r>
              <a:rPr lang="fr-FR" sz="788" dirty="0"/>
              <a:t>Conso de bio</a:t>
            </a:r>
          </a:p>
        </p:txBody>
      </p:sp>
      <p:sp>
        <p:nvSpPr>
          <p:cNvPr id="286" name="ZoneTexte 285">
            <a:extLst>
              <a:ext uri="{FF2B5EF4-FFF2-40B4-BE49-F238E27FC236}">
                <a16:creationId xmlns:a16="http://schemas.microsoft.com/office/drawing/2014/main" id="{8D5EAAD3-6405-0990-563B-D7BA4697A1FD}"/>
              </a:ext>
            </a:extLst>
          </p:cNvPr>
          <p:cNvSpPr txBox="1"/>
          <p:nvPr/>
        </p:nvSpPr>
        <p:spPr>
          <a:xfrm>
            <a:off x="462608" y="3837315"/>
            <a:ext cx="1303505" cy="213585"/>
          </a:xfrm>
          <a:prstGeom prst="rect">
            <a:avLst/>
          </a:prstGeom>
          <a:noFill/>
        </p:spPr>
        <p:txBody>
          <a:bodyPr wrap="square" rtlCol="0">
            <a:spAutoFit/>
          </a:bodyPr>
          <a:lstStyle/>
          <a:p>
            <a:r>
              <a:rPr lang="fr-FR" sz="788" dirty="0"/>
              <a:t>Appréciation du bio</a:t>
            </a:r>
          </a:p>
        </p:txBody>
      </p:sp>
      <p:grpSp>
        <p:nvGrpSpPr>
          <p:cNvPr id="287" name="Groupe 286">
            <a:extLst>
              <a:ext uri="{FF2B5EF4-FFF2-40B4-BE49-F238E27FC236}">
                <a16:creationId xmlns:a16="http://schemas.microsoft.com/office/drawing/2014/main" id="{80F0BC70-2854-3779-58CB-C7A732BC6D4A}"/>
              </a:ext>
            </a:extLst>
          </p:cNvPr>
          <p:cNvGrpSpPr/>
          <p:nvPr/>
        </p:nvGrpSpPr>
        <p:grpSpPr>
          <a:xfrm>
            <a:off x="559162" y="2769379"/>
            <a:ext cx="714622" cy="107429"/>
            <a:chOff x="620698" y="2615369"/>
            <a:chExt cx="1541413" cy="216000"/>
          </a:xfrm>
          <a:solidFill>
            <a:srgbClr val="007C60"/>
          </a:solidFill>
        </p:grpSpPr>
        <p:sp>
          <p:nvSpPr>
            <p:cNvPr id="288" name="Freeform 63">
              <a:extLst>
                <a:ext uri="{FF2B5EF4-FFF2-40B4-BE49-F238E27FC236}">
                  <a16:creationId xmlns:a16="http://schemas.microsoft.com/office/drawing/2014/main" id="{A00BD56E-BB73-520B-3136-291934A17BDB}"/>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89" name="Freeform 64">
              <a:extLst>
                <a:ext uri="{FF2B5EF4-FFF2-40B4-BE49-F238E27FC236}">
                  <a16:creationId xmlns:a16="http://schemas.microsoft.com/office/drawing/2014/main" id="{B5E8DECE-7E06-AC07-B38B-7C64489A3722}"/>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90" name="Freeform 65">
              <a:extLst>
                <a:ext uri="{FF2B5EF4-FFF2-40B4-BE49-F238E27FC236}">
                  <a16:creationId xmlns:a16="http://schemas.microsoft.com/office/drawing/2014/main" id="{D4F3D026-C365-C701-9BCD-8D15467932B6}"/>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91" name="Freeform 66">
              <a:extLst>
                <a:ext uri="{FF2B5EF4-FFF2-40B4-BE49-F238E27FC236}">
                  <a16:creationId xmlns:a16="http://schemas.microsoft.com/office/drawing/2014/main" id="{40EA93A1-7FC0-0D94-9172-165DE8F773B5}"/>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92" name="Freeform 67">
              <a:extLst>
                <a:ext uri="{FF2B5EF4-FFF2-40B4-BE49-F238E27FC236}">
                  <a16:creationId xmlns:a16="http://schemas.microsoft.com/office/drawing/2014/main" id="{8BDC27CE-B957-F773-C7E7-5F7DA8C8E8A5}"/>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grpSp>
      <p:grpSp>
        <p:nvGrpSpPr>
          <p:cNvPr id="295" name="Groupe 294">
            <a:extLst>
              <a:ext uri="{FF2B5EF4-FFF2-40B4-BE49-F238E27FC236}">
                <a16:creationId xmlns:a16="http://schemas.microsoft.com/office/drawing/2014/main" id="{9021BCD9-C409-EF51-95A2-37AB03AFB48A}"/>
              </a:ext>
            </a:extLst>
          </p:cNvPr>
          <p:cNvGrpSpPr/>
          <p:nvPr/>
        </p:nvGrpSpPr>
        <p:grpSpPr>
          <a:xfrm>
            <a:off x="559162" y="3261572"/>
            <a:ext cx="714622" cy="107429"/>
            <a:chOff x="620698" y="2615369"/>
            <a:chExt cx="1541413" cy="216000"/>
          </a:xfrm>
          <a:solidFill>
            <a:srgbClr val="007C60"/>
          </a:solidFill>
        </p:grpSpPr>
        <p:sp>
          <p:nvSpPr>
            <p:cNvPr id="296" name="Freeform 63">
              <a:extLst>
                <a:ext uri="{FF2B5EF4-FFF2-40B4-BE49-F238E27FC236}">
                  <a16:creationId xmlns:a16="http://schemas.microsoft.com/office/drawing/2014/main" id="{3B44F9DE-3B18-089C-EB95-5EAD878F9D83}"/>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97" name="Freeform 64">
              <a:extLst>
                <a:ext uri="{FF2B5EF4-FFF2-40B4-BE49-F238E27FC236}">
                  <a16:creationId xmlns:a16="http://schemas.microsoft.com/office/drawing/2014/main" id="{D3CEF646-F6C3-8DBA-1081-C9C72D33BEC1}"/>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98" name="Freeform 65">
              <a:extLst>
                <a:ext uri="{FF2B5EF4-FFF2-40B4-BE49-F238E27FC236}">
                  <a16:creationId xmlns:a16="http://schemas.microsoft.com/office/drawing/2014/main" id="{D4B15AF5-0355-4227-2D2F-4CD0B34C9C12}"/>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299" name="Freeform 66">
              <a:extLst>
                <a:ext uri="{FF2B5EF4-FFF2-40B4-BE49-F238E27FC236}">
                  <a16:creationId xmlns:a16="http://schemas.microsoft.com/office/drawing/2014/main" id="{1BF95816-FAB0-EC02-4CF5-E6AD71E932B6}"/>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300" name="Freeform 67">
              <a:extLst>
                <a:ext uri="{FF2B5EF4-FFF2-40B4-BE49-F238E27FC236}">
                  <a16:creationId xmlns:a16="http://schemas.microsoft.com/office/drawing/2014/main" id="{7D4BEF37-754E-0EB3-6687-44AAF8380790}"/>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noFill/>
            <a:ln w="28575">
              <a:solidFill>
                <a:srgbClr val="007C60"/>
              </a:solidFill>
            </a:ln>
            <a:effectLst/>
          </p:spPr>
          <p:txBody>
            <a:bodyPr wrap="none" anchor="ctr"/>
            <a:lstStyle/>
            <a:p>
              <a:endParaRPr lang="en-US" sz="900" dirty="0">
                <a:latin typeface="Poppins" pitchFamily="2" charset="77"/>
              </a:endParaRPr>
            </a:p>
          </p:txBody>
        </p:sp>
      </p:grpSp>
      <p:grpSp>
        <p:nvGrpSpPr>
          <p:cNvPr id="301" name="Groupe 300">
            <a:extLst>
              <a:ext uri="{FF2B5EF4-FFF2-40B4-BE49-F238E27FC236}">
                <a16:creationId xmlns:a16="http://schemas.microsoft.com/office/drawing/2014/main" id="{0E8B634D-14FE-1378-E0EE-D920E95C37DC}"/>
              </a:ext>
            </a:extLst>
          </p:cNvPr>
          <p:cNvGrpSpPr/>
          <p:nvPr/>
        </p:nvGrpSpPr>
        <p:grpSpPr>
          <a:xfrm>
            <a:off x="559162" y="4463528"/>
            <a:ext cx="714622" cy="107429"/>
            <a:chOff x="620698" y="2615369"/>
            <a:chExt cx="1541413" cy="216000"/>
          </a:xfrm>
          <a:solidFill>
            <a:srgbClr val="007C60"/>
          </a:solidFill>
        </p:grpSpPr>
        <p:sp>
          <p:nvSpPr>
            <p:cNvPr id="302" name="Freeform 63">
              <a:extLst>
                <a:ext uri="{FF2B5EF4-FFF2-40B4-BE49-F238E27FC236}">
                  <a16:creationId xmlns:a16="http://schemas.microsoft.com/office/drawing/2014/main" id="{74ACAE89-48CA-8362-FE8F-D24B0F2BE687}"/>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303" name="Freeform 64">
              <a:extLst>
                <a:ext uri="{FF2B5EF4-FFF2-40B4-BE49-F238E27FC236}">
                  <a16:creationId xmlns:a16="http://schemas.microsoft.com/office/drawing/2014/main" id="{49BA60F5-A362-478F-35F4-6C8BA8FF8EB5}"/>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304" name="Freeform 65">
              <a:extLst>
                <a:ext uri="{FF2B5EF4-FFF2-40B4-BE49-F238E27FC236}">
                  <a16:creationId xmlns:a16="http://schemas.microsoft.com/office/drawing/2014/main" id="{E3FFE8A6-F9EC-B861-CE40-EBAA7BBDA86C}"/>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305" name="Freeform 66">
              <a:extLst>
                <a:ext uri="{FF2B5EF4-FFF2-40B4-BE49-F238E27FC236}">
                  <a16:creationId xmlns:a16="http://schemas.microsoft.com/office/drawing/2014/main" id="{86A644AE-EC32-0350-97DE-90F638088E7E}"/>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rgbClr val="007C60"/>
              </a:solidFill>
            </a:ln>
            <a:effectLst/>
          </p:spPr>
          <p:txBody>
            <a:bodyPr wrap="none" anchor="ctr"/>
            <a:lstStyle/>
            <a:p>
              <a:endParaRPr lang="en-US" sz="900" dirty="0">
                <a:latin typeface="Poppins" pitchFamily="2" charset="77"/>
              </a:endParaRPr>
            </a:p>
          </p:txBody>
        </p:sp>
        <p:sp>
          <p:nvSpPr>
            <p:cNvPr id="306" name="Freeform 67">
              <a:extLst>
                <a:ext uri="{FF2B5EF4-FFF2-40B4-BE49-F238E27FC236}">
                  <a16:creationId xmlns:a16="http://schemas.microsoft.com/office/drawing/2014/main" id="{325A2825-E190-0C54-4F58-159F18D3E854}"/>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rgbClr val="007C60"/>
            </a:solidFill>
            <a:ln w="28575">
              <a:solidFill>
                <a:srgbClr val="007C60"/>
              </a:solidFill>
            </a:ln>
            <a:effectLst/>
          </p:spPr>
          <p:txBody>
            <a:bodyPr wrap="none" anchor="ctr"/>
            <a:lstStyle/>
            <a:p>
              <a:endParaRPr lang="en-US" sz="900" dirty="0">
                <a:latin typeface="Poppins" pitchFamily="2" charset="77"/>
              </a:endParaRPr>
            </a:p>
          </p:txBody>
        </p:sp>
      </p:grpSp>
      <p:sp>
        <p:nvSpPr>
          <p:cNvPr id="308" name="Rectangle : coins arrondis 307">
            <a:extLst>
              <a:ext uri="{FF2B5EF4-FFF2-40B4-BE49-F238E27FC236}">
                <a16:creationId xmlns:a16="http://schemas.microsoft.com/office/drawing/2014/main" id="{28622976-735F-C43D-824E-C6CE07883854}"/>
              </a:ext>
            </a:extLst>
          </p:cNvPr>
          <p:cNvSpPr/>
          <p:nvPr/>
        </p:nvSpPr>
        <p:spPr>
          <a:xfrm>
            <a:off x="2139857" y="1025048"/>
            <a:ext cx="1485000" cy="3651655"/>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309" name="ZoneTexte 308">
            <a:extLst>
              <a:ext uri="{FF2B5EF4-FFF2-40B4-BE49-F238E27FC236}">
                <a16:creationId xmlns:a16="http://schemas.microsoft.com/office/drawing/2014/main" id="{98F1DE65-9154-6DAF-9321-EDCA64A38C83}"/>
              </a:ext>
            </a:extLst>
          </p:cNvPr>
          <p:cNvSpPr txBox="1"/>
          <p:nvPr/>
        </p:nvSpPr>
        <p:spPr>
          <a:xfrm>
            <a:off x="2217836" y="1161779"/>
            <a:ext cx="1287740" cy="461665"/>
          </a:xfrm>
          <a:prstGeom prst="rect">
            <a:avLst/>
          </a:prstGeom>
          <a:noFill/>
        </p:spPr>
        <p:txBody>
          <a:bodyPr wrap="square" rtlCol="0">
            <a:spAutoFit/>
          </a:bodyPr>
          <a:lstStyle/>
          <a:p>
            <a:r>
              <a:rPr lang="fr-FR" sz="1200" b="1" dirty="0">
                <a:solidFill>
                  <a:schemeClr val="bg2"/>
                </a:solidFill>
              </a:rPr>
              <a:t>Les impliqués contraints</a:t>
            </a:r>
          </a:p>
        </p:txBody>
      </p:sp>
      <p:grpSp>
        <p:nvGrpSpPr>
          <p:cNvPr id="310" name="Groupe 309">
            <a:extLst>
              <a:ext uri="{FF2B5EF4-FFF2-40B4-BE49-F238E27FC236}">
                <a16:creationId xmlns:a16="http://schemas.microsoft.com/office/drawing/2014/main" id="{58DEBC53-1AB8-793C-3291-2C78940E8A73}"/>
              </a:ext>
            </a:extLst>
          </p:cNvPr>
          <p:cNvGrpSpPr/>
          <p:nvPr/>
        </p:nvGrpSpPr>
        <p:grpSpPr>
          <a:xfrm>
            <a:off x="2218514" y="3646286"/>
            <a:ext cx="714622" cy="107429"/>
            <a:chOff x="620698" y="2615369"/>
            <a:chExt cx="1541413" cy="216000"/>
          </a:xfrm>
          <a:solidFill>
            <a:srgbClr val="7DCDBC"/>
          </a:solidFill>
        </p:grpSpPr>
        <p:sp>
          <p:nvSpPr>
            <p:cNvPr id="311" name="Freeform 63">
              <a:extLst>
                <a:ext uri="{FF2B5EF4-FFF2-40B4-BE49-F238E27FC236}">
                  <a16:creationId xmlns:a16="http://schemas.microsoft.com/office/drawing/2014/main" id="{BD8ABA2C-EB2D-DAC8-511C-9E87670CE078}"/>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12" name="Freeform 64">
              <a:extLst>
                <a:ext uri="{FF2B5EF4-FFF2-40B4-BE49-F238E27FC236}">
                  <a16:creationId xmlns:a16="http://schemas.microsoft.com/office/drawing/2014/main" id="{7330D125-AA74-2CAB-DBF9-EEDBC5B365DC}"/>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13" name="Freeform 65">
              <a:extLst>
                <a:ext uri="{FF2B5EF4-FFF2-40B4-BE49-F238E27FC236}">
                  <a16:creationId xmlns:a16="http://schemas.microsoft.com/office/drawing/2014/main" id="{F0B2B817-425C-A137-286C-265ED294F5C3}"/>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14" name="Freeform 66">
              <a:extLst>
                <a:ext uri="{FF2B5EF4-FFF2-40B4-BE49-F238E27FC236}">
                  <a16:creationId xmlns:a16="http://schemas.microsoft.com/office/drawing/2014/main" id="{DBE96F0D-7483-23AC-2470-48805F2E3945}"/>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15" name="Freeform 67">
              <a:extLst>
                <a:ext uri="{FF2B5EF4-FFF2-40B4-BE49-F238E27FC236}">
                  <a16:creationId xmlns:a16="http://schemas.microsoft.com/office/drawing/2014/main" id="{10A4300C-CAF6-FE03-B6F9-AB653464660E}"/>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bg2"/>
              </a:solidFill>
            </a:ln>
            <a:effectLst/>
          </p:spPr>
          <p:txBody>
            <a:bodyPr wrap="none" anchor="ctr"/>
            <a:lstStyle/>
            <a:p>
              <a:endParaRPr lang="en-US" sz="900" dirty="0">
                <a:latin typeface="Poppins" pitchFamily="2" charset="77"/>
              </a:endParaRPr>
            </a:p>
          </p:txBody>
        </p:sp>
      </p:grpSp>
      <p:grpSp>
        <p:nvGrpSpPr>
          <p:cNvPr id="316" name="Groupe 315">
            <a:extLst>
              <a:ext uri="{FF2B5EF4-FFF2-40B4-BE49-F238E27FC236}">
                <a16:creationId xmlns:a16="http://schemas.microsoft.com/office/drawing/2014/main" id="{CD3720A0-9988-5612-0624-52C99DE58C6B}"/>
              </a:ext>
            </a:extLst>
          </p:cNvPr>
          <p:cNvGrpSpPr/>
          <p:nvPr/>
        </p:nvGrpSpPr>
        <p:grpSpPr>
          <a:xfrm>
            <a:off x="2218514" y="4063854"/>
            <a:ext cx="714622" cy="107429"/>
            <a:chOff x="620698" y="2615369"/>
            <a:chExt cx="1541413" cy="216000"/>
          </a:xfrm>
          <a:solidFill>
            <a:srgbClr val="7DCDBC"/>
          </a:solidFill>
        </p:grpSpPr>
        <p:sp>
          <p:nvSpPr>
            <p:cNvPr id="317" name="Freeform 63">
              <a:extLst>
                <a:ext uri="{FF2B5EF4-FFF2-40B4-BE49-F238E27FC236}">
                  <a16:creationId xmlns:a16="http://schemas.microsoft.com/office/drawing/2014/main" id="{72E793F1-7CF9-9E7A-0FD5-D63ED4808682}"/>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18" name="Freeform 64">
              <a:extLst>
                <a:ext uri="{FF2B5EF4-FFF2-40B4-BE49-F238E27FC236}">
                  <a16:creationId xmlns:a16="http://schemas.microsoft.com/office/drawing/2014/main" id="{B30CBACA-E54B-BA3F-08BC-CED957708032}"/>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19" name="Freeform 65">
              <a:extLst>
                <a:ext uri="{FF2B5EF4-FFF2-40B4-BE49-F238E27FC236}">
                  <a16:creationId xmlns:a16="http://schemas.microsoft.com/office/drawing/2014/main" id="{5CC57377-03AF-FA1C-4140-1F6EE19AA21C}"/>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20" name="Freeform 66">
              <a:extLst>
                <a:ext uri="{FF2B5EF4-FFF2-40B4-BE49-F238E27FC236}">
                  <a16:creationId xmlns:a16="http://schemas.microsoft.com/office/drawing/2014/main" id="{69BB6DBD-A154-7D83-E03B-871E33B0026A}"/>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21" name="Freeform 67">
              <a:extLst>
                <a:ext uri="{FF2B5EF4-FFF2-40B4-BE49-F238E27FC236}">
                  <a16:creationId xmlns:a16="http://schemas.microsoft.com/office/drawing/2014/main" id="{131706EB-0238-9DB8-B980-FE011BAB3903}"/>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bg2"/>
              </a:solidFill>
            </a:ln>
            <a:effectLst/>
          </p:spPr>
          <p:txBody>
            <a:bodyPr wrap="none" anchor="ctr"/>
            <a:lstStyle/>
            <a:p>
              <a:endParaRPr lang="en-US" sz="900" dirty="0">
                <a:latin typeface="Poppins" pitchFamily="2" charset="77"/>
              </a:endParaRPr>
            </a:p>
          </p:txBody>
        </p:sp>
      </p:grpSp>
      <p:sp>
        <p:nvSpPr>
          <p:cNvPr id="322" name="ZoneTexte 321">
            <a:extLst>
              <a:ext uri="{FF2B5EF4-FFF2-40B4-BE49-F238E27FC236}">
                <a16:creationId xmlns:a16="http://schemas.microsoft.com/office/drawing/2014/main" id="{254FACBA-0107-BC6C-794B-7505EF34ECA0}"/>
              </a:ext>
            </a:extLst>
          </p:cNvPr>
          <p:cNvSpPr txBox="1"/>
          <p:nvPr/>
        </p:nvSpPr>
        <p:spPr>
          <a:xfrm>
            <a:off x="2143563" y="3435972"/>
            <a:ext cx="798401" cy="213585"/>
          </a:xfrm>
          <a:prstGeom prst="rect">
            <a:avLst/>
          </a:prstGeom>
          <a:noFill/>
        </p:spPr>
        <p:txBody>
          <a:bodyPr wrap="square" rtlCol="0">
            <a:spAutoFit/>
          </a:bodyPr>
          <a:lstStyle/>
          <a:p>
            <a:r>
              <a:rPr lang="fr-FR" sz="788" dirty="0"/>
              <a:t>Conso de bio</a:t>
            </a:r>
          </a:p>
        </p:txBody>
      </p:sp>
      <p:sp>
        <p:nvSpPr>
          <p:cNvPr id="323" name="ZoneTexte 322">
            <a:extLst>
              <a:ext uri="{FF2B5EF4-FFF2-40B4-BE49-F238E27FC236}">
                <a16:creationId xmlns:a16="http://schemas.microsoft.com/office/drawing/2014/main" id="{487D084F-30F8-E699-7E40-669EDCA47E71}"/>
              </a:ext>
            </a:extLst>
          </p:cNvPr>
          <p:cNvSpPr txBox="1"/>
          <p:nvPr/>
        </p:nvSpPr>
        <p:spPr>
          <a:xfrm>
            <a:off x="2143563" y="3837315"/>
            <a:ext cx="1311817" cy="213585"/>
          </a:xfrm>
          <a:prstGeom prst="rect">
            <a:avLst/>
          </a:prstGeom>
          <a:noFill/>
        </p:spPr>
        <p:txBody>
          <a:bodyPr wrap="square" rtlCol="0">
            <a:spAutoFit/>
          </a:bodyPr>
          <a:lstStyle/>
          <a:p>
            <a:r>
              <a:rPr lang="fr-FR" sz="788" dirty="0"/>
              <a:t>Appréciation du bio</a:t>
            </a:r>
          </a:p>
        </p:txBody>
      </p:sp>
      <p:grpSp>
        <p:nvGrpSpPr>
          <p:cNvPr id="324" name="Groupe 323">
            <a:extLst>
              <a:ext uri="{FF2B5EF4-FFF2-40B4-BE49-F238E27FC236}">
                <a16:creationId xmlns:a16="http://schemas.microsoft.com/office/drawing/2014/main" id="{3576AFB9-6116-7EFC-79EC-0B0FDEF785E4}"/>
              </a:ext>
            </a:extLst>
          </p:cNvPr>
          <p:cNvGrpSpPr/>
          <p:nvPr/>
        </p:nvGrpSpPr>
        <p:grpSpPr>
          <a:xfrm>
            <a:off x="2218514" y="2769379"/>
            <a:ext cx="714622" cy="107429"/>
            <a:chOff x="620698" y="2615369"/>
            <a:chExt cx="1541413" cy="216000"/>
          </a:xfrm>
          <a:solidFill>
            <a:srgbClr val="7DCDBC"/>
          </a:solidFill>
        </p:grpSpPr>
        <p:sp>
          <p:nvSpPr>
            <p:cNvPr id="325" name="Freeform 63">
              <a:extLst>
                <a:ext uri="{FF2B5EF4-FFF2-40B4-BE49-F238E27FC236}">
                  <a16:creationId xmlns:a16="http://schemas.microsoft.com/office/drawing/2014/main" id="{8EE12207-C2B8-D90B-A38A-4AC2F276272E}"/>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26" name="Freeform 64">
              <a:extLst>
                <a:ext uri="{FF2B5EF4-FFF2-40B4-BE49-F238E27FC236}">
                  <a16:creationId xmlns:a16="http://schemas.microsoft.com/office/drawing/2014/main" id="{5CD20BD9-02B6-ABB8-CD82-0F6F096816D2}"/>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27" name="Freeform 65">
              <a:extLst>
                <a:ext uri="{FF2B5EF4-FFF2-40B4-BE49-F238E27FC236}">
                  <a16:creationId xmlns:a16="http://schemas.microsoft.com/office/drawing/2014/main" id="{46D11FE0-1B31-2621-6C16-5921FCFCEC87}"/>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28" name="Freeform 66">
              <a:extLst>
                <a:ext uri="{FF2B5EF4-FFF2-40B4-BE49-F238E27FC236}">
                  <a16:creationId xmlns:a16="http://schemas.microsoft.com/office/drawing/2014/main" id="{CD1B6571-D1E5-C2F1-E86E-9EB07EA4D80E}"/>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29" name="Freeform 67">
              <a:extLst>
                <a:ext uri="{FF2B5EF4-FFF2-40B4-BE49-F238E27FC236}">
                  <a16:creationId xmlns:a16="http://schemas.microsoft.com/office/drawing/2014/main" id="{F89AD3F6-E11E-C83B-3354-0BE94D1480FF}"/>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grpSp>
      <p:grpSp>
        <p:nvGrpSpPr>
          <p:cNvPr id="332" name="Groupe 331">
            <a:extLst>
              <a:ext uri="{FF2B5EF4-FFF2-40B4-BE49-F238E27FC236}">
                <a16:creationId xmlns:a16="http://schemas.microsoft.com/office/drawing/2014/main" id="{80433249-E769-3AA4-BAD8-B0DBFF8ADBF3}"/>
              </a:ext>
            </a:extLst>
          </p:cNvPr>
          <p:cNvGrpSpPr/>
          <p:nvPr/>
        </p:nvGrpSpPr>
        <p:grpSpPr>
          <a:xfrm>
            <a:off x="2218514" y="3261572"/>
            <a:ext cx="714622" cy="107429"/>
            <a:chOff x="620698" y="2615369"/>
            <a:chExt cx="1541413" cy="216000"/>
          </a:xfrm>
          <a:solidFill>
            <a:srgbClr val="7DCDBC"/>
          </a:solidFill>
        </p:grpSpPr>
        <p:sp>
          <p:nvSpPr>
            <p:cNvPr id="333" name="Freeform 63">
              <a:extLst>
                <a:ext uri="{FF2B5EF4-FFF2-40B4-BE49-F238E27FC236}">
                  <a16:creationId xmlns:a16="http://schemas.microsoft.com/office/drawing/2014/main" id="{8BA4CD44-A87C-0ACE-3EC4-CDD3BE8FCE71}"/>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34" name="Freeform 64">
              <a:extLst>
                <a:ext uri="{FF2B5EF4-FFF2-40B4-BE49-F238E27FC236}">
                  <a16:creationId xmlns:a16="http://schemas.microsoft.com/office/drawing/2014/main" id="{0D8316EE-3BAD-1F78-7A4A-F0D31FE76B75}"/>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35" name="Freeform 65">
              <a:extLst>
                <a:ext uri="{FF2B5EF4-FFF2-40B4-BE49-F238E27FC236}">
                  <a16:creationId xmlns:a16="http://schemas.microsoft.com/office/drawing/2014/main" id="{E6A093C3-C342-BE2B-A07D-1AA8B350808F}"/>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36" name="Freeform 66">
              <a:extLst>
                <a:ext uri="{FF2B5EF4-FFF2-40B4-BE49-F238E27FC236}">
                  <a16:creationId xmlns:a16="http://schemas.microsoft.com/office/drawing/2014/main" id="{4FC20FB5-0F59-2C6C-A226-0C1B77727AB6}"/>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37" name="Freeform 67">
              <a:extLst>
                <a:ext uri="{FF2B5EF4-FFF2-40B4-BE49-F238E27FC236}">
                  <a16:creationId xmlns:a16="http://schemas.microsoft.com/office/drawing/2014/main" id="{739A00E4-9AC8-52C9-E43F-62FCCB282CCC}"/>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grpSp>
      <p:grpSp>
        <p:nvGrpSpPr>
          <p:cNvPr id="338" name="Groupe 337">
            <a:extLst>
              <a:ext uri="{FF2B5EF4-FFF2-40B4-BE49-F238E27FC236}">
                <a16:creationId xmlns:a16="http://schemas.microsoft.com/office/drawing/2014/main" id="{34DBA01A-FB0B-1D7C-A857-4C18A02A1E95}"/>
              </a:ext>
            </a:extLst>
          </p:cNvPr>
          <p:cNvGrpSpPr/>
          <p:nvPr/>
        </p:nvGrpSpPr>
        <p:grpSpPr>
          <a:xfrm>
            <a:off x="2218514" y="4463528"/>
            <a:ext cx="714622" cy="107429"/>
            <a:chOff x="620698" y="2615369"/>
            <a:chExt cx="1541413" cy="216000"/>
          </a:xfrm>
          <a:solidFill>
            <a:srgbClr val="7DCDBC"/>
          </a:solidFill>
        </p:grpSpPr>
        <p:sp>
          <p:nvSpPr>
            <p:cNvPr id="339" name="Freeform 63">
              <a:extLst>
                <a:ext uri="{FF2B5EF4-FFF2-40B4-BE49-F238E27FC236}">
                  <a16:creationId xmlns:a16="http://schemas.microsoft.com/office/drawing/2014/main" id="{B8E87050-EC52-6FEE-2ACF-6A65E87A7CFE}"/>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40" name="Freeform 64">
              <a:extLst>
                <a:ext uri="{FF2B5EF4-FFF2-40B4-BE49-F238E27FC236}">
                  <a16:creationId xmlns:a16="http://schemas.microsoft.com/office/drawing/2014/main" id="{E0B391B9-24D6-90E8-561F-2DB49F9859B3}"/>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41" name="Freeform 65">
              <a:extLst>
                <a:ext uri="{FF2B5EF4-FFF2-40B4-BE49-F238E27FC236}">
                  <a16:creationId xmlns:a16="http://schemas.microsoft.com/office/drawing/2014/main" id="{20E77F33-B960-3C12-B3E9-7EDEA949850A}"/>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42" name="Freeform 66">
              <a:extLst>
                <a:ext uri="{FF2B5EF4-FFF2-40B4-BE49-F238E27FC236}">
                  <a16:creationId xmlns:a16="http://schemas.microsoft.com/office/drawing/2014/main" id="{9CC95AAB-E00B-F81E-8879-AB3E9C35612A}"/>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sp>
          <p:nvSpPr>
            <p:cNvPr id="343" name="Freeform 67">
              <a:extLst>
                <a:ext uri="{FF2B5EF4-FFF2-40B4-BE49-F238E27FC236}">
                  <a16:creationId xmlns:a16="http://schemas.microsoft.com/office/drawing/2014/main" id="{F4F97473-731C-E8B7-FF42-5A4D55F68BE4}"/>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2"/>
            </a:solidFill>
            <a:ln w="28575">
              <a:solidFill>
                <a:schemeClr val="bg2"/>
              </a:solidFill>
            </a:ln>
            <a:effectLst/>
          </p:spPr>
          <p:txBody>
            <a:bodyPr wrap="none" anchor="ctr"/>
            <a:lstStyle/>
            <a:p>
              <a:endParaRPr lang="en-US" sz="900" dirty="0">
                <a:latin typeface="Poppins" pitchFamily="2" charset="77"/>
              </a:endParaRPr>
            </a:p>
          </p:txBody>
        </p:sp>
      </p:grpSp>
      <p:sp>
        <p:nvSpPr>
          <p:cNvPr id="345" name="Rectangle : coins arrondis 344">
            <a:extLst>
              <a:ext uri="{FF2B5EF4-FFF2-40B4-BE49-F238E27FC236}">
                <a16:creationId xmlns:a16="http://schemas.microsoft.com/office/drawing/2014/main" id="{925F15A2-D467-9C72-1E66-F6B8CFAF2196}"/>
              </a:ext>
            </a:extLst>
          </p:cNvPr>
          <p:cNvSpPr/>
          <p:nvPr/>
        </p:nvSpPr>
        <p:spPr>
          <a:xfrm>
            <a:off x="3809342" y="1025048"/>
            <a:ext cx="1485000" cy="3651655"/>
          </a:xfrm>
          <a:prstGeom prst="roundRect">
            <a:avLst/>
          </a:prstGeom>
          <a:solidFill>
            <a:schemeClr val="bg1"/>
          </a:solidFill>
          <a:ln w="38100">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346" name="ZoneTexte 345">
            <a:extLst>
              <a:ext uri="{FF2B5EF4-FFF2-40B4-BE49-F238E27FC236}">
                <a16:creationId xmlns:a16="http://schemas.microsoft.com/office/drawing/2014/main" id="{536E9EBD-EB7D-38E6-D813-D091FEDEAA21}"/>
              </a:ext>
            </a:extLst>
          </p:cNvPr>
          <p:cNvSpPr txBox="1"/>
          <p:nvPr/>
        </p:nvSpPr>
        <p:spPr>
          <a:xfrm>
            <a:off x="3840484" y="1174461"/>
            <a:ext cx="1054007" cy="461665"/>
          </a:xfrm>
          <a:prstGeom prst="rect">
            <a:avLst/>
          </a:prstGeom>
          <a:noFill/>
        </p:spPr>
        <p:txBody>
          <a:bodyPr wrap="square" rtlCol="0">
            <a:spAutoFit/>
          </a:bodyPr>
          <a:lstStyle/>
          <a:p>
            <a:r>
              <a:rPr lang="fr-FR" sz="1200" b="1" dirty="0">
                <a:solidFill>
                  <a:schemeClr val="accent2">
                    <a:lumMod val="90000"/>
                  </a:schemeClr>
                </a:solidFill>
              </a:rPr>
              <a:t>Les </a:t>
            </a:r>
          </a:p>
          <a:p>
            <a:r>
              <a:rPr lang="fr-FR" sz="1200" b="1" dirty="0">
                <a:solidFill>
                  <a:schemeClr val="accent2">
                    <a:lumMod val="90000"/>
                  </a:schemeClr>
                </a:solidFill>
              </a:rPr>
              <a:t>hésitants</a:t>
            </a:r>
          </a:p>
        </p:txBody>
      </p:sp>
      <p:grpSp>
        <p:nvGrpSpPr>
          <p:cNvPr id="347" name="Groupe 346">
            <a:extLst>
              <a:ext uri="{FF2B5EF4-FFF2-40B4-BE49-F238E27FC236}">
                <a16:creationId xmlns:a16="http://schemas.microsoft.com/office/drawing/2014/main" id="{4E4B02FC-0A79-E6E1-9BBD-ECAD152FF815}"/>
              </a:ext>
            </a:extLst>
          </p:cNvPr>
          <p:cNvGrpSpPr/>
          <p:nvPr/>
        </p:nvGrpSpPr>
        <p:grpSpPr>
          <a:xfrm>
            <a:off x="3880814" y="3646286"/>
            <a:ext cx="714622" cy="107429"/>
            <a:chOff x="620698" y="2615369"/>
            <a:chExt cx="1541413" cy="216000"/>
          </a:xfrm>
          <a:solidFill>
            <a:schemeClr val="accent2">
              <a:lumMod val="90000"/>
            </a:schemeClr>
          </a:solidFill>
        </p:grpSpPr>
        <p:sp>
          <p:nvSpPr>
            <p:cNvPr id="348" name="Freeform 63">
              <a:extLst>
                <a:ext uri="{FF2B5EF4-FFF2-40B4-BE49-F238E27FC236}">
                  <a16:creationId xmlns:a16="http://schemas.microsoft.com/office/drawing/2014/main" id="{9D65CB23-04C4-0AE4-7F54-D251A65A938C}"/>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49" name="Freeform 64">
              <a:extLst>
                <a:ext uri="{FF2B5EF4-FFF2-40B4-BE49-F238E27FC236}">
                  <a16:creationId xmlns:a16="http://schemas.microsoft.com/office/drawing/2014/main" id="{9956D0D9-42BE-7DFE-006B-7DA02417C6AA}"/>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0" name="Freeform 65">
              <a:extLst>
                <a:ext uri="{FF2B5EF4-FFF2-40B4-BE49-F238E27FC236}">
                  <a16:creationId xmlns:a16="http://schemas.microsoft.com/office/drawing/2014/main" id="{DD9A2DEF-D2A8-D7B7-D6D4-21EB4AFCF29E}"/>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1" name="Freeform 66">
              <a:extLst>
                <a:ext uri="{FF2B5EF4-FFF2-40B4-BE49-F238E27FC236}">
                  <a16:creationId xmlns:a16="http://schemas.microsoft.com/office/drawing/2014/main" id="{C7A18F28-96EC-34D2-628F-E44C9FDE22CA}"/>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2" name="Freeform 67">
              <a:extLst>
                <a:ext uri="{FF2B5EF4-FFF2-40B4-BE49-F238E27FC236}">
                  <a16:creationId xmlns:a16="http://schemas.microsoft.com/office/drawing/2014/main" id="{E742D0E3-C2B8-AF69-5999-30D0D595CC48}"/>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grpSp>
      <p:grpSp>
        <p:nvGrpSpPr>
          <p:cNvPr id="353" name="Groupe 352">
            <a:extLst>
              <a:ext uri="{FF2B5EF4-FFF2-40B4-BE49-F238E27FC236}">
                <a16:creationId xmlns:a16="http://schemas.microsoft.com/office/drawing/2014/main" id="{92E28945-CA64-AFCF-B242-6A21AE00C6FB}"/>
              </a:ext>
            </a:extLst>
          </p:cNvPr>
          <p:cNvGrpSpPr/>
          <p:nvPr/>
        </p:nvGrpSpPr>
        <p:grpSpPr>
          <a:xfrm>
            <a:off x="3880814" y="4063854"/>
            <a:ext cx="714622" cy="107429"/>
            <a:chOff x="620698" y="2615369"/>
            <a:chExt cx="1541413" cy="216000"/>
          </a:xfrm>
          <a:solidFill>
            <a:schemeClr val="accent2">
              <a:lumMod val="90000"/>
            </a:schemeClr>
          </a:solidFill>
        </p:grpSpPr>
        <p:sp>
          <p:nvSpPr>
            <p:cNvPr id="354" name="Freeform 63">
              <a:extLst>
                <a:ext uri="{FF2B5EF4-FFF2-40B4-BE49-F238E27FC236}">
                  <a16:creationId xmlns:a16="http://schemas.microsoft.com/office/drawing/2014/main" id="{356F7777-413E-F915-9351-78DD3C79BEAC}"/>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5" name="Freeform 64">
              <a:extLst>
                <a:ext uri="{FF2B5EF4-FFF2-40B4-BE49-F238E27FC236}">
                  <a16:creationId xmlns:a16="http://schemas.microsoft.com/office/drawing/2014/main" id="{0DBB74ED-FBCB-7C62-C579-B9CAC9D797DD}"/>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6" name="Freeform 65">
              <a:extLst>
                <a:ext uri="{FF2B5EF4-FFF2-40B4-BE49-F238E27FC236}">
                  <a16:creationId xmlns:a16="http://schemas.microsoft.com/office/drawing/2014/main" id="{7D49C54F-CD75-B83A-CBC4-F38BE1626573}"/>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rgbClr val="C8A867"/>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7" name="Freeform 66">
              <a:extLst>
                <a:ext uri="{FF2B5EF4-FFF2-40B4-BE49-F238E27FC236}">
                  <a16:creationId xmlns:a16="http://schemas.microsoft.com/office/drawing/2014/main" id="{197C4693-BF31-CBC7-1A2E-D78467B862F0}"/>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58" name="Freeform 67">
              <a:extLst>
                <a:ext uri="{FF2B5EF4-FFF2-40B4-BE49-F238E27FC236}">
                  <a16:creationId xmlns:a16="http://schemas.microsoft.com/office/drawing/2014/main" id="{3F24581D-8976-F808-AEF2-99B750B75484}"/>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grpSp>
      <p:sp>
        <p:nvSpPr>
          <p:cNvPr id="359" name="ZoneTexte 358">
            <a:extLst>
              <a:ext uri="{FF2B5EF4-FFF2-40B4-BE49-F238E27FC236}">
                <a16:creationId xmlns:a16="http://schemas.microsoft.com/office/drawing/2014/main" id="{521A4C81-D4E4-7EB9-0277-1ADEE739D3D4}"/>
              </a:ext>
            </a:extLst>
          </p:cNvPr>
          <p:cNvSpPr txBox="1"/>
          <p:nvPr/>
        </p:nvSpPr>
        <p:spPr>
          <a:xfrm>
            <a:off x="3798355" y="3435972"/>
            <a:ext cx="798401" cy="213585"/>
          </a:xfrm>
          <a:prstGeom prst="rect">
            <a:avLst/>
          </a:prstGeom>
          <a:noFill/>
        </p:spPr>
        <p:txBody>
          <a:bodyPr wrap="square" rtlCol="0">
            <a:spAutoFit/>
          </a:bodyPr>
          <a:lstStyle/>
          <a:p>
            <a:r>
              <a:rPr lang="fr-FR" sz="788" dirty="0"/>
              <a:t>Conso de bio</a:t>
            </a:r>
          </a:p>
        </p:txBody>
      </p:sp>
      <p:sp>
        <p:nvSpPr>
          <p:cNvPr id="360" name="ZoneTexte 359">
            <a:extLst>
              <a:ext uri="{FF2B5EF4-FFF2-40B4-BE49-F238E27FC236}">
                <a16:creationId xmlns:a16="http://schemas.microsoft.com/office/drawing/2014/main" id="{57A1CE58-58AA-C525-7D76-D2C4AE323E02}"/>
              </a:ext>
            </a:extLst>
          </p:cNvPr>
          <p:cNvSpPr txBox="1"/>
          <p:nvPr/>
        </p:nvSpPr>
        <p:spPr>
          <a:xfrm>
            <a:off x="3798355" y="3837315"/>
            <a:ext cx="1303505" cy="213585"/>
          </a:xfrm>
          <a:prstGeom prst="rect">
            <a:avLst/>
          </a:prstGeom>
          <a:noFill/>
        </p:spPr>
        <p:txBody>
          <a:bodyPr wrap="square" rtlCol="0">
            <a:spAutoFit/>
          </a:bodyPr>
          <a:lstStyle/>
          <a:p>
            <a:r>
              <a:rPr lang="fr-FR" sz="788" dirty="0"/>
              <a:t>Appréciation du bio</a:t>
            </a:r>
          </a:p>
        </p:txBody>
      </p:sp>
      <p:grpSp>
        <p:nvGrpSpPr>
          <p:cNvPr id="361" name="Groupe 360">
            <a:extLst>
              <a:ext uri="{FF2B5EF4-FFF2-40B4-BE49-F238E27FC236}">
                <a16:creationId xmlns:a16="http://schemas.microsoft.com/office/drawing/2014/main" id="{2131DABE-6773-DD13-2E62-02F4B9C88F9C}"/>
              </a:ext>
            </a:extLst>
          </p:cNvPr>
          <p:cNvGrpSpPr/>
          <p:nvPr/>
        </p:nvGrpSpPr>
        <p:grpSpPr>
          <a:xfrm>
            <a:off x="3880814" y="2769379"/>
            <a:ext cx="714622" cy="107429"/>
            <a:chOff x="620698" y="2615369"/>
            <a:chExt cx="1541413" cy="216000"/>
          </a:xfrm>
          <a:solidFill>
            <a:schemeClr val="accent2">
              <a:lumMod val="90000"/>
            </a:schemeClr>
          </a:solidFill>
        </p:grpSpPr>
        <p:sp>
          <p:nvSpPr>
            <p:cNvPr id="362" name="Freeform 63">
              <a:extLst>
                <a:ext uri="{FF2B5EF4-FFF2-40B4-BE49-F238E27FC236}">
                  <a16:creationId xmlns:a16="http://schemas.microsoft.com/office/drawing/2014/main" id="{403C54BF-24FF-0C52-7B15-FE53E1DE4A4C}"/>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63" name="Freeform 64">
              <a:extLst>
                <a:ext uri="{FF2B5EF4-FFF2-40B4-BE49-F238E27FC236}">
                  <a16:creationId xmlns:a16="http://schemas.microsoft.com/office/drawing/2014/main" id="{A69DE221-7E29-E7AC-0A99-B4E3245DA47C}"/>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64" name="Freeform 65">
              <a:extLst>
                <a:ext uri="{FF2B5EF4-FFF2-40B4-BE49-F238E27FC236}">
                  <a16:creationId xmlns:a16="http://schemas.microsoft.com/office/drawing/2014/main" id="{D9389BB7-CE79-1B86-85A5-B20067F34E52}"/>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rgbClr val="C8A867"/>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65" name="Freeform 66">
              <a:extLst>
                <a:ext uri="{FF2B5EF4-FFF2-40B4-BE49-F238E27FC236}">
                  <a16:creationId xmlns:a16="http://schemas.microsoft.com/office/drawing/2014/main" id="{C488240C-B037-5CAA-7E42-4E21E1C01B9C}"/>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66" name="Freeform 67">
              <a:extLst>
                <a:ext uri="{FF2B5EF4-FFF2-40B4-BE49-F238E27FC236}">
                  <a16:creationId xmlns:a16="http://schemas.microsoft.com/office/drawing/2014/main" id="{CC24D6F4-D5CF-4EBC-4AFA-56A84E3D3793}"/>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grpSp>
      <p:grpSp>
        <p:nvGrpSpPr>
          <p:cNvPr id="369" name="Groupe 368">
            <a:extLst>
              <a:ext uri="{FF2B5EF4-FFF2-40B4-BE49-F238E27FC236}">
                <a16:creationId xmlns:a16="http://schemas.microsoft.com/office/drawing/2014/main" id="{64FF68E9-08A4-44F4-064B-7B33E9735E78}"/>
              </a:ext>
            </a:extLst>
          </p:cNvPr>
          <p:cNvGrpSpPr/>
          <p:nvPr/>
        </p:nvGrpSpPr>
        <p:grpSpPr>
          <a:xfrm>
            <a:off x="3880814" y="3261572"/>
            <a:ext cx="714622" cy="107429"/>
            <a:chOff x="620698" y="2615369"/>
            <a:chExt cx="1541413" cy="216000"/>
          </a:xfrm>
          <a:solidFill>
            <a:schemeClr val="accent2">
              <a:lumMod val="90000"/>
            </a:schemeClr>
          </a:solidFill>
        </p:grpSpPr>
        <p:sp>
          <p:nvSpPr>
            <p:cNvPr id="370" name="Freeform 63">
              <a:extLst>
                <a:ext uri="{FF2B5EF4-FFF2-40B4-BE49-F238E27FC236}">
                  <a16:creationId xmlns:a16="http://schemas.microsoft.com/office/drawing/2014/main" id="{DD0CED48-53ED-37B5-AA1C-C71DDFF73E4A}"/>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1" name="Freeform 64">
              <a:extLst>
                <a:ext uri="{FF2B5EF4-FFF2-40B4-BE49-F238E27FC236}">
                  <a16:creationId xmlns:a16="http://schemas.microsoft.com/office/drawing/2014/main" id="{6E14A5F6-3011-1F97-FD37-C14B9F22C34E}"/>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accent2">
                <a:lumMod val="90000"/>
              </a:schemeClr>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2" name="Freeform 65">
              <a:extLst>
                <a:ext uri="{FF2B5EF4-FFF2-40B4-BE49-F238E27FC236}">
                  <a16:creationId xmlns:a16="http://schemas.microsoft.com/office/drawing/2014/main" id="{D9A945E5-90BB-0C64-3B76-559E6204F5C6}"/>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3" name="Freeform 66">
              <a:extLst>
                <a:ext uri="{FF2B5EF4-FFF2-40B4-BE49-F238E27FC236}">
                  <a16:creationId xmlns:a16="http://schemas.microsoft.com/office/drawing/2014/main" id="{4823F6DC-0450-345D-572D-E17FEE92D758}"/>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4" name="Freeform 67">
              <a:extLst>
                <a:ext uri="{FF2B5EF4-FFF2-40B4-BE49-F238E27FC236}">
                  <a16:creationId xmlns:a16="http://schemas.microsoft.com/office/drawing/2014/main" id="{6ADC39DC-B0D6-3E4B-20AD-31C3B909380B}"/>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grpSp>
      <p:grpSp>
        <p:nvGrpSpPr>
          <p:cNvPr id="375" name="Groupe 374">
            <a:extLst>
              <a:ext uri="{FF2B5EF4-FFF2-40B4-BE49-F238E27FC236}">
                <a16:creationId xmlns:a16="http://schemas.microsoft.com/office/drawing/2014/main" id="{3E95A322-DB0B-1B50-0BD9-AEFB78978941}"/>
              </a:ext>
            </a:extLst>
          </p:cNvPr>
          <p:cNvGrpSpPr/>
          <p:nvPr/>
        </p:nvGrpSpPr>
        <p:grpSpPr>
          <a:xfrm>
            <a:off x="3880814" y="4463528"/>
            <a:ext cx="714622" cy="107429"/>
            <a:chOff x="620698" y="2615369"/>
            <a:chExt cx="1541413" cy="216000"/>
          </a:xfrm>
          <a:solidFill>
            <a:schemeClr val="accent2">
              <a:lumMod val="90000"/>
            </a:schemeClr>
          </a:solidFill>
        </p:grpSpPr>
        <p:sp>
          <p:nvSpPr>
            <p:cNvPr id="376" name="Freeform 63">
              <a:extLst>
                <a:ext uri="{FF2B5EF4-FFF2-40B4-BE49-F238E27FC236}">
                  <a16:creationId xmlns:a16="http://schemas.microsoft.com/office/drawing/2014/main" id="{B9162E0F-DCC7-CDAE-967F-0984034D4337}"/>
                </a:ext>
              </a:extLst>
            </p:cNvPr>
            <p:cNvSpPr>
              <a:spLocks noChangeArrowheads="1"/>
            </p:cNvSpPr>
            <p:nvPr/>
          </p:nvSpPr>
          <p:spPr bwMode="auto">
            <a:xfrm>
              <a:off x="620698"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grp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7" name="Freeform 64">
              <a:extLst>
                <a:ext uri="{FF2B5EF4-FFF2-40B4-BE49-F238E27FC236}">
                  <a16:creationId xmlns:a16="http://schemas.microsoft.com/office/drawing/2014/main" id="{BFFE401A-1509-D4B4-4D18-DA52079C847D}"/>
                </a:ext>
              </a:extLst>
            </p:cNvPr>
            <p:cNvSpPr>
              <a:spLocks noChangeArrowheads="1"/>
            </p:cNvSpPr>
            <p:nvPr/>
          </p:nvSpPr>
          <p:spPr bwMode="auto">
            <a:xfrm>
              <a:off x="952051"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rgbClr val="C8A867"/>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8" name="Freeform 65">
              <a:extLst>
                <a:ext uri="{FF2B5EF4-FFF2-40B4-BE49-F238E27FC236}">
                  <a16:creationId xmlns:a16="http://schemas.microsoft.com/office/drawing/2014/main" id="{DA88B957-9C69-F712-0539-143910C4554B}"/>
                </a:ext>
              </a:extLst>
            </p:cNvPr>
            <p:cNvSpPr>
              <a:spLocks noChangeArrowheads="1"/>
            </p:cNvSpPr>
            <p:nvPr/>
          </p:nvSpPr>
          <p:spPr bwMode="auto">
            <a:xfrm>
              <a:off x="1283404"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99" y="445"/>
                    <a:pt x="0" y="345"/>
                    <a:pt x="0" y="223"/>
                  </a:cubicBezTo>
                  <a:lnTo>
                    <a:pt x="0" y="223"/>
                  </a:lnTo>
                  <a:cubicBezTo>
                    <a:pt x="0" y="100"/>
                    <a:pt x="99"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79" name="Freeform 66">
              <a:extLst>
                <a:ext uri="{FF2B5EF4-FFF2-40B4-BE49-F238E27FC236}">
                  <a16:creationId xmlns:a16="http://schemas.microsoft.com/office/drawing/2014/main" id="{BACECD84-4738-BE8F-AE40-80AC1E246E07}"/>
                </a:ext>
              </a:extLst>
            </p:cNvPr>
            <p:cNvSpPr>
              <a:spLocks noChangeArrowheads="1"/>
            </p:cNvSpPr>
            <p:nvPr/>
          </p:nvSpPr>
          <p:spPr bwMode="auto">
            <a:xfrm>
              <a:off x="1614757" y="2615369"/>
              <a:ext cx="216000" cy="216000"/>
            </a:xfrm>
            <a:custGeom>
              <a:avLst/>
              <a:gdLst>
                <a:gd name="T0" fmla="*/ 445 w 446"/>
                <a:gd name="T1" fmla="*/ 223 h 446"/>
                <a:gd name="T2" fmla="*/ 445 w 446"/>
                <a:gd name="T3" fmla="*/ 223 h 446"/>
                <a:gd name="T4" fmla="*/ 222 w 446"/>
                <a:gd name="T5" fmla="*/ 445 h 446"/>
                <a:gd name="T6" fmla="*/ 222 w 446"/>
                <a:gd name="T7" fmla="*/ 445 h 446"/>
                <a:gd name="T8" fmla="*/ 0 w 446"/>
                <a:gd name="T9" fmla="*/ 223 h 446"/>
                <a:gd name="T10" fmla="*/ 0 w 446"/>
                <a:gd name="T11" fmla="*/ 223 h 446"/>
                <a:gd name="T12" fmla="*/ 222 w 446"/>
                <a:gd name="T13" fmla="*/ 0 h 446"/>
                <a:gd name="T14" fmla="*/ 222 w 446"/>
                <a:gd name="T15" fmla="*/ 0 h 446"/>
                <a:gd name="T16" fmla="*/ 445 w 446"/>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446">
                  <a:moveTo>
                    <a:pt x="445" y="223"/>
                  </a:moveTo>
                  <a:lnTo>
                    <a:pt x="445" y="223"/>
                  </a:lnTo>
                  <a:cubicBezTo>
                    <a:pt x="445" y="345"/>
                    <a:pt x="345" y="445"/>
                    <a:pt x="222" y="445"/>
                  </a:cubicBezTo>
                  <a:lnTo>
                    <a:pt x="222" y="445"/>
                  </a:lnTo>
                  <a:cubicBezTo>
                    <a:pt x="100" y="445"/>
                    <a:pt x="0" y="345"/>
                    <a:pt x="0" y="223"/>
                  </a:cubicBezTo>
                  <a:lnTo>
                    <a:pt x="0" y="223"/>
                  </a:lnTo>
                  <a:cubicBezTo>
                    <a:pt x="0" y="100"/>
                    <a:pt x="100" y="0"/>
                    <a:pt x="222" y="0"/>
                  </a:cubicBezTo>
                  <a:lnTo>
                    <a:pt x="222" y="0"/>
                  </a:lnTo>
                  <a:cubicBezTo>
                    <a:pt x="345" y="0"/>
                    <a:pt x="445" y="100"/>
                    <a:pt x="445"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sp>
          <p:nvSpPr>
            <p:cNvPr id="380" name="Freeform 67">
              <a:extLst>
                <a:ext uri="{FF2B5EF4-FFF2-40B4-BE49-F238E27FC236}">
                  <a16:creationId xmlns:a16="http://schemas.microsoft.com/office/drawing/2014/main" id="{BDEF707A-DAFF-D906-93F9-16DCAF19D3D6}"/>
                </a:ext>
              </a:extLst>
            </p:cNvPr>
            <p:cNvSpPr>
              <a:spLocks noChangeArrowheads="1"/>
            </p:cNvSpPr>
            <p:nvPr/>
          </p:nvSpPr>
          <p:spPr bwMode="auto">
            <a:xfrm>
              <a:off x="1946111" y="2615369"/>
              <a:ext cx="216000" cy="216000"/>
            </a:xfrm>
            <a:custGeom>
              <a:avLst/>
              <a:gdLst>
                <a:gd name="T0" fmla="*/ 444 w 445"/>
                <a:gd name="T1" fmla="*/ 223 h 446"/>
                <a:gd name="T2" fmla="*/ 444 w 445"/>
                <a:gd name="T3" fmla="*/ 223 h 446"/>
                <a:gd name="T4" fmla="*/ 222 w 445"/>
                <a:gd name="T5" fmla="*/ 445 h 446"/>
                <a:gd name="T6" fmla="*/ 222 w 445"/>
                <a:gd name="T7" fmla="*/ 445 h 446"/>
                <a:gd name="T8" fmla="*/ 0 w 445"/>
                <a:gd name="T9" fmla="*/ 223 h 446"/>
                <a:gd name="T10" fmla="*/ 0 w 445"/>
                <a:gd name="T11" fmla="*/ 223 h 446"/>
                <a:gd name="T12" fmla="*/ 222 w 445"/>
                <a:gd name="T13" fmla="*/ 0 h 446"/>
                <a:gd name="T14" fmla="*/ 222 w 445"/>
                <a:gd name="T15" fmla="*/ 0 h 446"/>
                <a:gd name="T16" fmla="*/ 444 w 445"/>
                <a:gd name="T17" fmla="*/ 223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6">
                  <a:moveTo>
                    <a:pt x="444" y="223"/>
                  </a:moveTo>
                  <a:lnTo>
                    <a:pt x="444" y="223"/>
                  </a:lnTo>
                  <a:cubicBezTo>
                    <a:pt x="444" y="345"/>
                    <a:pt x="345" y="445"/>
                    <a:pt x="222" y="445"/>
                  </a:cubicBezTo>
                  <a:lnTo>
                    <a:pt x="222" y="445"/>
                  </a:lnTo>
                  <a:cubicBezTo>
                    <a:pt x="99" y="445"/>
                    <a:pt x="0" y="345"/>
                    <a:pt x="0" y="223"/>
                  </a:cubicBezTo>
                  <a:lnTo>
                    <a:pt x="0" y="223"/>
                  </a:lnTo>
                  <a:cubicBezTo>
                    <a:pt x="0" y="100"/>
                    <a:pt x="99" y="0"/>
                    <a:pt x="222" y="0"/>
                  </a:cubicBezTo>
                  <a:lnTo>
                    <a:pt x="222" y="0"/>
                  </a:lnTo>
                  <a:cubicBezTo>
                    <a:pt x="345" y="0"/>
                    <a:pt x="444" y="100"/>
                    <a:pt x="444" y="223"/>
                  </a:cubicBezTo>
                </a:path>
              </a:pathLst>
            </a:custGeom>
            <a:solidFill>
              <a:schemeClr val="bg1"/>
            </a:solidFill>
            <a:ln w="28575">
              <a:solidFill>
                <a:schemeClr val="accent2">
                  <a:lumMod val="90000"/>
                </a:schemeClr>
              </a:solidFill>
            </a:ln>
            <a:effectLst/>
          </p:spPr>
          <p:txBody>
            <a:bodyPr wrap="none" anchor="ctr"/>
            <a:lstStyle/>
            <a:p>
              <a:endParaRPr lang="en-US" sz="900" dirty="0">
                <a:latin typeface="Poppins" pitchFamily="2" charset="77"/>
              </a:endParaRPr>
            </a:p>
          </p:txBody>
        </p:sp>
      </p:grpSp>
      <p:sp>
        <p:nvSpPr>
          <p:cNvPr id="382" name="Rectangle : coins arrondis 381">
            <a:extLst>
              <a:ext uri="{FF2B5EF4-FFF2-40B4-BE49-F238E27FC236}">
                <a16:creationId xmlns:a16="http://schemas.microsoft.com/office/drawing/2014/main" id="{BBEA92CD-6A37-0DE0-E60D-68B3BC0709F2}"/>
              </a:ext>
            </a:extLst>
          </p:cNvPr>
          <p:cNvSpPr/>
          <p:nvPr/>
        </p:nvSpPr>
        <p:spPr>
          <a:xfrm>
            <a:off x="7306129" y="915194"/>
            <a:ext cx="486000" cy="216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21%</a:t>
            </a:r>
          </a:p>
        </p:txBody>
      </p:sp>
      <p:sp>
        <p:nvSpPr>
          <p:cNvPr id="383" name="Rectangle : coins arrondis 382">
            <a:extLst>
              <a:ext uri="{FF2B5EF4-FFF2-40B4-BE49-F238E27FC236}">
                <a16:creationId xmlns:a16="http://schemas.microsoft.com/office/drawing/2014/main" id="{074B7B2E-F428-B04A-FA9B-33AEB7928D81}"/>
              </a:ext>
            </a:extLst>
          </p:cNvPr>
          <p:cNvSpPr/>
          <p:nvPr/>
        </p:nvSpPr>
        <p:spPr>
          <a:xfrm>
            <a:off x="5609087" y="896991"/>
            <a:ext cx="486000" cy="216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6%</a:t>
            </a:r>
          </a:p>
        </p:txBody>
      </p:sp>
      <p:sp>
        <p:nvSpPr>
          <p:cNvPr id="384" name="Rectangle : coins arrondis 383">
            <a:extLst>
              <a:ext uri="{FF2B5EF4-FFF2-40B4-BE49-F238E27FC236}">
                <a16:creationId xmlns:a16="http://schemas.microsoft.com/office/drawing/2014/main" id="{B5C98B0E-2FA0-DC43-BB61-A3ADF9D7DDF9}"/>
              </a:ext>
            </a:extLst>
          </p:cNvPr>
          <p:cNvSpPr/>
          <p:nvPr/>
        </p:nvSpPr>
        <p:spPr>
          <a:xfrm>
            <a:off x="595445" y="896991"/>
            <a:ext cx="486000" cy="216000"/>
          </a:xfrm>
          <a:prstGeom prst="roundRect">
            <a:avLst>
              <a:gd name="adj" fmla="val 50000"/>
            </a:avLst>
          </a:prstGeom>
          <a:solidFill>
            <a:srgbClr val="007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26%</a:t>
            </a:r>
          </a:p>
        </p:txBody>
      </p:sp>
      <p:sp>
        <p:nvSpPr>
          <p:cNvPr id="385" name="Rectangle : coins arrondis 384">
            <a:extLst>
              <a:ext uri="{FF2B5EF4-FFF2-40B4-BE49-F238E27FC236}">
                <a16:creationId xmlns:a16="http://schemas.microsoft.com/office/drawing/2014/main" id="{B88CC57C-7544-5D1C-5C6D-0200465DF507}"/>
              </a:ext>
            </a:extLst>
          </p:cNvPr>
          <p:cNvSpPr/>
          <p:nvPr/>
        </p:nvSpPr>
        <p:spPr>
          <a:xfrm>
            <a:off x="2313655" y="896991"/>
            <a:ext cx="486000" cy="2160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19%</a:t>
            </a:r>
          </a:p>
        </p:txBody>
      </p:sp>
      <p:sp>
        <p:nvSpPr>
          <p:cNvPr id="386" name="Rectangle : coins arrondis 385">
            <a:extLst>
              <a:ext uri="{FF2B5EF4-FFF2-40B4-BE49-F238E27FC236}">
                <a16:creationId xmlns:a16="http://schemas.microsoft.com/office/drawing/2014/main" id="{A317F436-6F6C-0E85-F089-29E086E27902}"/>
              </a:ext>
            </a:extLst>
          </p:cNvPr>
          <p:cNvSpPr/>
          <p:nvPr/>
        </p:nvSpPr>
        <p:spPr>
          <a:xfrm>
            <a:off x="4037069" y="896991"/>
            <a:ext cx="486000" cy="216000"/>
          </a:xfrm>
          <a:prstGeom prst="roundRect">
            <a:avLst>
              <a:gd name="adj" fmla="val 50000"/>
            </a:avLst>
          </a:prstGeom>
          <a:solidFill>
            <a:srgbClr val="C8A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27%</a:t>
            </a:r>
          </a:p>
        </p:txBody>
      </p:sp>
      <p:sp>
        <p:nvSpPr>
          <p:cNvPr id="392" name="ZoneTexte 391">
            <a:extLst>
              <a:ext uri="{FF2B5EF4-FFF2-40B4-BE49-F238E27FC236}">
                <a16:creationId xmlns:a16="http://schemas.microsoft.com/office/drawing/2014/main" id="{D4AA5016-48FC-1E0D-CF48-81B18A1F8D49}"/>
              </a:ext>
            </a:extLst>
          </p:cNvPr>
          <p:cNvSpPr txBox="1"/>
          <p:nvPr/>
        </p:nvSpPr>
        <p:spPr>
          <a:xfrm>
            <a:off x="462608" y="2577655"/>
            <a:ext cx="1599770" cy="213585"/>
          </a:xfrm>
          <a:prstGeom prst="rect">
            <a:avLst/>
          </a:prstGeom>
          <a:noFill/>
        </p:spPr>
        <p:txBody>
          <a:bodyPr wrap="square" rtlCol="0">
            <a:spAutoFit/>
          </a:bodyPr>
          <a:lstStyle/>
          <a:p>
            <a:r>
              <a:rPr lang="fr-FR" sz="788" dirty="0"/>
              <a:t>Préoccupations environnement</a:t>
            </a:r>
          </a:p>
        </p:txBody>
      </p:sp>
      <p:sp>
        <p:nvSpPr>
          <p:cNvPr id="393" name="ZoneTexte 392">
            <a:extLst>
              <a:ext uri="{FF2B5EF4-FFF2-40B4-BE49-F238E27FC236}">
                <a16:creationId xmlns:a16="http://schemas.microsoft.com/office/drawing/2014/main" id="{F028E713-6285-BC9E-4B86-86484D93B2F5}"/>
              </a:ext>
            </a:extLst>
          </p:cNvPr>
          <p:cNvSpPr txBox="1"/>
          <p:nvPr/>
        </p:nvSpPr>
        <p:spPr>
          <a:xfrm>
            <a:off x="2143563" y="2577655"/>
            <a:ext cx="1599770" cy="213585"/>
          </a:xfrm>
          <a:prstGeom prst="rect">
            <a:avLst/>
          </a:prstGeom>
          <a:noFill/>
        </p:spPr>
        <p:txBody>
          <a:bodyPr wrap="square" rtlCol="0">
            <a:spAutoFit/>
          </a:bodyPr>
          <a:lstStyle/>
          <a:p>
            <a:r>
              <a:rPr lang="fr-FR" sz="788" dirty="0"/>
              <a:t>Préoccupations environnement</a:t>
            </a:r>
          </a:p>
        </p:txBody>
      </p:sp>
      <p:sp>
        <p:nvSpPr>
          <p:cNvPr id="394" name="ZoneTexte 393">
            <a:extLst>
              <a:ext uri="{FF2B5EF4-FFF2-40B4-BE49-F238E27FC236}">
                <a16:creationId xmlns:a16="http://schemas.microsoft.com/office/drawing/2014/main" id="{42B80BF9-A7B1-E6E4-5332-192D91E5C4CB}"/>
              </a:ext>
            </a:extLst>
          </p:cNvPr>
          <p:cNvSpPr txBox="1"/>
          <p:nvPr/>
        </p:nvSpPr>
        <p:spPr>
          <a:xfrm>
            <a:off x="3798355" y="2577655"/>
            <a:ext cx="1599770" cy="213585"/>
          </a:xfrm>
          <a:prstGeom prst="rect">
            <a:avLst/>
          </a:prstGeom>
          <a:noFill/>
        </p:spPr>
        <p:txBody>
          <a:bodyPr wrap="square" rtlCol="0">
            <a:spAutoFit/>
          </a:bodyPr>
          <a:lstStyle/>
          <a:p>
            <a:r>
              <a:rPr lang="fr-FR" sz="788" dirty="0"/>
              <a:t>Préoccupations environnement</a:t>
            </a:r>
          </a:p>
        </p:txBody>
      </p:sp>
      <p:sp>
        <p:nvSpPr>
          <p:cNvPr id="395" name="ZoneTexte 394">
            <a:extLst>
              <a:ext uri="{FF2B5EF4-FFF2-40B4-BE49-F238E27FC236}">
                <a16:creationId xmlns:a16="http://schemas.microsoft.com/office/drawing/2014/main" id="{5B8FD5EF-7E4E-DCE5-5FC6-07321BA5435C}"/>
              </a:ext>
            </a:extLst>
          </p:cNvPr>
          <p:cNvSpPr txBox="1"/>
          <p:nvPr/>
        </p:nvSpPr>
        <p:spPr>
          <a:xfrm>
            <a:off x="5446502" y="2577655"/>
            <a:ext cx="1599770" cy="213585"/>
          </a:xfrm>
          <a:prstGeom prst="rect">
            <a:avLst/>
          </a:prstGeom>
          <a:noFill/>
        </p:spPr>
        <p:txBody>
          <a:bodyPr wrap="square" rtlCol="0">
            <a:spAutoFit/>
          </a:bodyPr>
          <a:lstStyle/>
          <a:p>
            <a:r>
              <a:rPr lang="fr-FR" sz="788" dirty="0"/>
              <a:t>Préoccupations environnement</a:t>
            </a:r>
          </a:p>
        </p:txBody>
      </p:sp>
      <p:sp>
        <p:nvSpPr>
          <p:cNvPr id="396" name="ZoneTexte 395">
            <a:extLst>
              <a:ext uri="{FF2B5EF4-FFF2-40B4-BE49-F238E27FC236}">
                <a16:creationId xmlns:a16="http://schemas.microsoft.com/office/drawing/2014/main" id="{72588546-852B-9CE4-6933-CFE66873E5F7}"/>
              </a:ext>
            </a:extLst>
          </p:cNvPr>
          <p:cNvSpPr txBox="1"/>
          <p:nvPr/>
        </p:nvSpPr>
        <p:spPr>
          <a:xfrm>
            <a:off x="462609" y="2962815"/>
            <a:ext cx="1457557" cy="334835"/>
          </a:xfrm>
          <a:prstGeom prst="rect">
            <a:avLst/>
          </a:prstGeom>
          <a:noFill/>
        </p:spPr>
        <p:txBody>
          <a:bodyPr wrap="square" rtlCol="0">
            <a:spAutoFit/>
          </a:bodyPr>
          <a:lstStyle/>
          <a:p>
            <a:r>
              <a:rPr lang="fr-FR" sz="788" dirty="0"/>
              <a:t>Préoccupations santé / alimentation</a:t>
            </a:r>
          </a:p>
        </p:txBody>
      </p:sp>
      <p:sp>
        <p:nvSpPr>
          <p:cNvPr id="397" name="ZoneTexte 396">
            <a:extLst>
              <a:ext uri="{FF2B5EF4-FFF2-40B4-BE49-F238E27FC236}">
                <a16:creationId xmlns:a16="http://schemas.microsoft.com/office/drawing/2014/main" id="{D6B5F0A1-1743-626C-0FAD-166CDE869ED2}"/>
              </a:ext>
            </a:extLst>
          </p:cNvPr>
          <p:cNvSpPr txBox="1"/>
          <p:nvPr/>
        </p:nvSpPr>
        <p:spPr>
          <a:xfrm>
            <a:off x="2143563" y="2962815"/>
            <a:ext cx="1457557" cy="334835"/>
          </a:xfrm>
          <a:prstGeom prst="rect">
            <a:avLst/>
          </a:prstGeom>
          <a:noFill/>
        </p:spPr>
        <p:txBody>
          <a:bodyPr wrap="square" rtlCol="0">
            <a:spAutoFit/>
          </a:bodyPr>
          <a:lstStyle/>
          <a:p>
            <a:r>
              <a:rPr lang="fr-FR" sz="788" dirty="0"/>
              <a:t>Préoccupations santé / alimentation</a:t>
            </a:r>
          </a:p>
        </p:txBody>
      </p:sp>
      <p:sp>
        <p:nvSpPr>
          <p:cNvPr id="398" name="ZoneTexte 397">
            <a:extLst>
              <a:ext uri="{FF2B5EF4-FFF2-40B4-BE49-F238E27FC236}">
                <a16:creationId xmlns:a16="http://schemas.microsoft.com/office/drawing/2014/main" id="{6E6B214E-5E84-A973-18EE-BC30E40D6161}"/>
              </a:ext>
            </a:extLst>
          </p:cNvPr>
          <p:cNvSpPr txBox="1"/>
          <p:nvPr/>
        </p:nvSpPr>
        <p:spPr>
          <a:xfrm>
            <a:off x="3798355" y="2962815"/>
            <a:ext cx="1457557" cy="334835"/>
          </a:xfrm>
          <a:prstGeom prst="rect">
            <a:avLst/>
          </a:prstGeom>
          <a:noFill/>
        </p:spPr>
        <p:txBody>
          <a:bodyPr wrap="square" rtlCol="0">
            <a:spAutoFit/>
          </a:bodyPr>
          <a:lstStyle/>
          <a:p>
            <a:r>
              <a:rPr lang="fr-FR" sz="788" dirty="0"/>
              <a:t>Préoccupations santé / alimentation</a:t>
            </a:r>
          </a:p>
        </p:txBody>
      </p:sp>
      <p:sp>
        <p:nvSpPr>
          <p:cNvPr id="399" name="ZoneTexte 398">
            <a:extLst>
              <a:ext uri="{FF2B5EF4-FFF2-40B4-BE49-F238E27FC236}">
                <a16:creationId xmlns:a16="http://schemas.microsoft.com/office/drawing/2014/main" id="{16051F98-4014-6D44-56F1-EC4C760E4F44}"/>
              </a:ext>
            </a:extLst>
          </p:cNvPr>
          <p:cNvSpPr txBox="1"/>
          <p:nvPr/>
        </p:nvSpPr>
        <p:spPr>
          <a:xfrm>
            <a:off x="5446503" y="2962815"/>
            <a:ext cx="1457557" cy="334835"/>
          </a:xfrm>
          <a:prstGeom prst="rect">
            <a:avLst/>
          </a:prstGeom>
          <a:noFill/>
        </p:spPr>
        <p:txBody>
          <a:bodyPr wrap="square" rtlCol="0">
            <a:spAutoFit/>
          </a:bodyPr>
          <a:lstStyle/>
          <a:p>
            <a:r>
              <a:rPr lang="fr-FR" sz="788" dirty="0"/>
              <a:t>Préoccupations santé / alimentation</a:t>
            </a:r>
          </a:p>
        </p:txBody>
      </p:sp>
      <p:sp>
        <p:nvSpPr>
          <p:cNvPr id="402" name="ZoneTexte 401">
            <a:extLst>
              <a:ext uri="{FF2B5EF4-FFF2-40B4-BE49-F238E27FC236}">
                <a16:creationId xmlns:a16="http://schemas.microsoft.com/office/drawing/2014/main" id="{730B6147-553E-DE26-780A-FAC91BBABFF3}"/>
              </a:ext>
            </a:extLst>
          </p:cNvPr>
          <p:cNvSpPr txBox="1"/>
          <p:nvPr/>
        </p:nvSpPr>
        <p:spPr>
          <a:xfrm>
            <a:off x="462609" y="4247395"/>
            <a:ext cx="1257581" cy="213585"/>
          </a:xfrm>
          <a:prstGeom prst="rect">
            <a:avLst/>
          </a:prstGeom>
          <a:noFill/>
        </p:spPr>
        <p:txBody>
          <a:bodyPr wrap="square" rtlCol="0">
            <a:spAutoFit/>
          </a:bodyPr>
          <a:lstStyle/>
          <a:p>
            <a:r>
              <a:rPr lang="fr-FR" sz="788" dirty="0"/>
              <a:t>Rapport aux labels</a:t>
            </a:r>
          </a:p>
        </p:txBody>
      </p:sp>
      <p:sp>
        <p:nvSpPr>
          <p:cNvPr id="403" name="ZoneTexte 402">
            <a:extLst>
              <a:ext uri="{FF2B5EF4-FFF2-40B4-BE49-F238E27FC236}">
                <a16:creationId xmlns:a16="http://schemas.microsoft.com/office/drawing/2014/main" id="{DCD44152-240F-0FE1-E256-12DA5E3391FD}"/>
              </a:ext>
            </a:extLst>
          </p:cNvPr>
          <p:cNvSpPr txBox="1"/>
          <p:nvPr/>
        </p:nvSpPr>
        <p:spPr>
          <a:xfrm>
            <a:off x="2143564" y="4247395"/>
            <a:ext cx="1257581" cy="213585"/>
          </a:xfrm>
          <a:prstGeom prst="rect">
            <a:avLst/>
          </a:prstGeom>
          <a:noFill/>
        </p:spPr>
        <p:txBody>
          <a:bodyPr wrap="square" rtlCol="0">
            <a:spAutoFit/>
          </a:bodyPr>
          <a:lstStyle/>
          <a:p>
            <a:r>
              <a:rPr lang="fr-FR" sz="788" dirty="0"/>
              <a:t>Rapport aux labels</a:t>
            </a:r>
          </a:p>
        </p:txBody>
      </p:sp>
      <p:sp>
        <p:nvSpPr>
          <p:cNvPr id="404" name="ZoneTexte 403">
            <a:extLst>
              <a:ext uri="{FF2B5EF4-FFF2-40B4-BE49-F238E27FC236}">
                <a16:creationId xmlns:a16="http://schemas.microsoft.com/office/drawing/2014/main" id="{EC20E173-3C20-4903-4B45-46604826C46C}"/>
              </a:ext>
            </a:extLst>
          </p:cNvPr>
          <p:cNvSpPr txBox="1"/>
          <p:nvPr/>
        </p:nvSpPr>
        <p:spPr>
          <a:xfrm>
            <a:off x="3798355" y="4247395"/>
            <a:ext cx="1257581" cy="213585"/>
          </a:xfrm>
          <a:prstGeom prst="rect">
            <a:avLst/>
          </a:prstGeom>
          <a:noFill/>
        </p:spPr>
        <p:txBody>
          <a:bodyPr wrap="square" rtlCol="0">
            <a:spAutoFit/>
          </a:bodyPr>
          <a:lstStyle/>
          <a:p>
            <a:r>
              <a:rPr lang="fr-FR" sz="788" dirty="0"/>
              <a:t>Rapport aux labels</a:t>
            </a:r>
          </a:p>
        </p:txBody>
      </p:sp>
      <p:sp>
        <p:nvSpPr>
          <p:cNvPr id="405" name="ZoneTexte 404">
            <a:extLst>
              <a:ext uri="{FF2B5EF4-FFF2-40B4-BE49-F238E27FC236}">
                <a16:creationId xmlns:a16="http://schemas.microsoft.com/office/drawing/2014/main" id="{22C4A904-9672-8860-FCD6-77B4E8B007FE}"/>
              </a:ext>
            </a:extLst>
          </p:cNvPr>
          <p:cNvSpPr txBox="1"/>
          <p:nvPr/>
        </p:nvSpPr>
        <p:spPr>
          <a:xfrm>
            <a:off x="5446503" y="4247395"/>
            <a:ext cx="1257581" cy="213585"/>
          </a:xfrm>
          <a:prstGeom prst="rect">
            <a:avLst/>
          </a:prstGeom>
          <a:noFill/>
        </p:spPr>
        <p:txBody>
          <a:bodyPr wrap="square" rtlCol="0">
            <a:spAutoFit/>
          </a:bodyPr>
          <a:lstStyle/>
          <a:p>
            <a:r>
              <a:rPr lang="fr-FR" sz="788" dirty="0"/>
              <a:t>Rapport aux labels</a:t>
            </a:r>
          </a:p>
        </p:txBody>
      </p:sp>
      <p:sp>
        <p:nvSpPr>
          <p:cNvPr id="406" name="ZoneTexte 405">
            <a:extLst>
              <a:ext uri="{FF2B5EF4-FFF2-40B4-BE49-F238E27FC236}">
                <a16:creationId xmlns:a16="http://schemas.microsoft.com/office/drawing/2014/main" id="{D5DE5990-AE09-DA1F-3CFE-C68398B3CBD7}"/>
              </a:ext>
            </a:extLst>
          </p:cNvPr>
          <p:cNvSpPr txBox="1"/>
          <p:nvPr/>
        </p:nvSpPr>
        <p:spPr>
          <a:xfrm>
            <a:off x="7183747" y="1602814"/>
            <a:ext cx="1544967" cy="954107"/>
          </a:xfrm>
          <a:prstGeom prst="rect">
            <a:avLst/>
          </a:prstGeom>
          <a:noFill/>
        </p:spPr>
        <p:txBody>
          <a:bodyPr wrap="square" rtlCol="0">
            <a:spAutoFit/>
          </a:bodyPr>
          <a:lstStyle/>
          <a:p>
            <a:pPr algn="ctr"/>
            <a:r>
              <a:rPr lang="fr-FR" sz="800" dirty="0"/>
              <a:t>Groupe plus âgé que la moyenne (43% ont plus de 55 ans), retraités, peu diplômés, un peu moins aisés que la moyenne, vivent davantage dans des communes rurales ou de petites villes</a:t>
            </a:r>
          </a:p>
        </p:txBody>
      </p:sp>
      <p:sp>
        <p:nvSpPr>
          <p:cNvPr id="407" name="ZoneTexte 406">
            <a:extLst>
              <a:ext uri="{FF2B5EF4-FFF2-40B4-BE49-F238E27FC236}">
                <a16:creationId xmlns:a16="http://schemas.microsoft.com/office/drawing/2014/main" id="{A9143EED-72A9-C7C3-6EF1-8985300D7BB4}"/>
              </a:ext>
            </a:extLst>
          </p:cNvPr>
          <p:cNvSpPr txBox="1"/>
          <p:nvPr/>
        </p:nvSpPr>
        <p:spPr>
          <a:xfrm>
            <a:off x="557595" y="1602814"/>
            <a:ext cx="1356397" cy="473206"/>
          </a:xfrm>
          <a:prstGeom prst="rect">
            <a:avLst/>
          </a:prstGeom>
          <a:noFill/>
        </p:spPr>
        <p:txBody>
          <a:bodyPr wrap="square" rtlCol="0">
            <a:spAutoFit/>
          </a:bodyPr>
          <a:lstStyle/>
          <a:p>
            <a:pPr algn="ctr"/>
            <a:r>
              <a:rPr lang="fr-FR" sz="800" dirty="0"/>
              <a:t>Âge dans la moyenne, CSP +, diplômés, 29% télétravaillent</a:t>
            </a:r>
          </a:p>
        </p:txBody>
      </p:sp>
      <p:sp>
        <p:nvSpPr>
          <p:cNvPr id="408" name="ZoneTexte 407">
            <a:extLst>
              <a:ext uri="{FF2B5EF4-FFF2-40B4-BE49-F238E27FC236}">
                <a16:creationId xmlns:a16="http://schemas.microsoft.com/office/drawing/2014/main" id="{DA9BDA4B-0E06-E326-5F73-8A37EC782C9C}"/>
              </a:ext>
            </a:extLst>
          </p:cNvPr>
          <p:cNvSpPr txBox="1"/>
          <p:nvPr/>
        </p:nvSpPr>
        <p:spPr>
          <a:xfrm>
            <a:off x="2246058" y="1602814"/>
            <a:ext cx="1356397" cy="981038"/>
          </a:xfrm>
          <a:prstGeom prst="rect">
            <a:avLst/>
          </a:prstGeom>
          <a:noFill/>
        </p:spPr>
        <p:txBody>
          <a:bodyPr wrap="square" rtlCol="0">
            <a:spAutoFit/>
          </a:bodyPr>
          <a:lstStyle/>
          <a:p>
            <a:pPr algn="ctr"/>
            <a:r>
              <a:rPr lang="fr-FR" sz="800" dirty="0"/>
              <a:t>Plus jeunes (44% ont moins de 35 ans), CSP-, avec enfants, plus diplômés que la moyenne, revenus plus faibles (32% vivent avec moins de 1000 €/UC)</a:t>
            </a:r>
          </a:p>
        </p:txBody>
      </p:sp>
      <p:sp>
        <p:nvSpPr>
          <p:cNvPr id="409" name="ZoneTexte 408">
            <a:extLst>
              <a:ext uri="{FF2B5EF4-FFF2-40B4-BE49-F238E27FC236}">
                <a16:creationId xmlns:a16="http://schemas.microsoft.com/office/drawing/2014/main" id="{74164DE4-3277-1DF3-D27B-DE5FB42578C6}"/>
              </a:ext>
            </a:extLst>
          </p:cNvPr>
          <p:cNvSpPr txBox="1"/>
          <p:nvPr/>
        </p:nvSpPr>
        <p:spPr>
          <a:xfrm>
            <a:off x="3889202" y="1602814"/>
            <a:ext cx="1356397" cy="600164"/>
          </a:xfrm>
          <a:prstGeom prst="rect">
            <a:avLst/>
          </a:prstGeom>
          <a:noFill/>
        </p:spPr>
        <p:txBody>
          <a:bodyPr wrap="square" rtlCol="0">
            <a:spAutoFit/>
          </a:bodyPr>
          <a:lstStyle/>
          <a:p>
            <a:pPr algn="ctr"/>
            <a:r>
              <a:rPr lang="fr-FR" sz="800" dirty="0"/>
              <a:t>Pas de distinctions sociodémographiques par rapport à la moyenne française</a:t>
            </a:r>
          </a:p>
        </p:txBody>
      </p:sp>
      <p:sp>
        <p:nvSpPr>
          <p:cNvPr id="410" name="ZoneTexte 409">
            <a:extLst>
              <a:ext uri="{FF2B5EF4-FFF2-40B4-BE49-F238E27FC236}">
                <a16:creationId xmlns:a16="http://schemas.microsoft.com/office/drawing/2014/main" id="{51C3AC69-9281-E244-7C07-1592A8E4DD2C}"/>
              </a:ext>
            </a:extLst>
          </p:cNvPr>
          <p:cNvSpPr txBox="1"/>
          <p:nvPr/>
        </p:nvSpPr>
        <p:spPr>
          <a:xfrm>
            <a:off x="5566704" y="1602814"/>
            <a:ext cx="1356397" cy="981038"/>
          </a:xfrm>
          <a:prstGeom prst="rect">
            <a:avLst/>
          </a:prstGeom>
          <a:noFill/>
        </p:spPr>
        <p:txBody>
          <a:bodyPr wrap="square" rtlCol="0">
            <a:spAutoFit/>
          </a:bodyPr>
          <a:lstStyle/>
          <a:p>
            <a:pPr algn="ctr"/>
            <a:r>
              <a:rPr lang="fr-FR" sz="800" dirty="0"/>
              <a:t>Plus âgés (22% ont plus de 65 ans), légèrement plus aisés que la moyenne des Français, vivent plus souvent dans les grandes agglomérations</a:t>
            </a:r>
          </a:p>
        </p:txBody>
      </p:sp>
      <p:sp>
        <p:nvSpPr>
          <p:cNvPr id="411" name="Titre 26">
            <a:extLst>
              <a:ext uri="{FF2B5EF4-FFF2-40B4-BE49-F238E27FC236}">
                <a16:creationId xmlns:a16="http://schemas.microsoft.com/office/drawing/2014/main" id="{3D4EC313-0DA4-2693-E311-9DC72CE6644D}"/>
              </a:ext>
            </a:extLst>
          </p:cNvPr>
          <p:cNvSpPr txBox="1">
            <a:spLocks/>
          </p:cNvSpPr>
          <p:nvPr/>
        </p:nvSpPr>
        <p:spPr>
          <a:xfrm>
            <a:off x="1786347" y="208506"/>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Les profils en synthèse</a:t>
            </a:r>
          </a:p>
        </p:txBody>
      </p:sp>
      <p:pic>
        <p:nvPicPr>
          <p:cNvPr id="412" name="Image 411">
            <a:extLst>
              <a:ext uri="{FF2B5EF4-FFF2-40B4-BE49-F238E27FC236}">
                <a16:creationId xmlns:a16="http://schemas.microsoft.com/office/drawing/2014/main" id="{9AD45486-7931-3474-45E8-B3510718995F}"/>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155991" y="730077"/>
            <a:ext cx="483688" cy="513000"/>
          </a:xfrm>
          <a:prstGeom prst="rect">
            <a:avLst/>
          </a:prstGeom>
        </p:spPr>
      </p:pic>
      <p:pic>
        <p:nvPicPr>
          <p:cNvPr id="447" name="Image 446">
            <a:extLst>
              <a:ext uri="{FF2B5EF4-FFF2-40B4-BE49-F238E27FC236}">
                <a16:creationId xmlns:a16="http://schemas.microsoft.com/office/drawing/2014/main" id="{63850E79-7492-0B26-A87D-BDA797376278}"/>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1451149" y="730077"/>
            <a:ext cx="482548" cy="513000"/>
          </a:xfrm>
          <a:prstGeom prst="rect">
            <a:avLst/>
          </a:prstGeom>
        </p:spPr>
      </p:pic>
      <p:pic>
        <p:nvPicPr>
          <p:cNvPr id="448" name="Image 447">
            <a:extLst>
              <a:ext uri="{FF2B5EF4-FFF2-40B4-BE49-F238E27FC236}">
                <a16:creationId xmlns:a16="http://schemas.microsoft.com/office/drawing/2014/main" id="{095FA258-A1EE-1A6F-F80E-A6AC0D663DE4}"/>
              </a:ext>
            </a:extLst>
          </p:cNvPr>
          <p:cNvPicPr>
            <a:picLocks noChangeAspect="1"/>
          </p:cNvPicPr>
          <p:nvPr/>
        </p:nvPicPr>
        <p:blipFill>
          <a:blip r:embed="rId5">
            <a:duotone>
              <a:schemeClr val="accent3">
                <a:shade val="45000"/>
                <a:satMod val="135000"/>
              </a:schemeClr>
              <a:prstClr val="white"/>
            </a:duotone>
          </a:blip>
          <a:stretch>
            <a:fillRect/>
          </a:stretch>
        </p:blipFill>
        <p:spPr>
          <a:xfrm>
            <a:off x="4818354" y="730077"/>
            <a:ext cx="483688" cy="513000"/>
          </a:xfrm>
          <a:prstGeom prst="rect">
            <a:avLst/>
          </a:prstGeom>
        </p:spPr>
      </p:pic>
      <p:pic>
        <p:nvPicPr>
          <p:cNvPr id="454" name="Image 453">
            <a:extLst>
              <a:ext uri="{FF2B5EF4-FFF2-40B4-BE49-F238E27FC236}">
                <a16:creationId xmlns:a16="http://schemas.microsoft.com/office/drawing/2014/main" id="{A8E46DFD-F62C-F298-62EC-857261058BC8}"/>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518676" y="730077"/>
            <a:ext cx="483688" cy="513000"/>
          </a:xfrm>
          <a:prstGeom prst="rect">
            <a:avLst/>
          </a:prstGeom>
        </p:spPr>
      </p:pic>
      <p:pic>
        <p:nvPicPr>
          <p:cNvPr id="456" name="Image 455">
            <a:extLst>
              <a:ext uri="{FF2B5EF4-FFF2-40B4-BE49-F238E27FC236}">
                <a16:creationId xmlns:a16="http://schemas.microsoft.com/office/drawing/2014/main" id="{4BF7ECAE-4F42-9808-3317-CC491BF24457}"/>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215051" y="748280"/>
            <a:ext cx="483688" cy="513000"/>
          </a:xfrm>
          <a:prstGeom prst="rect">
            <a:avLst/>
          </a:prstGeom>
        </p:spPr>
      </p:pic>
      <p:cxnSp>
        <p:nvCxnSpPr>
          <p:cNvPr id="460" name="Connecteur droit 459">
            <a:extLst>
              <a:ext uri="{FF2B5EF4-FFF2-40B4-BE49-F238E27FC236}">
                <a16:creationId xmlns:a16="http://schemas.microsoft.com/office/drawing/2014/main" id="{4798EB4E-753B-32EB-1EC9-630849B0D6E1}"/>
              </a:ext>
            </a:extLst>
          </p:cNvPr>
          <p:cNvCxnSpPr>
            <a:cxnSpLocks/>
          </p:cNvCxnSpPr>
          <p:nvPr/>
        </p:nvCxnSpPr>
        <p:spPr>
          <a:xfrm>
            <a:off x="480032" y="2539658"/>
            <a:ext cx="1485000" cy="0"/>
          </a:xfrm>
          <a:prstGeom prst="line">
            <a:avLst/>
          </a:prstGeom>
          <a:ln>
            <a:solidFill>
              <a:srgbClr val="007C60"/>
            </a:solidFill>
          </a:ln>
        </p:spPr>
        <p:style>
          <a:lnRef idx="1">
            <a:schemeClr val="accent1"/>
          </a:lnRef>
          <a:fillRef idx="0">
            <a:schemeClr val="accent1"/>
          </a:fillRef>
          <a:effectRef idx="0">
            <a:schemeClr val="accent1"/>
          </a:effectRef>
          <a:fontRef idx="minor">
            <a:schemeClr val="tx1"/>
          </a:fontRef>
        </p:style>
      </p:cxnSp>
      <p:cxnSp>
        <p:nvCxnSpPr>
          <p:cNvPr id="461" name="Connecteur droit 460">
            <a:extLst>
              <a:ext uri="{FF2B5EF4-FFF2-40B4-BE49-F238E27FC236}">
                <a16:creationId xmlns:a16="http://schemas.microsoft.com/office/drawing/2014/main" id="{2EC1C9F9-52B3-5EA7-9623-715BEAAC3FF7}"/>
              </a:ext>
            </a:extLst>
          </p:cNvPr>
          <p:cNvCxnSpPr>
            <a:cxnSpLocks/>
          </p:cNvCxnSpPr>
          <p:nvPr/>
        </p:nvCxnSpPr>
        <p:spPr>
          <a:xfrm>
            <a:off x="2124801" y="2539658"/>
            <a:ext cx="1485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2" name="Connecteur droit 461">
            <a:extLst>
              <a:ext uri="{FF2B5EF4-FFF2-40B4-BE49-F238E27FC236}">
                <a16:creationId xmlns:a16="http://schemas.microsoft.com/office/drawing/2014/main" id="{04B1078B-B9DD-1D5B-15DF-6F179C0A0633}"/>
              </a:ext>
            </a:extLst>
          </p:cNvPr>
          <p:cNvCxnSpPr>
            <a:cxnSpLocks/>
          </p:cNvCxnSpPr>
          <p:nvPr/>
        </p:nvCxnSpPr>
        <p:spPr>
          <a:xfrm>
            <a:off x="3817041" y="2539658"/>
            <a:ext cx="1485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3" name="Connecteur droit 462">
            <a:extLst>
              <a:ext uri="{FF2B5EF4-FFF2-40B4-BE49-F238E27FC236}">
                <a16:creationId xmlns:a16="http://schemas.microsoft.com/office/drawing/2014/main" id="{AC8DF9DC-F4D1-3CBE-2A95-F1F602D25A03}"/>
              </a:ext>
            </a:extLst>
          </p:cNvPr>
          <p:cNvCxnSpPr>
            <a:cxnSpLocks/>
          </p:cNvCxnSpPr>
          <p:nvPr/>
        </p:nvCxnSpPr>
        <p:spPr>
          <a:xfrm>
            <a:off x="5503724" y="2539658"/>
            <a:ext cx="1485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4" name="Connecteur droit 463">
            <a:extLst>
              <a:ext uri="{FF2B5EF4-FFF2-40B4-BE49-F238E27FC236}">
                <a16:creationId xmlns:a16="http://schemas.microsoft.com/office/drawing/2014/main" id="{41FB85DB-C3A4-3D1C-395E-F9705C6424DB}"/>
              </a:ext>
            </a:extLst>
          </p:cNvPr>
          <p:cNvCxnSpPr>
            <a:cxnSpLocks/>
          </p:cNvCxnSpPr>
          <p:nvPr/>
        </p:nvCxnSpPr>
        <p:spPr>
          <a:xfrm>
            <a:off x="7213955" y="2539658"/>
            <a:ext cx="1485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3333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1">
            <a:extLst>
              <a:ext uri="{FF2B5EF4-FFF2-40B4-BE49-F238E27FC236}">
                <a16:creationId xmlns:a16="http://schemas.microsoft.com/office/drawing/2014/main" id="{554ED5F8-A26D-5264-7CA9-342FFB3DC759}"/>
              </a:ext>
            </a:extLst>
          </p:cNvPr>
          <p:cNvGraphicFramePr>
            <a:graphicFrameLocks noGrp="1"/>
          </p:cNvGraphicFramePr>
          <p:nvPr>
            <p:extLst>
              <p:ext uri="{D42A27DB-BD31-4B8C-83A1-F6EECF244321}">
                <p14:modId xmlns:p14="http://schemas.microsoft.com/office/powerpoint/2010/main" val="3880909482"/>
              </p:ext>
            </p:extLst>
          </p:nvPr>
        </p:nvGraphicFramePr>
        <p:xfrm>
          <a:off x="68663" y="825176"/>
          <a:ext cx="9006672" cy="3901440"/>
        </p:xfrm>
        <a:graphic>
          <a:graphicData uri="http://schemas.openxmlformats.org/drawingml/2006/table">
            <a:tbl>
              <a:tblPr firstRow="1" bandRow="1">
                <a:tableStyleId>{5C22544A-7EE6-4342-B048-85BDC9FD1C3A}</a:tableStyleId>
              </a:tblPr>
              <a:tblGrid>
                <a:gridCol w="2477549">
                  <a:extLst>
                    <a:ext uri="{9D8B030D-6E8A-4147-A177-3AD203B41FA5}">
                      <a16:colId xmlns:a16="http://schemas.microsoft.com/office/drawing/2014/main" val="1580895659"/>
                    </a:ext>
                  </a:extLst>
                </a:gridCol>
                <a:gridCol w="2140088">
                  <a:extLst>
                    <a:ext uri="{9D8B030D-6E8A-4147-A177-3AD203B41FA5}">
                      <a16:colId xmlns:a16="http://schemas.microsoft.com/office/drawing/2014/main" val="3157021373"/>
                    </a:ext>
                  </a:extLst>
                </a:gridCol>
                <a:gridCol w="1453828">
                  <a:extLst>
                    <a:ext uri="{9D8B030D-6E8A-4147-A177-3AD203B41FA5}">
                      <a16:colId xmlns:a16="http://schemas.microsoft.com/office/drawing/2014/main" val="1645438667"/>
                    </a:ext>
                  </a:extLst>
                </a:gridCol>
                <a:gridCol w="1394147">
                  <a:extLst>
                    <a:ext uri="{9D8B030D-6E8A-4147-A177-3AD203B41FA5}">
                      <a16:colId xmlns:a16="http://schemas.microsoft.com/office/drawing/2014/main" val="1508365233"/>
                    </a:ext>
                  </a:extLst>
                </a:gridCol>
                <a:gridCol w="1541060">
                  <a:extLst>
                    <a:ext uri="{9D8B030D-6E8A-4147-A177-3AD203B41FA5}">
                      <a16:colId xmlns:a16="http://schemas.microsoft.com/office/drawing/2014/main" val="3585619631"/>
                    </a:ext>
                  </a:extLst>
                </a:gridCol>
              </a:tblGrid>
              <a:tr h="361772">
                <a:tc>
                  <a:txBody>
                    <a:bodyPr/>
                    <a:lstStyle/>
                    <a:p>
                      <a:r>
                        <a:rPr lang="fr-FR" sz="1100" dirty="0"/>
                        <a:t>Les convaincus</a:t>
                      </a:r>
                    </a:p>
                  </a:txBody>
                  <a:tcPr marL="68580" marR="68580" marT="34290" marB="34290"/>
                </a:tc>
                <a:tc>
                  <a:txBody>
                    <a:bodyPr/>
                    <a:lstStyle/>
                    <a:p>
                      <a:r>
                        <a:rPr lang="fr-FR" sz="1100" dirty="0"/>
                        <a:t>Les impliqués</a:t>
                      </a:r>
                    </a:p>
                    <a:p>
                      <a:r>
                        <a:rPr lang="fr-FR" sz="1100" dirty="0"/>
                        <a:t> contraints</a:t>
                      </a:r>
                    </a:p>
                  </a:txBody>
                  <a:tcPr marL="68580" marR="68580" marT="34290" marB="34290"/>
                </a:tc>
                <a:tc>
                  <a:txBody>
                    <a:bodyPr/>
                    <a:lstStyle/>
                    <a:p>
                      <a:r>
                        <a:rPr lang="fr-FR" sz="1100" dirty="0"/>
                        <a:t>Les </a:t>
                      </a:r>
                    </a:p>
                    <a:p>
                      <a:r>
                        <a:rPr lang="fr-FR" sz="1100" dirty="0"/>
                        <a:t>hésitants</a:t>
                      </a:r>
                    </a:p>
                  </a:txBody>
                  <a:tcPr marL="68580" marR="68580" marT="34290" marB="34290"/>
                </a:tc>
                <a:tc>
                  <a:txBody>
                    <a:bodyPr/>
                    <a:lstStyle/>
                    <a:p>
                      <a:r>
                        <a:rPr lang="fr-FR" sz="1100" dirty="0"/>
                        <a:t>Les </a:t>
                      </a:r>
                    </a:p>
                    <a:p>
                      <a:r>
                        <a:rPr lang="fr-FR" sz="1100" dirty="0"/>
                        <a:t>désintéressés</a:t>
                      </a:r>
                    </a:p>
                  </a:txBody>
                  <a:tcPr marL="68580" marR="68580" marT="34290" marB="34290"/>
                </a:tc>
                <a:tc>
                  <a:txBody>
                    <a:bodyPr/>
                    <a:lstStyle/>
                    <a:p>
                      <a:r>
                        <a:rPr lang="fr-FR" sz="1100" dirty="0"/>
                        <a:t>Les </a:t>
                      </a:r>
                    </a:p>
                    <a:p>
                      <a:r>
                        <a:rPr lang="fr-FR" sz="1100" dirty="0"/>
                        <a:t>réfractaires</a:t>
                      </a:r>
                    </a:p>
                  </a:txBody>
                  <a:tcPr marL="68580" marR="68580" marT="34290" marB="34290"/>
                </a:tc>
                <a:extLst>
                  <a:ext uri="{0D108BD9-81ED-4DB2-BD59-A6C34878D82A}">
                    <a16:rowId xmlns:a16="http://schemas.microsoft.com/office/drawing/2014/main" val="2988017537"/>
                  </a:ext>
                </a:extLst>
              </a:tr>
              <a:tr h="1481219">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Attentifs aux effets de l’alimentation sur leur santé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Plus souvent engagés dans des régimes, notamment le </a:t>
                      </a:r>
                      <a:r>
                        <a:rPr lang="fr-FR" sz="800" dirty="0" err="1"/>
                        <a:t>flexitarisme</a:t>
                      </a:r>
                      <a:endParaRPr lang="fr-FR"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Très attentifs à la consommation de produits sains et variés, à la composition nutritionnelle des produits, à la présence de perturbateurs endocriniens, au respect de l’environnement et de la condition animale.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Groupe le plus attentif (et de loin) à l’ensemble des mentions testées (sans, etc.) </a:t>
                      </a:r>
                    </a:p>
                  </a:txBody>
                  <a:tcPr marL="68580" marR="68580" marT="34290" marB="34290"/>
                </a:tc>
                <a:tc>
                  <a:txBody>
                    <a:bodyPr/>
                    <a:lstStyle/>
                    <a:p>
                      <a:pPr marL="171450" indent="-171450">
                        <a:buFont typeface="Arial" panose="020B0604020202020204" pitchFamily="34" charset="0"/>
                        <a:buChar char="•"/>
                      </a:pPr>
                      <a:r>
                        <a:rPr lang="fr-FR" sz="800" dirty="0"/>
                        <a:t>Très attentifs aux effets de l’alimentation sur la santé et plus inquiets que la moyenne</a:t>
                      </a:r>
                    </a:p>
                    <a:p>
                      <a:pPr marL="171450" indent="-171450">
                        <a:buFont typeface="Arial" panose="020B0604020202020204" pitchFamily="34" charset="0"/>
                        <a:buChar char="•"/>
                      </a:pPr>
                      <a:r>
                        <a:rPr lang="fr-FR" sz="800" dirty="0"/>
                        <a:t>Pratiquent plus souvent des régimes</a:t>
                      </a:r>
                    </a:p>
                    <a:p>
                      <a:pPr marL="171450" indent="-171450">
                        <a:buFont typeface="Arial" panose="020B0604020202020204" pitchFamily="34" charset="0"/>
                        <a:buChar char="•"/>
                      </a:pPr>
                      <a:r>
                        <a:rPr lang="fr-FR" sz="800" dirty="0"/>
                        <a:t>Très attentifs à la composition nutritionnelle des produits alimentaires, au respect de l’environnement et de la condition animale, à la rémunération des producteurs, à la provenance des produits et au vrac.</a:t>
                      </a:r>
                    </a:p>
                    <a:p>
                      <a:pPr marL="171450" indent="-171450">
                        <a:buFont typeface="Arial" panose="020B0604020202020204" pitchFamily="34" charset="0"/>
                        <a:buChar char="•"/>
                      </a:pPr>
                      <a:r>
                        <a:rPr lang="fr-FR" sz="800" dirty="0"/>
                        <a:t>Attentifs à la présence de perturbateurs endocriniens</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Assez peu attentifs aux effets de l’alimentation sur la santé et peu inquiets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Plus faible attention aux mentions sur les produits alimentaires</a:t>
                      </a:r>
                    </a:p>
                    <a:p>
                      <a:endParaRPr lang="fr-FR" sz="800" dirty="0"/>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Peu inquiets des effets de l’alimentation sur la santé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Peu attentifs aux mentions sur les produits alimentaires, sauf le </a:t>
                      </a:r>
                      <a:r>
                        <a:rPr lang="fr-FR" sz="800" dirty="0" err="1"/>
                        <a:t>Nutriscore</a:t>
                      </a: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endParaRPr lang="fr-FR" sz="800" dirty="0"/>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latin typeface="+mn-lt"/>
                          <a:ea typeface="+mn-ea"/>
                          <a:cs typeface="+mn-cs"/>
                        </a:rPr>
                        <a:t>Pas attentifs aux effets de l’alimentation sur la santé, ni inquiets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latin typeface="+mn-lt"/>
                          <a:ea typeface="+mn-ea"/>
                          <a:cs typeface="+mn-cs"/>
                        </a:rPr>
                        <a:t>Nettement moins engagés dans des régimes alimentaires</a:t>
                      </a:r>
                    </a:p>
                  </a:txBody>
                  <a:tcPr marL="68580" marR="68580" marT="34290" marB="34290"/>
                </a:tc>
                <a:extLst>
                  <a:ext uri="{0D108BD9-81ED-4DB2-BD59-A6C34878D82A}">
                    <a16:rowId xmlns:a16="http://schemas.microsoft.com/office/drawing/2014/main" val="2222317694"/>
                  </a:ext>
                </a:extLst>
              </a:tr>
              <a:tr h="1153576">
                <a:tc>
                  <a:txBody>
                    <a:bodyPr/>
                    <a:lstStyle/>
                    <a:p>
                      <a:pPr marL="171450" indent="-171450">
                        <a:buFont typeface="Arial" panose="020B0604020202020204" pitchFamily="34" charset="0"/>
                        <a:buChar char="•"/>
                      </a:pPr>
                      <a:r>
                        <a:rPr lang="fr-FR" sz="800" dirty="0"/>
                        <a:t>Bien manger = alimentation qui respecte la nature et qui ne porte pas atteinte à la santé</a:t>
                      </a:r>
                    </a:p>
                    <a:p>
                      <a:pPr marL="171450" indent="-171450">
                        <a:buFont typeface="Arial" panose="020B0604020202020204" pitchFamily="34" charset="0"/>
                        <a:buChar char="•"/>
                      </a:pPr>
                      <a:r>
                        <a:rPr lang="fr-FR" sz="800" dirty="0"/>
                        <a:t>Alimentation = davantage un plaisir</a:t>
                      </a:r>
                    </a:p>
                    <a:p>
                      <a:pPr marL="171450" indent="-171450">
                        <a:buFont typeface="Arial" panose="020B0604020202020204" pitchFamily="34" charset="0"/>
                        <a:buChar char="•"/>
                      </a:pPr>
                      <a:r>
                        <a:rPr lang="fr-FR" sz="800" dirty="0"/>
                        <a:t>Et un moyen de prévenir les problèmes de santé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Aiment faire la cuisine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Engagés dans la transition alimentaire : surtout sur le fait d’acheter davantage de produits bio, de produits frais, de produits de saison, de vrac, des produits locaux</a:t>
                      </a:r>
                    </a:p>
                  </a:txBody>
                  <a:tcPr marL="68580" marR="68580" marT="34290" marB="34290"/>
                </a:tc>
                <a:tc>
                  <a:txBody>
                    <a:bodyPr/>
                    <a:lstStyle/>
                    <a:p>
                      <a:pPr marL="171450" indent="-171450">
                        <a:buFont typeface="Arial" panose="020B0604020202020204" pitchFamily="34" charset="0"/>
                        <a:buChar char="•"/>
                      </a:pPr>
                      <a:r>
                        <a:rPr lang="fr-FR" sz="800" dirty="0"/>
                        <a:t>Moindres considérations liés à l’équilibre ou à la santé dans la définition du bien manger</a:t>
                      </a:r>
                    </a:p>
                    <a:p>
                      <a:pPr marL="171450" indent="-171450">
                        <a:buFont typeface="Arial" panose="020B0604020202020204" pitchFamily="34" charset="0"/>
                        <a:buChar char="•"/>
                      </a:pPr>
                      <a:r>
                        <a:rPr lang="fr-FR" sz="800" dirty="0"/>
                        <a:t>Alimentation nettement plus souvent un plaisir (30% de notes supérieures ou égales à 9, vs 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Faire la cuisine est plus fréquemment une corvée (41% vs 30%)</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Bien manger = une alimentation équilibrée</a:t>
                      </a:r>
                    </a:p>
                    <a:p>
                      <a:endParaRPr lang="fr-FR" sz="800" dirty="0"/>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Bien manger = alimentation équilibrée</a:t>
                      </a:r>
                    </a:p>
                    <a:p>
                      <a:pPr marL="171450" indent="-171450">
                        <a:buFont typeface="Arial" panose="020B0604020202020204" pitchFamily="34" charset="0"/>
                        <a:buChar char="•"/>
                      </a:pPr>
                      <a:r>
                        <a:rPr lang="fr-FR" sz="800" dirty="0"/>
                        <a:t>Alimentation = plaisir</a:t>
                      </a:r>
                    </a:p>
                    <a:p>
                      <a:pPr marL="171450" indent="-171450">
                        <a:buFont typeface="Arial" panose="020B0604020202020204" pitchFamily="34" charset="0"/>
                        <a:buChar char="•"/>
                      </a:pPr>
                      <a:r>
                        <a:rPr lang="fr-FR" sz="800" dirty="0"/>
                        <a:t>Aiment faire la cuisine</a:t>
                      </a:r>
                    </a:p>
                    <a:p>
                      <a:pPr marL="171450" indent="-171450">
                        <a:buFont typeface="Arial" panose="020B0604020202020204" pitchFamily="34" charset="0"/>
                        <a:buChar char="•"/>
                      </a:pPr>
                      <a:r>
                        <a:rPr lang="fr-FR" sz="800" dirty="0"/>
                        <a:t>Ont nettement moins fréquemment modifié leurs habitudes alimentaires</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Bien manger = plaisir des sens, convivialité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Alimentation : davantage une nécessité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latin typeface="+mn-lt"/>
                          <a:ea typeface="+mn-ea"/>
                          <a:cs typeface="+mn-cs"/>
                        </a:rPr>
                        <a:t>Très peu engagés dans la cuisine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54% n’ont pas changé leur alimentation (vs 43%)</a:t>
                      </a:r>
                    </a:p>
                  </a:txBody>
                  <a:tcPr marL="68580" marR="68580" marT="34290" marB="34290"/>
                </a:tc>
                <a:extLst>
                  <a:ext uri="{0D108BD9-81ED-4DB2-BD59-A6C34878D82A}">
                    <a16:rowId xmlns:a16="http://schemas.microsoft.com/office/drawing/2014/main" val="787404399"/>
                  </a:ext>
                </a:extLst>
              </a:tr>
              <a:tr h="627325">
                <a:tc>
                  <a:txBody>
                    <a:bodyPr/>
                    <a:lstStyle/>
                    <a:p>
                      <a:pPr marL="228600" indent="-228600">
                        <a:buFont typeface="Arial" panose="020B0604020202020204" pitchFamily="34" charset="0"/>
                        <a:buChar char="•"/>
                      </a:pPr>
                      <a:r>
                        <a:rPr lang="fr-FR" sz="800" dirty="0"/>
                        <a:t>Engagements alimentaires : lutter contre le réchauffement climatique, produits locaux, sans pesticides. Nettement moins engagés que la moyenne contre le gaspillage</a:t>
                      </a:r>
                    </a:p>
                  </a:txBody>
                  <a:tcPr marL="68580" marR="68580" marT="34290" marB="34290"/>
                </a:tc>
                <a:tc>
                  <a:txBody>
                    <a:bodyPr/>
                    <a:lstStyle/>
                    <a:p>
                      <a:pPr marL="171450" indent="-171450">
                        <a:buFont typeface="Arial" panose="020B0604020202020204" pitchFamily="34" charset="0"/>
                        <a:buChar char="•"/>
                      </a:pPr>
                      <a:r>
                        <a:rPr lang="fr-FR" sz="800" dirty="0"/>
                        <a:t>Engagements alimentaires : plus souvent que la moyenne lutter contre le réchauffement climatique</a:t>
                      </a:r>
                    </a:p>
                  </a:txBody>
                  <a:tcPr marL="68580" marR="68580" marT="34290" marB="34290"/>
                </a:tc>
                <a:tc>
                  <a:txBody>
                    <a:bodyPr/>
                    <a:lstStyle/>
                    <a:p>
                      <a:pPr marL="171450" indent="-171450">
                        <a:buFont typeface="Arial" panose="020B0604020202020204" pitchFamily="34" charset="0"/>
                        <a:buChar char="•"/>
                      </a:pPr>
                      <a:r>
                        <a:rPr lang="fr-FR" sz="800" dirty="0"/>
                        <a:t>Engagements alimentaires : éviter le gaspillage, vigilance à l’égard du processus de production</a:t>
                      </a:r>
                    </a:p>
                  </a:txBody>
                  <a:tcPr marL="68580" marR="68580" marT="34290" marB="34290"/>
                </a:tc>
                <a:tc>
                  <a:txBody>
                    <a:bodyPr/>
                    <a:lstStyle/>
                    <a:p>
                      <a:pPr marL="171450" indent="-171450">
                        <a:buFont typeface="Arial" panose="020B0604020202020204" pitchFamily="34" charset="0"/>
                        <a:buChar char="•"/>
                      </a:pPr>
                      <a:r>
                        <a:rPr lang="fr-FR" sz="800" dirty="0"/>
                        <a:t>Engagements alimentaires : consommer des produits de saison et éviter le gaspillage</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latin typeface="+mn-lt"/>
                          <a:ea typeface="+mn-ea"/>
                          <a:cs typeface="+mn-cs"/>
                        </a:rPr>
                        <a:t>Moins d’engagements dans la conso alimentaire (11% ne déclarent aucun engagement vs 4% en moyenne)</a:t>
                      </a:r>
                      <a:endParaRPr lang="fr-FR" sz="800" dirty="0"/>
                    </a:p>
                  </a:txBody>
                  <a:tcPr marL="68580" marR="68580" marT="34290" marB="34290"/>
                </a:tc>
                <a:extLst>
                  <a:ext uri="{0D108BD9-81ED-4DB2-BD59-A6C34878D82A}">
                    <a16:rowId xmlns:a16="http://schemas.microsoft.com/office/drawing/2014/main" val="1469432470"/>
                  </a:ext>
                </a:extLst>
              </a:tr>
            </a:tbl>
          </a:graphicData>
        </a:graphic>
      </p:graphicFrame>
      <p:sp>
        <p:nvSpPr>
          <p:cNvPr id="3" name="Titre 26">
            <a:extLst>
              <a:ext uri="{FF2B5EF4-FFF2-40B4-BE49-F238E27FC236}">
                <a16:creationId xmlns:a16="http://schemas.microsoft.com/office/drawing/2014/main" id="{7C0E9326-2310-6143-3B6B-E18ED1C7A2D4}"/>
              </a:ext>
            </a:extLst>
          </p:cNvPr>
          <p:cNvSpPr txBox="1">
            <a:spLocks/>
          </p:cNvSpPr>
          <p:nvPr/>
        </p:nvSpPr>
        <p:spPr>
          <a:xfrm>
            <a:off x="1702527" y="162197"/>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Le rapport à l’alimentation selon les profils</a:t>
            </a:r>
          </a:p>
        </p:txBody>
      </p:sp>
      <p:pic>
        <p:nvPicPr>
          <p:cNvPr id="4" name="Image 3">
            <a:extLst>
              <a:ext uri="{FF2B5EF4-FFF2-40B4-BE49-F238E27FC236}">
                <a16:creationId xmlns:a16="http://schemas.microsoft.com/office/drawing/2014/main" id="{4F7FBBA2-9DF3-E46C-A1B4-C5531CA785D4}"/>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154268" y="718124"/>
            <a:ext cx="483688" cy="513000"/>
          </a:xfrm>
          <a:prstGeom prst="rect">
            <a:avLst/>
          </a:prstGeom>
        </p:spPr>
      </p:pic>
      <p:pic>
        <p:nvPicPr>
          <p:cNvPr id="5" name="Image 4">
            <a:extLst>
              <a:ext uri="{FF2B5EF4-FFF2-40B4-BE49-F238E27FC236}">
                <a16:creationId xmlns:a16="http://schemas.microsoft.com/office/drawing/2014/main" id="{59208742-AED9-62FD-B9C1-4011CB98814F}"/>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1994479" y="718124"/>
            <a:ext cx="482548" cy="513000"/>
          </a:xfrm>
          <a:prstGeom prst="rect">
            <a:avLst/>
          </a:prstGeom>
        </p:spPr>
      </p:pic>
      <p:pic>
        <p:nvPicPr>
          <p:cNvPr id="6" name="Image 5">
            <a:extLst>
              <a:ext uri="{FF2B5EF4-FFF2-40B4-BE49-F238E27FC236}">
                <a16:creationId xmlns:a16="http://schemas.microsoft.com/office/drawing/2014/main" id="{95D2FBB7-F100-4C74-9A65-BFEBFC99564D}"/>
              </a:ext>
            </a:extLst>
          </p:cNvPr>
          <p:cNvPicPr>
            <a:picLocks noChangeAspect="1"/>
          </p:cNvPicPr>
          <p:nvPr/>
        </p:nvPicPr>
        <p:blipFill>
          <a:blip r:embed="rId5">
            <a:duotone>
              <a:schemeClr val="accent3">
                <a:shade val="45000"/>
                <a:satMod val="135000"/>
              </a:schemeClr>
              <a:prstClr val="white"/>
            </a:duotone>
          </a:blip>
          <a:stretch>
            <a:fillRect/>
          </a:stretch>
        </p:blipFill>
        <p:spPr>
          <a:xfrm>
            <a:off x="5637695" y="718124"/>
            <a:ext cx="483688" cy="513000"/>
          </a:xfrm>
          <a:prstGeom prst="rect">
            <a:avLst/>
          </a:prstGeom>
        </p:spPr>
      </p:pic>
      <p:pic>
        <p:nvPicPr>
          <p:cNvPr id="7" name="Image 6">
            <a:extLst>
              <a:ext uri="{FF2B5EF4-FFF2-40B4-BE49-F238E27FC236}">
                <a16:creationId xmlns:a16="http://schemas.microsoft.com/office/drawing/2014/main" id="{5B04E249-164A-F941-A5C7-BBE612F6BACD}"/>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104140" y="718124"/>
            <a:ext cx="483688" cy="513000"/>
          </a:xfrm>
          <a:prstGeom prst="rect">
            <a:avLst/>
          </a:prstGeom>
        </p:spPr>
      </p:pic>
      <p:pic>
        <p:nvPicPr>
          <p:cNvPr id="8" name="Image 7">
            <a:extLst>
              <a:ext uri="{FF2B5EF4-FFF2-40B4-BE49-F238E27FC236}">
                <a16:creationId xmlns:a16="http://schemas.microsoft.com/office/drawing/2014/main" id="{100F3FDE-118E-9F2A-3EB1-EEADC04CBBA4}"/>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587567" y="718124"/>
            <a:ext cx="483688" cy="513000"/>
          </a:xfrm>
          <a:prstGeom prst="rect">
            <a:avLst/>
          </a:prstGeom>
        </p:spPr>
      </p:pic>
    </p:spTree>
    <p:extLst>
      <p:ext uri="{BB962C8B-B14F-4D97-AF65-F5344CB8AC3E}">
        <p14:creationId xmlns:p14="http://schemas.microsoft.com/office/powerpoint/2010/main" val="2641149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6">
            <a:extLst>
              <a:ext uri="{FF2B5EF4-FFF2-40B4-BE49-F238E27FC236}">
                <a16:creationId xmlns:a16="http://schemas.microsoft.com/office/drawing/2014/main" id="{7C0E9326-2310-6143-3B6B-E18ED1C7A2D4}"/>
              </a:ext>
            </a:extLst>
          </p:cNvPr>
          <p:cNvSpPr txBox="1">
            <a:spLocks/>
          </p:cNvSpPr>
          <p:nvPr/>
        </p:nvSpPr>
        <p:spPr>
          <a:xfrm>
            <a:off x="1786347" y="294964"/>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La consommation alimentaire</a:t>
            </a:r>
          </a:p>
        </p:txBody>
      </p:sp>
      <p:graphicFrame>
        <p:nvGraphicFramePr>
          <p:cNvPr id="4" name="Tableau 11">
            <a:extLst>
              <a:ext uri="{FF2B5EF4-FFF2-40B4-BE49-F238E27FC236}">
                <a16:creationId xmlns:a16="http://schemas.microsoft.com/office/drawing/2014/main" id="{A5159356-905A-35A1-CDDF-26E9435AC340}"/>
              </a:ext>
            </a:extLst>
          </p:cNvPr>
          <p:cNvGraphicFramePr>
            <a:graphicFrameLocks noGrp="1"/>
          </p:cNvGraphicFramePr>
          <p:nvPr>
            <p:extLst>
              <p:ext uri="{D42A27DB-BD31-4B8C-83A1-F6EECF244321}">
                <p14:modId xmlns:p14="http://schemas.microsoft.com/office/powerpoint/2010/main" val="821357065"/>
              </p:ext>
            </p:extLst>
          </p:nvPr>
        </p:nvGraphicFramePr>
        <p:xfrm>
          <a:off x="320242" y="1043940"/>
          <a:ext cx="8456263" cy="3492805"/>
        </p:xfrm>
        <a:graphic>
          <a:graphicData uri="http://schemas.openxmlformats.org/drawingml/2006/table">
            <a:tbl>
              <a:tblPr firstRow="1" bandRow="1">
                <a:tableStyleId>{5C22544A-7EE6-4342-B048-85BDC9FD1C3A}</a:tableStyleId>
              </a:tblPr>
              <a:tblGrid>
                <a:gridCol w="1545303">
                  <a:extLst>
                    <a:ext uri="{9D8B030D-6E8A-4147-A177-3AD203B41FA5}">
                      <a16:colId xmlns:a16="http://schemas.microsoft.com/office/drawing/2014/main" val="1580895659"/>
                    </a:ext>
                  </a:extLst>
                </a:gridCol>
                <a:gridCol w="2350271">
                  <a:extLst>
                    <a:ext uri="{9D8B030D-6E8A-4147-A177-3AD203B41FA5}">
                      <a16:colId xmlns:a16="http://schemas.microsoft.com/office/drawing/2014/main" val="3157021373"/>
                    </a:ext>
                  </a:extLst>
                </a:gridCol>
                <a:gridCol w="1652621">
                  <a:extLst>
                    <a:ext uri="{9D8B030D-6E8A-4147-A177-3AD203B41FA5}">
                      <a16:colId xmlns:a16="http://schemas.microsoft.com/office/drawing/2014/main" val="1645438667"/>
                    </a:ext>
                  </a:extLst>
                </a:gridCol>
                <a:gridCol w="1454034">
                  <a:extLst>
                    <a:ext uri="{9D8B030D-6E8A-4147-A177-3AD203B41FA5}">
                      <a16:colId xmlns:a16="http://schemas.microsoft.com/office/drawing/2014/main" val="1508365233"/>
                    </a:ext>
                  </a:extLst>
                </a:gridCol>
                <a:gridCol w="1454034">
                  <a:extLst>
                    <a:ext uri="{9D8B030D-6E8A-4147-A177-3AD203B41FA5}">
                      <a16:colId xmlns:a16="http://schemas.microsoft.com/office/drawing/2014/main" val="1096891314"/>
                    </a:ext>
                  </a:extLst>
                </a:gridCol>
              </a:tblGrid>
              <a:tr h="388427">
                <a:tc>
                  <a:txBody>
                    <a:bodyPr/>
                    <a:lstStyle/>
                    <a:p>
                      <a:r>
                        <a:rPr lang="fr-FR" sz="1100" dirty="0"/>
                        <a:t>Les </a:t>
                      </a:r>
                    </a:p>
                    <a:p>
                      <a:r>
                        <a:rPr lang="fr-FR" sz="1100" dirty="0"/>
                        <a:t>convaincus</a:t>
                      </a:r>
                    </a:p>
                  </a:txBody>
                  <a:tcPr marL="68580" marR="68580" marT="34290" marB="34290"/>
                </a:tc>
                <a:tc>
                  <a:txBody>
                    <a:bodyPr/>
                    <a:lstStyle/>
                    <a:p>
                      <a:r>
                        <a:rPr lang="fr-FR" sz="1100" dirty="0"/>
                        <a:t>Les impliqués contraints</a:t>
                      </a:r>
                    </a:p>
                  </a:txBody>
                  <a:tcPr marL="68580" marR="68580" marT="34290" marB="34290"/>
                </a:tc>
                <a:tc>
                  <a:txBody>
                    <a:bodyPr/>
                    <a:lstStyle/>
                    <a:p>
                      <a:r>
                        <a:rPr lang="fr-FR" sz="1100" dirty="0"/>
                        <a:t>Les hésitants</a:t>
                      </a:r>
                    </a:p>
                  </a:txBody>
                  <a:tcPr marL="68580" marR="68580" marT="34290" marB="34290"/>
                </a:tc>
                <a:tc>
                  <a:txBody>
                    <a:bodyPr/>
                    <a:lstStyle/>
                    <a:p>
                      <a:r>
                        <a:rPr lang="fr-FR" sz="1100" dirty="0"/>
                        <a:t>Les </a:t>
                      </a:r>
                    </a:p>
                    <a:p>
                      <a:r>
                        <a:rPr lang="fr-FR" sz="1100" dirty="0"/>
                        <a:t>désintéressés</a:t>
                      </a:r>
                    </a:p>
                  </a:txBody>
                  <a:tcPr marL="68580" marR="68580" marT="34290" marB="34290"/>
                </a:tc>
                <a:tc>
                  <a:txBody>
                    <a:bodyPr/>
                    <a:lstStyle/>
                    <a:p>
                      <a:r>
                        <a:rPr lang="fr-FR" sz="1100" dirty="0"/>
                        <a:t>Les </a:t>
                      </a:r>
                    </a:p>
                    <a:p>
                      <a:r>
                        <a:rPr lang="fr-FR" sz="1100" dirty="0"/>
                        <a:t>réfractaires</a:t>
                      </a:r>
                    </a:p>
                  </a:txBody>
                  <a:tcPr marL="68580" marR="68580" marT="34290" marB="34290"/>
                </a:tc>
                <a:extLst>
                  <a:ext uri="{0D108BD9-81ED-4DB2-BD59-A6C34878D82A}">
                    <a16:rowId xmlns:a16="http://schemas.microsoft.com/office/drawing/2014/main" val="2988017537"/>
                  </a:ext>
                </a:extLst>
              </a:tr>
              <a:tr h="138359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Privilégient la qualité sur le prix (71% vs 51%)</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Restrictions alimentaires dans la moyenne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68% de ceux qui s’imposent des restrictions alimentaires disent manger moins que ce qu’ils souhaiteraient (vs 54%)</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54% minimisent le budget sur la qualité (vs 49%)</a:t>
                      </a:r>
                    </a:p>
                  </a:txBody>
                  <a:tcPr marL="68580" marR="68580" marT="34290" marB="34290"/>
                </a:tc>
                <a:tc>
                  <a:txBody>
                    <a:bodyPr/>
                    <a:lstStyle/>
                    <a:p>
                      <a:pPr marL="171450" indent="-171450">
                        <a:buFont typeface="Arial" panose="020B0604020202020204" pitchFamily="34" charset="0"/>
                        <a:buChar char="•"/>
                      </a:pPr>
                      <a:r>
                        <a:rPr lang="fr-FR" sz="800" dirty="0"/>
                        <a:t>Restrictions alimentaires dans la moyenne</a:t>
                      </a:r>
                    </a:p>
                  </a:txBody>
                  <a:tcPr marL="68580" marR="68580" marT="34290" marB="34290"/>
                </a:tc>
                <a:tc>
                  <a:txBody>
                    <a:bodyPr/>
                    <a:lstStyle/>
                    <a:p>
                      <a:pPr marL="171450" indent="-171450">
                        <a:buFont typeface="Arial" panose="020B0604020202020204" pitchFamily="34" charset="0"/>
                        <a:buChar char="•"/>
                      </a:pPr>
                      <a:r>
                        <a:rPr lang="fr-FR" sz="800" kern="1200" dirty="0">
                          <a:solidFill>
                            <a:schemeClr val="dk1"/>
                          </a:solidFill>
                          <a:latin typeface="+mn-lt"/>
                          <a:ea typeface="+mn-ea"/>
                          <a:cs typeface="+mn-cs"/>
                        </a:rPr>
                        <a:t>Un peu plus de restrictions alimentaires que la moyenne</a:t>
                      </a:r>
                    </a:p>
                    <a:p>
                      <a:pPr marL="171450" indent="-171450">
                        <a:buFont typeface="Arial" panose="020B0604020202020204" pitchFamily="34" charset="0"/>
                        <a:buChar char="•"/>
                      </a:pPr>
                      <a:r>
                        <a:rPr lang="fr-FR" sz="800" kern="1200" dirty="0">
                          <a:solidFill>
                            <a:schemeClr val="dk1"/>
                          </a:solidFill>
                          <a:latin typeface="+mn-lt"/>
                          <a:ea typeface="+mn-ea"/>
                          <a:cs typeface="+mn-cs"/>
                        </a:rPr>
                        <a:t>Minimisent le budget vs la qualité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latin typeface="+mn-lt"/>
                          <a:ea typeface="+mn-ea"/>
                          <a:cs typeface="+mn-cs"/>
                        </a:rPr>
                        <a:t>Ont plus fréquemment réduit leur consommation alimentaire</a:t>
                      </a:r>
                    </a:p>
                  </a:txBody>
                  <a:tcPr marL="68580" marR="68580" marT="34290" marB="34290"/>
                </a:tc>
                <a:extLst>
                  <a:ext uri="{0D108BD9-81ED-4DB2-BD59-A6C34878D82A}">
                    <a16:rowId xmlns:a16="http://schemas.microsoft.com/office/drawing/2014/main" val="3290599372"/>
                  </a:ext>
                </a:extLst>
              </a:tr>
              <a:tr h="1705355">
                <a:tc>
                  <a:txBody>
                    <a:bodyPr/>
                    <a:lstStyle/>
                    <a:p>
                      <a:pPr marL="171450" indent="-171450">
                        <a:buFont typeface="Arial" panose="020B0604020202020204" pitchFamily="34" charset="0"/>
                        <a:buChar char="•"/>
                      </a:pPr>
                      <a:r>
                        <a:rPr lang="fr-FR" sz="800" dirty="0"/>
                        <a:t>Fréquentent nettement plus souvent : les magasins bio, les producteurs, les plateformes locales, les marchés, les commerces de proximité</a:t>
                      </a:r>
                    </a:p>
                    <a:p>
                      <a:pPr marL="171450" indent="-171450">
                        <a:buFont typeface="Arial" panose="020B0604020202020204" pitchFamily="34" charset="0"/>
                        <a:buChar char="•"/>
                      </a:pPr>
                      <a:r>
                        <a:rPr lang="fr-FR" sz="800" dirty="0"/>
                        <a:t>Utilisent moins souvent les appli anti-gaspillage mais plus souvent les appli type </a:t>
                      </a:r>
                      <a:r>
                        <a:rPr lang="fr-FR" sz="800" dirty="0" err="1"/>
                        <a:t>Yuka</a:t>
                      </a:r>
                      <a:r>
                        <a:rPr lang="fr-FR" sz="800" dirty="0"/>
                        <a:t> (25% vs 19% ont un usage au moins hebdomadaire)</a:t>
                      </a:r>
                    </a:p>
                  </a:txBody>
                  <a:tcPr marL="68580" marR="68580" marT="34290" marB="34290">
                    <a:lnB w="38100" cap="flat" cmpd="sng" algn="ctr">
                      <a:solidFill>
                        <a:schemeClr val="bg1"/>
                      </a:solidFill>
                      <a:prstDash val="solid"/>
                      <a:round/>
                      <a:headEnd type="none" w="med" len="med"/>
                      <a:tailEnd type="none" w="med" len="med"/>
                    </a:lnB>
                  </a:tcPr>
                </a:tc>
                <a:tc>
                  <a:txBody>
                    <a:bodyPr/>
                    <a:lstStyle/>
                    <a:p>
                      <a:pPr marL="171450" indent="-171450">
                        <a:buFont typeface="Arial" panose="020B0604020202020204" pitchFamily="34" charset="0"/>
                        <a:buChar char="•"/>
                      </a:pPr>
                      <a:r>
                        <a:rPr lang="fr-FR" sz="800" dirty="0"/>
                        <a:t>Fréquentent plus souvent que la moyenne les magasins bio, nettement plus souvent les sites web spécialisés bio, et plus largement l’ensemble des circuits de distribution (sauf GMS, niveau égal)</a:t>
                      </a:r>
                    </a:p>
                    <a:p>
                      <a:pPr marL="171450" indent="-171450">
                        <a:buFont typeface="Arial" panose="020B0604020202020204" pitchFamily="34" charset="0"/>
                        <a:buChar char="•"/>
                      </a:pPr>
                      <a:r>
                        <a:rPr lang="fr-FR" sz="800" dirty="0"/>
                        <a:t>Utilisent plus fréquemment les applis (37% sont des usagers hebdomadaires de </a:t>
                      </a:r>
                      <a:r>
                        <a:rPr lang="fr-FR" sz="800" dirty="0" err="1"/>
                        <a:t>Yuka</a:t>
                      </a:r>
                      <a:r>
                        <a:rPr lang="fr-FR" sz="800" dirty="0"/>
                        <a:t> vs 19% en moyenne, 37% pour anti-gaspillage vs 21%)</a:t>
                      </a:r>
                    </a:p>
                  </a:txBody>
                  <a:tcPr marL="68580" marR="68580" marT="34290" marB="34290">
                    <a:lnB w="38100" cap="flat" cmpd="sng" algn="ctr">
                      <a:solidFill>
                        <a:schemeClr val="bg1"/>
                      </a:solidFill>
                      <a:prstDash val="solid"/>
                      <a:round/>
                      <a:headEnd type="none" w="med" len="med"/>
                      <a:tailEnd type="none" w="med" len="med"/>
                    </a:lnB>
                  </a:tcPr>
                </a:tc>
                <a:tc>
                  <a:txBody>
                    <a:bodyPr/>
                    <a:lstStyle/>
                    <a:p>
                      <a:pPr marL="171450" indent="-171450">
                        <a:buFont typeface="Arial" panose="020B0604020202020204" pitchFamily="34" charset="0"/>
                        <a:buChar char="•"/>
                      </a:pPr>
                      <a:r>
                        <a:rPr lang="fr-FR" sz="800" dirty="0"/>
                        <a:t>Fréquentent nettement moins souvent les magasins bio, les petits producteurs, les marchés ou AMAP</a:t>
                      </a:r>
                    </a:p>
                    <a:p>
                      <a:pPr marL="171450" indent="-171450">
                        <a:buFont typeface="Arial" panose="020B0604020202020204" pitchFamily="34" charset="0"/>
                        <a:buChar char="•"/>
                      </a:pPr>
                      <a:r>
                        <a:rPr lang="fr-FR" sz="800" dirty="0"/>
                        <a:t>Faible usage des appli alimentaires, notamment celles qui évaluent les produits</a:t>
                      </a:r>
                    </a:p>
                  </a:txBody>
                  <a:tcPr marL="68580" marR="68580" marT="34290" marB="34290">
                    <a:lnB w="38100" cap="flat" cmpd="sng" algn="ctr">
                      <a:solidFill>
                        <a:schemeClr val="bg1"/>
                      </a:solidFill>
                      <a:prstDash val="solid"/>
                      <a:round/>
                      <a:headEnd type="none" w="med" len="med"/>
                      <a:tailEnd type="none" w="med" len="med"/>
                    </a:lnB>
                  </a:tcPr>
                </a:tc>
                <a:tc>
                  <a:txBody>
                    <a:bodyPr/>
                    <a:lstStyle/>
                    <a:p>
                      <a:pPr marL="171450" indent="-171450">
                        <a:buFont typeface="Arial" panose="020B0604020202020204" pitchFamily="34" charset="0"/>
                        <a:buChar char="•"/>
                      </a:pPr>
                      <a:r>
                        <a:rPr lang="fr-FR" sz="800" dirty="0"/>
                        <a:t>Moindre fréquentation de l’ensemble des circuits de distribution bio</a:t>
                      </a:r>
                    </a:p>
                  </a:txBody>
                  <a:tcPr marL="68580" marR="68580" marT="34290" marB="34290">
                    <a:lnB w="38100" cap="flat" cmpd="sng" algn="ctr">
                      <a:solidFill>
                        <a:schemeClr val="bg1"/>
                      </a:solidFill>
                      <a:prstDash val="solid"/>
                      <a:round/>
                      <a:headEnd type="none" w="med" len="med"/>
                      <a:tailEnd type="none" w="med" len="med"/>
                    </a:lnB>
                  </a:tcPr>
                </a:tc>
                <a:tc>
                  <a:txBody>
                    <a:bodyPr/>
                    <a:lstStyle/>
                    <a:p>
                      <a:pPr marL="171450" indent="-171450">
                        <a:buFont typeface="Arial" panose="020B0604020202020204" pitchFamily="34" charset="0"/>
                        <a:buChar char="•"/>
                      </a:pPr>
                      <a:r>
                        <a:rPr lang="fr-FR" sz="800" kern="1200" dirty="0">
                          <a:solidFill>
                            <a:schemeClr val="dk1"/>
                          </a:solidFill>
                          <a:latin typeface="+mn-lt"/>
                          <a:ea typeface="+mn-ea"/>
                          <a:cs typeface="+mn-cs"/>
                        </a:rPr>
                        <a:t>Fréquentation nettement moins importante de l’ensemble des formats commerciaux, à l’exception des GMS</a:t>
                      </a:r>
                    </a:p>
                    <a:p>
                      <a:pPr marL="171450" indent="-171450">
                        <a:buFont typeface="Arial" panose="020B0604020202020204" pitchFamily="34" charset="0"/>
                        <a:buChar char="•"/>
                      </a:pPr>
                      <a:r>
                        <a:rPr lang="fr-FR" sz="800" kern="1200" dirty="0">
                          <a:solidFill>
                            <a:schemeClr val="dk1"/>
                          </a:solidFill>
                          <a:latin typeface="+mn-lt"/>
                          <a:ea typeface="+mn-ea"/>
                          <a:cs typeface="+mn-cs"/>
                        </a:rPr>
                        <a:t>1er critère achat produit alimentaire = le prix pour 74%</a:t>
                      </a:r>
                    </a:p>
                  </a:txBody>
                  <a:tcPr marL="68580" marR="68580" marT="34290" marB="34290">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5126371"/>
                  </a:ext>
                </a:extLst>
              </a:tr>
            </a:tbl>
          </a:graphicData>
        </a:graphic>
      </p:graphicFrame>
      <p:pic>
        <p:nvPicPr>
          <p:cNvPr id="5" name="Image 4">
            <a:extLst>
              <a:ext uri="{FF2B5EF4-FFF2-40B4-BE49-F238E27FC236}">
                <a16:creationId xmlns:a16="http://schemas.microsoft.com/office/drawing/2014/main" id="{F1744CC8-6F57-52DB-EAAD-8F42D41012B6}"/>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713036" y="924282"/>
            <a:ext cx="483688" cy="513000"/>
          </a:xfrm>
          <a:prstGeom prst="rect">
            <a:avLst/>
          </a:prstGeom>
        </p:spPr>
      </p:pic>
      <p:pic>
        <p:nvPicPr>
          <p:cNvPr id="6" name="Image 5">
            <a:extLst>
              <a:ext uri="{FF2B5EF4-FFF2-40B4-BE49-F238E27FC236}">
                <a16:creationId xmlns:a16="http://schemas.microsoft.com/office/drawing/2014/main" id="{2E893712-9DB0-EE86-498D-5E034F5E458E}"/>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1402672" y="924282"/>
            <a:ext cx="482548" cy="513000"/>
          </a:xfrm>
          <a:prstGeom prst="rect">
            <a:avLst/>
          </a:prstGeom>
        </p:spPr>
      </p:pic>
      <p:pic>
        <p:nvPicPr>
          <p:cNvPr id="7" name="Image 6">
            <a:extLst>
              <a:ext uri="{FF2B5EF4-FFF2-40B4-BE49-F238E27FC236}">
                <a16:creationId xmlns:a16="http://schemas.microsoft.com/office/drawing/2014/main" id="{1FA728F8-90C0-975A-1EAC-F6D2FB2516BB}"/>
              </a:ext>
            </a:extLst>
          </p:cNvPr>
          <p:cNvPicPr>
            <a:picLocks noChangeAspect="1"/>
          </p:cNvPicPr>
          <p:nvPr/>
        </p:nvPicPr>
        <p:blipFill>
          <a:blip r:embed="rId5">
            <a:duotone>
              <a:schemeClr val="accent3">
                <a:shade val="45000"/>
                <a:satMod val="135000"/>
              </a:schemeClr>
              <a:prstClr val="white"/>
            </a:duotone>
          </a:blip>
          <a:stretch>
            <a:fillRect/>
          </a:stretch>
        </p:blipFill>
        <p:spPr>
          <a:xfrm>
            <a:off x="5359035" y="924282"/>
            <a:ext cx="483688" cy="513000"/>
          </a:xfrm>
          <a:prstGeom prst="rect">
            <a:avLst/>
          </a:prstGeom>
        </p:spPr>
      </p:pic>
      <p:pic>
        <p:nvPicPr>
          <p:cNvPr id="8" name="Image 7">
            <a:extLst>
              <a:ext uri="{FF2B5EF4-FFF2-40B4-BE49-F238E27FC236}">
                <a16:creationId xmlns:a16="http://schemas.microsoft.com/office/drawing/2014/main" id="{0587E632-8AF7-788F-3EA1-30C47C3C88D2}"/>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862368" y="924282"/>
            <a:ext cx="483688" cy="513000"/>
          </a:xfrm>
          <a:prstGeom prst="rect">
            <a:avLst/>
          </a:prstGeom>
        </p:spPr>
      </p:pic>
      <p:pic>
        <p:nvPicPr>
          <p:cNvPr id="9" name="Image 8">
            <a:extLst>
              <a:ext uri="{FF2B5EF4-FFF2-40B4-BE49-F238E27FC236}">
                <a16:creationId xmlns:a16="http://schemas.microsoft.com/office/drawing/2014/main" id="{D7D01A4B-E795-C68B-564B-A99870766304}"/>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75036" y="924282"/>
            <a:ext cx="483688" cy="513000"/>
          </a:xfrm>
          <a:prstGeom prst="rect">
            <a:avLst/>
          </a:prstGeom>
        </p:spPr>
      </p:pic>
    </p:spTree>
    <p:extLst>
      <p:ext uri="{BB962C8B-B14F-4D97-AF65-F5344CB8AC3E}">
        <p14:creationId xmlns:p14="http://schemas.microsoft.com/office/powerpoint/2010/main" val="8065422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6">
            <a:extLst>
              <a:ext uri="{FF2B5EF4-FFF2-40B4-BE49-F238E27FC236}">
                <a16:creationId xmlns:a16="http://schemas.microsoft.com/office/drawing/2014/main" id="{97857772-2372-EF8A-8A22-1BEB98004671}"/>
              </a:ext>
            </a:extLst>
          </p:cNvPr>
          <p:cNvSpPr txBox="1">
            <a:spLocks/>
          </p:cNvSpPr>
          <p:nvPr/>
        </p:nvSpPr>
        <p:spPr>
          <a:xfrm>
            <a:off x="1733007" y="213874"/>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La consommation de produits bio</a:t>
            </a:r>
          </a:p>
        </p:txBody>
      </p:sp>
      <p:graphicFrame>
        <p:nvGraphicFramePr>
          <p:cNvPr id="3" name="Tableau 11">
            <a:extLst>
              <a:ext uri="{FF2B5EF4-FFF2-40B4-BE49-F238E27FC236}">
                <a16:creationId xmlns:a16="http://schemas.microsoft.com/office/drawing/2014/main" id="{1F84882F-ED30-EB26-A87F-FA0D5B6568B7}"/>
              </a:ext>
            </a:extLst>
          </p:cNvPr>
          <p:cNvGraphicFramePr>
            <a:graphicFrameLocks noGrp="1"/>
          </p:cNvGraphicFramePr>
          <p:nvPr>
            <p:extLst>
              <p:ext uri="{D42A27DB-BD31-4B8C-83A1-F6EECF244321}">
                <p14:modId xmlns:p14="http://schemas.microsoft.com/office/powerpoint/2010/main" val="3575323088"/>
              </p:ext>
            </p:extLst>
          </p:nvPr>
        </p:nvGraphicFramePr>
        <p:xfrm>
          <a:off x="314325" y="867017"/>
          <a:ext cx="8591287" cy="3851613"/>
        </p:xfrm>
        <a:graphic>
          <a:graphicData uri="http://schemas.openxmlformats.org/drawingml/2006/table">
            <a:tbl>
              <a:tblPr firstRow="1" bandRow="1">
                <a:tableStyleId>{5C22544A-7EE6-4342-B048-85BDC9FD1C3A}</a:tableStyleId>
              </a:tblPr>
              <a:tblGrid>
                <a:gridCol w="2348377">
                  <a:extLst>
                    <a:ext uri="{9D8B030D-6E8A-4147-A177-3AD203B41FA5}">
                      <a16:colId xmlns:a16="http://schemas.microsoft.com/office/drawing/2014/main" val="1580895659"/>
                    </a:ext>
                  </a:extLst>
                </a:gridCol>
                <a:gridCol w="2059317">
                  <a:extLst>
                    <a:ext uri="{9D8B030D-6E8A-4147-A177-3AD203B41FA5}">
                      <a16:colId xmlns:a16="http://schemas.microsoft.com/office/drawing/2014/main" val="3157021373"/>
                    </a:ext>
                  </a:extLst>
                </a:gridCol>
                <a:gridCol w="1628775">
                  <a:extLst>
                    <a:ext uri="{9D8B030D-6E8A-4147-A177-3AD203B41FA5}">
                      <a16:colId xmlns:a16="http://schemas.microsoft.com/office/drawing/2014/main" val="1645438667"/>
                    </a:ext>
                  </a:extLst>
                </a:gridCol>
                <a:gridCol w="1335881">
                  <a:extLst>
                    <a:ext uri="{9D8B030D-6E8A-4147-A177-3AD203B41FA5}">
                      <a16:colId xmlns:a16="http://schemas.microsoft.com/office/drawing/2014/main" val="1508365233"/>
                    </a:ext>
                  </a:extLst>
                </a:gridCol>
                <a:gridCol w="1218937">
                  <a:extLst>
                    <a:ext uri="{9D8B030D-6E8A-4147-A177-3AD203B41FA5}">
                      <a16:colId xmlns:a16="http://schemas.microsoft.com/office/drawing/2014/main" val="4030329869"/>
                    </a:ext>
                  </a:extLst>
                </a:gridCol>
              </a:tblGrid>
              <a:tr h="391690">
                <a:tc>
                  <a:txBody>
                    <a:bodyPr/>
                    <a:lstStyle/>
                    <a:p>
                      <a:r>
                        <a:rPr lang="fr-FR" sz="1100" dirty="0"/>
                        <a:t>Les convaincus</a:t>
                      </a:r>
                    </a:p>
                  </a:txBody>
                  <a:tcPr marL="68580" marR="68580" marT="34290" marB="34290"/>
                </a:tc>
                <a:tc>
                  <a:txBody>
                    <a:bodyPr/>
                    <a:lstStyle/>
                    <a:p>
                      <a:r>
                        <a:rPr lang="fr-FR" sz="1100" dirty="0"/>
                        <a:t>Les impliqués </a:t>
                      </a:r>
                    </a:p>
                    <a:p>
                      <a:r>
                        <a:rPr lang="fr-FR" sz="1100" dirty="0"/>
                        <a:t>contraints</a:t>
                      </a:r>
                    </a:p>
                  </a:txBody>
                  <a:tcPr marL="68580" marR="68580" marT="34290" marB="34290"/>
                </a:tc>
                <a:tc>
                  <a:txBody>
                    <a:bodyPr/>
                    <a:lstStyle/>
                    <a:p>
                      <a:r>
                        <a:rPr lang="fr-FR" sz="1100" dirty="0"/>
                        <a:t>Les</a:t>
                      </a:r>
                    </a:p>
                    <a:p>
                      <a:r>
                        <a:rPr lang="fr-FR" sz="1100" dirty="0"/>
                        <a:t>hésitants</a:t>
                      </a:r>
                    </a:p>
                  </a:txBody>
                  <a:tcPr marL="68580" marR="68580" marT="34290" marB="34290"/>
                </a:tc>
                <a:tc>
                  <a:txBody>
                    <a:bodyPr/>
                    <a:lstStyle/>
                    <a:p>
                      <a:r>
                        <a:rPr lang="fr-FR" sz="1100" dirty="0"/>
                        <a:t>Les </a:t>
                      </a:r>
                    </a:p>
                    <a:p>
                      <a:r>
                        <a:rPr lang="fr-FR" sz="1100" dirty="0"/>
                        <a:t>désintéressés</a:t>
                      </a:r>
                    </a:p>
                  </a:txBody>
                  <a:tcPr marL="68580" marR="68580" marT="34290" marB="34290"/>
                </a:tc>
                <a:tc>
                  <a:txBody>
                    <a:bodyPr/>
                    <a:lstStyle/>
                    <a:p>
                      <a:r>
                        <a:rPr lang="fr-FR" sz="1100" dirty="0"/>
                        <a:t>Les </a:t>
                      </a:r>
                    </a:p>
                    <a:p>
                      <a:r>
                        <a:rPr lang="fr-FR" sz="1100" dirty="0"/>
                        <a:t>réfractaires</a:t>
                      </a:r>
                    </a:p>
                  </a:txBody>
                  <a:tcPr marL="68580" marR="68580" marT="34290" marB="34290"/>
                </a:tc>
                <a:extLst>
                  <a:ext uri="{0D108BD9-81ED-4DB2-BD59-A6C34878D82A}">
                    <a16:rowId xmlns:a16="http://schemas.microsoft.com/office/drawing/2014/main" val="2988017537"/>
                  </a:ext>
                </a:extLst>
              </a:tr>
              <a:tr h="1603713">
                <a:tc>
                  <a:txBody>
                    <a:bodyPr/>
                    <a:lstStyle/>
                    <a:p>
                      <a:pPr marL="171450" indent="-171450">
                        <a:buFont typeface="Arial" panose="020B0604020202020204" pitchFamily="34" charset="0"/>
                        <a:buChar char="•"/>
                      </a:pPr>
                      <a:r>
                        <a:rPr lang="fr-FR" sz="800" dirty="0"/>
                        <a:t>Consommateurs très réguliers de bio (73% au moins une fois par semaine, vs 34%)</a:t>
                      </a:r>
                    </a:p>
                    <a:p>
                      <a:pPr marL="171450" indent="-171450">
                        <a:buFont typeface="Arial" panose="020B0604020202020204" pitchFamily="34" charset="0"/>
                        <a:buChar char="•"/>
                      </a:pPr>
                      <a:r>
                        <a:rPr lang="fr-FR" sz="800" dirty="0"/>
                        <a:t>Et gros consommateurs (67% estiment qu’ils consomment au moins 50% de produits bio)</a:t>
                      </a:r>
                    </a:p>
                    <a:p>
                      <a:pPr marL="171450" indent="-171450">
                        <a:buFont typeface="Arial" panose="020B0604020202020204" pitchFamily="34" charset="0"/>
                        <a:buChar char="•"/>
                      </a:pPr>
                      <a:r>
                        <a:rPr lang="fr-FR" sz="800" dirty="0"/>
                        <a:t>Grande variété de produits consommés</a:t>
                      </a:r>
                    </a:p>
                    <a:p>
                      <a:pPr marL="171450" indent="-171450">
                        <a:buFont typeface="Arial" panose="020B0604020202020204" pitchFamily="34" charset="0"/>
                        <a:buChar char="•"/>
                      </a:pPr>
                      <a:r>
                        <a:rPr lang="fr-FR" sz="800" dirty="0"/>
                        <a:t>Consommation de bio en hausse pour 40% (vs 31%)</a:t>
                      </a:r>
                    </a:p>
                    <a:p>
                      <a:pPr marL="171450" indent="-171450">
                        <a:buFont typeface="Arial" panose="020B0604020202020204" pitchFamily="34" charset="0"/>
                        <a:buChar char="•"/>
                      </a:pPr>
                      <a:endParaRPr lang="fr-FR" sz="800" dirty="0"/>
                    </a:p>
                  </a:txBody>
                  <a:tcPr marL="68580" marR="68580" marT="34290" marB="34290"/>
                </a:tc>
                <a:tc>
                  <a:txBody>
                    <a:bodyPr/>
                    <a:lstStyle/>
                    <a:p>
                      <a:pPr marL="171450" indent="-171450">
                        <a:buFont typeface="Arial" panose="020B0604020202020204" pitchFamily="34" charset="0"/>
                        <a:buChar char="•"/>
                      </a:pPr>
                      <a:r>
                        <a:rPr lang="fr-FR" sz="800" dirty="0"/>
                        <a:t>Consomment assez régulièrement des produits bio (43% au moins une fois par semaine, vs 34%)</a:t>
                      </a:r>
                    </a:p>
                    <a:p>
                      <a:pPr marL="171450" indent="-171450">
                        <a:buFont typeface="Arial" panose="020B0604020202020204" pitchFamily="34" charset="0"/>
                        <a:buChar char="•"/>
                      </a:pPr>
                      <a:r>
                        <a:rPr lang="fr-FR" sz="800" dirty="0"/>
                        <a:t>Variété des produits bio consommés assez moyenne ; achètent moins souvent de fruits et légumes frais bio</a:t>
                      </a:r>
                    </a:p>
                    <a:p>
                      <a:pPr marL="171450" indent="-171450">
                        <a:buFont typeface="Arial" panose="020B0604020202020204" pitchFamily="34" charset="0"/>
                        <a:buChar char="•"/>
                      </a:pPr>
                      <a:r>
                        <a:rPr lang="fr-FR" sz="800" dirty="0"/>
                        <a:t>53% consomment entre 25% et 50% de produits bio</a:t>
                      </a:r>
                    </a:p>
                    <a:p>
                      <a:pPr marL="171450" indent="-171450">
                        <a:buFont typeface="Arial" panose="020B0604020202020204" pitchFamily="34" charset="0"/>
                        <a:buChar char="•"/>
                      </a:pPr>
                      <a:r>
                        <a:rPr lang="fr-FR" sz="800" dirty="0"/>
                        <a:t>Conso de bio plutôt en hausse (39% pour qui elle a augmenté, vs 31%)-Consommation de bio plutôt récente (45% depuis moins de 3 ans, vs 31%)</a:t>
                      </a:r>
                    </a:p>
                  </a:txBody>
                  <a:tcPr marL="68580" marR="68580" marT="34290" marB="34290"/>
                </a:tc>
                <a:tc>
                  <a:txBody>
                    <a:bodyPr/>
                    <a:lstStyle/>
                    <a:p>
                      <a:pPr marL="171450" indent="-171450">
                        <a:buFont typeface="Arial" panose="020B0604020202020204" pitchFamily="34" charset="0"/>
                        <a:buChar char="•"/>
                      </a:pPr>
                      <a:r>
                        <a:rPr lang="fr-FR" sz="800" dirty="0"/>
                        <a:t>Achètent rarement des produits bio et seuls 18% en consomment au moins une fois par semaine</a:t>
                      </a:r>
                    </a:p>
                    <a:p>
                      <a:pPr marL="171450" indent="-171450">
                        <a:buFont typeface="Arial" panose="020B0604020202020204" pitchFamily="34" charset="0"/>
                        <a:buChar char="•"/>
                      </a:pPr>
                      <a:r>
                        <a:rPr lang="fr-FR" sz="800" dirty="0"/>
                        <a:t>21% estiment à moins de 25% la part de produits bio consommés</a:t>
                      </a:r>
                    </a:p>
                    <a:p>
                      <a:pPr marL="171450" indent="-171450">
                        <a:buFont typeface="Arial" panose="020B0604020202020204" pitchFamily="34" charset="0"/>
                        <a:buChar char="•"/>
                      </a:pPr>
                      <a:r>
                        <a:rPr lang="fr-FR" sz="800" dirty="0"/>
                        <a:t>Consommation stable</a:t>
                      </a:r>
                    </a:p>
                    <a:p>
                      <a:pPr marL="171450" indent="-171450">
                        <a:buFont typeface="Arial" panose="020B0604020202020204" pitchFamily="34" charset="0"/>
                        <a:buChar char="•"/>
                      </a:pPr>
                      <a:r>
                        <a:rPr lang="fr-FR" sz="800" dirty="0"/>
                        <a:t>80% de ceux qui ne consomment pas bio estiment que les produits bio sont trop chers</a:t>
                      </a:r>
                    </a:p>
                  </a:txBody>
                  <a:tcPr marL="68580" marR="68580" marT="34290" marB="34290"/>
                </a:tc>
                <a:tc>
                  <a:txBody>
                    <a:bodyPr/>
                    <a:lstStyle/>
                    <a:p>
                      <a:pPr marL="171450" indent="-171450">
                        <a:buFont typeface="Arial" panose="020B0604020202020204" pitchFamily="34" charset="0"/>
                        <a:buChar char="•"/>
                      </a:pPr>
                      <a:r>
                        <a:rPr lang="fr-FR" sz="800" dirty="0"/>
                        <a:t>Achats et consommation de produits bio peu fréquents – Stable</a:t>
                      </a:r>
                    </a:p>
                    <a:p>
                      <a:pPr marL="171450" indent="-171450">
                        <a:buFont typeface="Arial" panose="020B0604020202020204" pitchFamily="34" charset="0"/>
                        <a:buChar char="•"/>
                      </a:pPr>
                      <a:r>
                        <a:rPr lang="fr-FR" sz="800" dirty="0"/>
                        <a:t>Très faible variété de produits bio consommés</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Très peu consommateurs de bio (55% n’en consomment jamais, 41% rarement)</a:t>
                      </a:r>
                    </a:p>
                  </a:txBody>
                  <a:tcPr marL="68580" marR="68580" marT="34290" marB="34290"/>
                </a:tc>
                <a:extLst>
                  <a:ext uri="{0D108BD9-81ED-4DB2-BD59-A6C34878D82A}">
                    <a16:rowId xmlns:a16="http://schemas.microsoft.com/office/drawing/2014/main" val="2603847466"/>
                  </a:ext>
                </a:extLst>
              </a:tr>
              <a:tr h="67535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Estiment que l’offre de bio sur leurs lieux d’achat est étendue (76% vs 62%)</a:t>
                      </a:r>
                    </a:p>
                    <a:p>
                      <a:pPr marL="171450" indent="-171450">
                        <a:buFont typeface="Arial" panose="020B0604020202020204" pitchFamily="34" charset="0"/>
                        <a:buChar char="•"/>
                      </a:pPr>
                      <a:r>
                        <a:rPr lang="fr-FR" sz="800" dirty="0"/>
                        <a:t>Nettement plus intéressés que la moyenne à bénéficier de produits bio sur les différents lieux de consommation</a:t>
                      </a:r>
                    </a:p>
                  </a:txBody>
                  <a:tcPr marL="68580" marR="68580" marT="34290" marB="34290"/>
                </a:tc>
                <a:tc>
                  <a:txBody>
                    <a:bodyPr/>
                    <a:lstStyle/>
                    <a:p>
                      <a:pPr marL="171450" indent="-171450">
                        <a:buFont typeface="Arial" panose="020B0604020202020204" pitchFamily="34" charset="0"/>
                        <a:buChar char="•"/>
                      </a:pPr>
                      <a:r>
                        <a:rPr lang="fr-FR" sz="800" dirty="0"/>
                        <a:t>Nettement plus intéressés que la moyenne à bénéficier de produits bio sur les différents lieux de consommation alimentaire testés </a:t>
                      </a:r>
                    </a:p>
                  </a:txBody>
                  <a:tcPr marL="68580" marR="68580" marT="34290" marB="34290"/>
                </a:tc>
                <a:tc>
                  <a:txBody>
                    <a:bodyPr/>
                    <a:lstStyle/>
                    <a:p>
                      <a:pPr marL="171450" indent="-171450">
                        <a:buFont typeface="Arial" panose="020B0604020202020204" pitchFamily="34" charset="0"/>
                        <a:buChar char="•"/>
                      </a:pPr>
                      <a:r>
                        <a:rPr lang="fr-FR" sz="800" dirty="0"/>
                        <a:t>Intérêt assez mou pour l’accès à une offre bio sur différents lieux de consommation</a:t>
                      </a:r>
                    </a:p>
                  </a:txBody>
                  <a:tcPr marL="68580" marR="68580" marT="34290" marB="34290"/>
                </a:tc>
                <a:tc>
                  <a:txBody>
                    <a:bodyPr/>
                    <a:lstStyle/>
                    <a:p>
                      <a:pPr marL="171450" indent="-171450">
                        <a:buFont typeface="Arial" panose="020B0604020202020204" pitchFamily="34" charset="0"/>
                        <a:buChar char="•"/>
                      </a:pPr>
                      <a:r>
                        <a:rPr lang="fr-FR" sz="800" dirty="0"/>
                        <a:t>Pas intéressés par l’accès à des produits bio sur les différents lieux de consommation</a:t>
                      </a:r>
                    </a:p>
                  </a:txBody>
                  <a:tcPr marL="68580" marR="68580" marT="34290" marB="34290"/>
                </a:tc>
                <a:tc>
                  <a:txBody>
                    <a:bodyPr/>
                    <a:lstStyle/>
                    <a:p>
                      <a:pPr marL="171450" lvl="0" indent="-171450">
                        <a:buFont typeface="Arial" panose="020B0604020202020204" pitchFamily="34" charset="0"/>
                        <a:buChar char="•"/>
                      </a:pPr>
                      <a:r>
                        <a:rPr lang="fr-FR" sz="800" kern="1200" dirty="0">
                          <a:solidFill>
                            <a:schemeClr val="dk1"/>
                          </a:solidFill>
                          <a:effectLst/>
                          <a:latin typeface="+mn-lt"/>
                          <a:ea typeface="+mn-ea"/>
                          <a:cs typeface="+mn-cs"/>
                        </a:rPr>
                        <a:t>52% estiment que l’offre de bio est restreinte sur leurs lieux d’achats </a:t>
                      </a:r>
                    </a:p>
                  </a:txBody>
                  <a:tcPr marL="68580" marR="68580" marT="34290" marB="34290"/>
                </a:tc>
                <a:extLst>
                  <a:ext uri="{0D108BD9-81ED-4DB2-BD59-A6C34878D82A}">
                    <a16:rowId xmlns:a16="http://schemas.microsoft.com/office/drawing/2014/main" val="1141333469"/>
                  </a:ext>
                </a:extLst>
              </a:tr>
              <a:tr h="1130729">
                <a:tc>
                  <a:txBody>
                    <a:bodyPr/>
                    <a:lstStyle/>
                    <a:p>
                      <a:pPr marL="171450" indent="-171450">
                        <a:buFont typeface="Arial" panose="020B0604020202020204" pitchFamily="34" charset="0"/>
                        <a:buChar char="•"/>
                      </a:pPr>
                      <a:r>
                        <a:rPr lang="fr-FR" sz="800" dirty="0"/>
                        <a:t>Achètent nettement plus souvent d’autres produits bio (non alimentaires)</a:t>
                      </a:r>
                    </a:p>
                    <a:p>
                      <a:pPr marL="171450" indent="-171450">
                        <a:buFont typeface="Arial" panose="020B0604020202020204" pitchFamily="34" charset="0"/>
                        <a:buChar char="•"/>
                      </a:pPr>
                      <a:r>
                        <a:rPr lang="fr-FR" sz="800" dirty="0"/>
                        <a:t>50% consomment du vin bio (vs 29%), notamment pour le respect de l’environnement </a:t>
                      </a:r>
                    </a:p>
                    <a:p>
                      <a:pPr marL="171450" indent="-171450">
                        <a:buFont typeface="Arial" panose="020B0604020202020204" pitchFamily="34" charset="0"/>
                        <a:buChar char="•"/>
                      </a:pPr>
                      <a:r>
                        <a:rPr lang="fr-FR" sz="800" dirty="0"/>
                        <a:t>Ceux qui n’en consomment pas disent manquer d’information (20% vs 12%) même si le prix est le 1er frein, comme pour le reste de la population</a:t>
                      </a:r>
                    </a:p>
                  </a:txBody>
                  <a:tcPr marL="68580" marR="68580" marT="34290" marB="34290"/>
                </a:tc>
                <a:tc>
                  <a:txBody>
                    <a:bodyPr/>
                    <a:lstStyle/>
                    <a:p>
                      <a:pPr marL="171450" indent="-171450">
                        <a:buFont typeface="Arial" panose="020B0604020202020204" pitchFamily="34" charset="0"/>
                        <a:buChar char="•"/>
                      </a:pPr>
                      <a:r>
                        <a:rPr lang="fr-FR" sz="800" dirty="0"/>
                        <a:t>Achètent aussi nettement plus souvent d’autres produits bio (notamment vêtements et puériculture)</a:t>
                      </a:r>
                    </a:p>
                    <a:p>
                      <a:pPr marL="171450" indent="-171450">
                        <a:buFont typeface="Arial" panose="020B0604020202020204" pitchFamily="34" charset="0"/>
                        <a:buChar char="•"/>
                      </a:pPr>
                      <a:r>
                        <a:rPr lang="fr-FR" sz="800" dirty="0"/>
                        <a:t>42% consomment du vin bio (vs 29%) notamment pour la santé des producteurs (10% vs 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Principal frein à la consommation de vin bio = le prix (30% vs 23%)</a:t>
                      </a:r>
                    </a:p>
                  </a:txBody>
                  <a:tcPr marL="68580" marR="68580" marT="34290" marB="34290"/>
                </a:tc>
                <a:tc>
                  <a:txBody>
                    <a:bodyPr/>
                    <a:lstStyle/>
                    <a:p>
                      <a:pPr marL="171450" indent="-171450">
                        <a:buFont typeface="Arial" panose="020B0604020202020204" pitchFamily="34" charset="0"/>
                        <a:buChar char="•"/>
                      </a:pPr>
                      <a:r>
                        <a:rPr lang="fr-FR" sz="800" dirty="0"/>
                        <a:t>Achètent moins souvent des produits bios non alimentaires</a:t>
                      </a:r>
                    </a:p>
                    <a:p>
                      <a:pPr marL="171450" indent="-171450">
                        <a:buFont typeface="Arial" panose="020B0604020202020204" pitchFamily="34" charset="0"/>
                        <a:buChar char="•"/>
                      </a:pPr>
                      <a:r>
                        <a:rPr lang="fr-FR" sz="800" dirty="0"/>
                        <a:t>74% ne consomment pas de vin bio</a:t>
                      </a:r>
                    </a:p>
                  </a:txBody>
                  <a:tcPr marL="68580" marR="68580" marT="34290" marB="34290"/>
                </a:tc>
                <a:tc>
                  <a:txBody>
                    <a:bodyPr/>
                    <a:lstStyle/>
                    <a:p>
                      <a:pPr marL="171450" indent="-171450">
                        <a:buFont typeface="Arial" panose="020B0604020202020204" pitchFamily="34" charset="0"/>
                        <a:buChar char="•"/>
                      </a:pPr>
                      <a:r>
                        <a:rPr lang="fr-FR" sz="800" dirty="0"/>
                        <a:t>Achats de produits bio non alimentaires dans la moyenne</a:t>
                      </a:r>
                    </a:p>
                  </a:txBody>
                  <a:tcPr marL="68580" marR="68580" marT="34290" marB="34290"/>
                </a:tc>
                <a:tc>
                  <a:txBody>
                    <a:bodyPr/>
                    <a:lstStyle/>
                    <a:p>
                      <a:pPr marL="171450" lvl="0" indent="-171450">
                        <a:buFont typeface="Arial" panose="020B0604020202020204" pitchFamily="34" charset="0"/>
                        <a:buChar char="•"/>
                      </a:pPr>
                      <a:r>
                        <a:rPr lang="fr-FR" sz="800" kern="1200" dirty="0">
                          <a:solidFill>
                            <a:schemeClr val="dk1"/>
                          </a:solidFill>
                          <a:effectLst/>
                          <a:latin typeface="+mn-lt"/>
                          <a:ea typeface="+mn-ea"/>
                          <a:cs typeface="+mn-cs"/>
                        </a:rPr>
                        <a:t>N’achètent pas de produits bio non alimentaires</a:t>
                      </a:r>
                    </a:p>
                  </a:txBody>
                  <a:tcPr marL="68580" marR="68580" marT="34290" marB="34290"/>
                </a:tc>
                <a:extLst>
                  <a:ext uri="{0D108BD9-81ED-4DB2-BD59-A6C34878D82A}">
                    <a16:rowId xmlns:a16="http://schemas.microsoft.com/office/drawing/2014/main" val="991550183"/>
                  </a:ext>
                </a:extLst>
              </a:tr>
            </a:tbl>
          </a:graphicData>
        </a:graphic>
      </p:graphicFrame>
      <p:pic>
        <p:nvPicPr>
          <p:cNvPr id="4" name="Image 3">
            <a:extLst>
              <a:ext uri="{FF2B5EF4-FFF2-40B4-BE49-F238E27FC236}">
                <a16:creationId xmlns:a16="http://schemas.microsoft.com/office/drawing/2014/main" id="{93CEECEC-5954-30FC-03E1-A366A69FC71C}"/>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54725" y="633685"/>
            <a:ext cx="483688" cy="513000"/>
          </a:xfrm>
          <a:prstGeom prst="rect">
            <a:avLst/>
          </a:prstGeom>
        </p:spPr>
      </p:pic>
      <p:pic>
        <p:nvPicPr>
          <p:cNvPr id="5" name="Image 4">
            <a:extLst>
              <a:ext uri="{FF2B5EF4-FFF2-40B4-BE49-F238E27FC236}">
                <a16:creationId xmlns:a16="http://schemas.microsoft.com/office/drawing/2014/main" id="{8BB76F64-928B-10A2-96BC-977125B3A9F8}"/>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2097717" y="633685"/>
            <a:ext cx="482548" cy="513000"/>
          </a:xfrm>
          <a:prstGeom prst="rect">
            <a:avLst/>
          </a:prstGeom>
        </p:spPr>
      </p:pic>
      <p:pic>
        <p:nvPicPr>
          <p:cNvPr id="6" name="Image 5">
            <a:extLst>
              <a:ext uri="{FF2B5EF4-FFF2-40B4-BE49-F238E27FC236}">
                <a16:creationId xmlns:a16="http://schemas.microsoft.com/office/drawing/2014/main" id="{FA8EC3B1-0000-D989-D6DB-271AF7B8095B}"/>
              </a:ext>
            </a:extLst>
          </p:cNvPr>
          <p:cNvPicPr>
            <a:picLocks noChangeAspect="1"/>
          </p:cNvPicPr>
          <p:nvPr/>
        </p:nvPicPr>
        <p:blipFill>
          <a:blip r:embed="rId5">
            <a:duotone>
              <a:schemeClr val="accent3">
                <a:shade val="45000"/>
                <a:satMod val="135000"/>
              </a:schemeClr>
              <a:prstClr val="white"/>
            </a:duotone>
          </a:blip>
          <a:stretch>
            <a:fillRect/>
          </a:stretch>
        </p:blipFill>
        <p:spPr>
          <a:xfrm>
            <a:off x="5814252" y="633685"/>
            <a:ext cx="483688" cy="513000"/>
          </a:xfrm>
          <a:prstGeom prst="rect">
            <a:avLst/>
          </a:prstGeom>
        </p:spPr>
      </p:pic>
      <p:pic>
        <p:nvPicPr>
          <p:cNvPr id="7" name="Image 6">
            <a:extLst>
              <a:ext uri="{FF2B5EF4-FFF2-40B4-BE49-F238E27FC236}">
                <a16:creationId xmlns:a16="http://schemas.microsoft.com/office/drawing/2014/main" id="{9369CEAF-6E04-797A-5A5A-1F057BA6270F}"/>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232934" y="633685"/>
            <a:ext cx="483688" cy="513000"/>
          </a:xfrm>
          <a:prstGeom prst="rect">
            <a:avLst/>
          </a:prstGeom>
        </p:spPr>
      </p:pic>
      <p:pic>
        <p:nvPicPr>
          <p:cNvPr id="8" name="Image 7">
            <a:extLst>
              <a:ext uri="{FF2B5EF4-FFF2-40B4-BE49-F238E27FC236}">
                <a16:creationId xmlns:a16="http://schemas.microsoft.com/office/drawing/2014/main" id="{5F2A9E74-F268-6DAC-AD52-865CC257987C}"/>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517175" y="633685"/>
            <a:ext cx="483688" cy="513000"/>
          </a:xfrm>
          <a:prstGeom prst="rect">
            <a:avLst/>
          </a:prstGeom>
        </p:spPr>
      </p:pic>
    </p:spTree>
    <p:extLst>
      <p:ext uri="{BB962C8B-B14F-4D97-AF65-F5344CB8AC3E}">
        <p14:creationId xmlns:p14="http://schemas.microsoft.com/office/powerpoint/2010/main" val="28770205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6">
            <a:extLst>
              <a:ext uri="{FF2B5EF4-FFF2-40B4-BE49-F238E27FC236}">
                <a16:creationId xmlns:a16="http://schemas.microsoft.com/office/drawing/2014/main" id="{8EF8BA9A-09BD-103C-EA6D-E04E41575A5B}"/>
              </a:ext>
            </a:extLst>
          </p:cNvPr>
          <p:cNvSpPr txBox="1">
            <a:spLocks/>
          </p:cNvSpPr>
          <p:nvPr/>
        </p:nvSpPr>
        <p:spPr>
          <a:xfrm>
            <a:off x="1786347" y="294964"/>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Le rapport au bio</a:t>
            </a:r>
          </a:p>
        </p:txBody>
      </p:sp>
      <p:graphicFrame>
        <p:nvGraphicFramePr>
          <p:cNvPr id="3" name="Tableau 11">
            <a:extLst>
              <a:ext uri="{FF2B5EF4-FFF2-40B4-BE49-F238E27FC236}">
                <a16:creationId xmlns:a16="http://schemas.microsoft.com/office/drawing/2014/main" id="{D6FE94F4-B7B5-F296-AA04-FBA57A611B7D}"/>
              </a:ext>
            </a:extLst>
          </p:cNvPr>
          <p:cNvGraphicFramePr>
            <a:graphicFrameLocks noGrp="1"/>
          </p:cNvGraphicFramePr>
          <p:nvPr>
            <p:extLst>
              <p:ext uri="{D42A27DB-BD31-4B8C-83A1-F6EECF244321}">
                <p14:modId xmlns:p14="http://schemas.microsoft.com/office/powerpoint/2010/main" val="2874248422"/>
              </p:ext>
            </p:extLst>
          </p:nvPr>
        </p:nvGraphicFramePr>
        <p:xfrm>
          <a:off x="424047" y="1159116"/>
          <a:ext cx="8348480" cy="3174652"/>
        </p:xfrm>
        <a:graphic>
          <a:graphicData uri="http://schemas.openxmlformats.org/drawingml/2006/table">
            <a:tbl>
              <a:tblPr firstRow="1" bandRow="1">
                <a:tableStyleId>{5C22544A-7EE6-4342-B048-85BDC9FD1C3A}</a:tableStyleId>
              </a:tblPr>
              <a:tblGrid>
                <a:gridCol w="1669696">
                  <a:extLst>
                    <a:ext uri="{9D8B030D-6E8A-4147-A177-3AD203B41FA5}">
                      <a16:colId xmlns:a16="http://schemas.microsoft.com/office/drawing/2014/main" val="1580895659"/>
                    </a:ext>
                  </a:extLst>
                </a:gridCol>
                <a:gridCol w="1669696">
                  <a:extLst>
                    <a:ext uri="{9D8B030D-6E8A-4147-A177-3AD203B41FA5}">
                      <a16:colId xmlns:a16="http://schemas.microsoft.com/office/drawing/2014/main" val="3157021373"/>
                    </a:ext>
                  </a:extLst>
                </a:gridCol>
                <a:gridCol w="1669696">
                  <a:extLst>
                    <a:ext uri="{9D8B030D-6E8A-4147-A177-3AD203B41FA5}">
                      <a16:colId xmlns:a16="http://schemas.microsoft.com/office/drawing/2014/main" val="1645438667"/>
                    </a:ext>
                  </a:extLst>
                </a:gridCol>
                <a:gridCol w="1669696">
                  <a:extLst>
                    <a:ext uri="{9D8B030D-6E8A-4147-A177-3AD203B41FA5}">
                      <a16:colId xmlns:a16="http://schemas.microsoft.com/office/drawing/2014/main" val="1508365233"/>
                    </a:ext>
                  </a:extLst>
                </a:gridCol>
                <a:gridCol w="1669696">
                  <a:extLst>
                    <a:ext uri="{9D8B030D-6E8A-4147-A177-3AD203B41FA5}">
                      <a16:colId xmlns:a16="http://schemas.microsoft.com/office/drawing/2014/main" val="263311138"/>
                    </a:ext>
                  </a:extLst>
                </a:gridCol>
              </a:tblGrid>
              <a:tr h="423832">
                <a:tc>
                  <a:txBody>
                    <a:bodyPr/>
                    <a:lstStyle/>
                    <a:p>
                      <a:r>
                        <a:rPr lang="fr-FR" sz="1100" dirty="0"/>
                        <a:t>Les convaincus</a:t>
                      </a:r>
                    </a:p>
                  </a:txBody>
                  <a:tcPr marL="68580" marR="68580" marT="34290" marB="34290"/>
                </a:tc>
                <a:tc>
                  <a:txBody>
                    <a:bodyPr/>
                    <a:lstStyle/>
                    <a:p>
                      <a:r>
                        <a:rPr lang="fr-FR" sz="1100" dirty="0"/>
                        <a:t>Les impliqués </a:t>
                      </a:r>
                    </a:p>
                    <a:p>
                      <a:r>
                        <a:rPr lang="fr-FR" sz="1100" dirty="0"/>
                        <a:t>contraints</a:t>
                      </a:r>
                    </a:p>
                  </a:txBody>
                  <a:tcPr marL="68580" marR="68580" marT="34290" marB="34290"/>
                </a:tc>
                <a:tc>
                  <a:txBody>
                    <a:bodyPr/>
                    <a:lstStyle/>
                    <a:p>
                      <a:r>
                        <a:rPr lang="fr-FR" sz="1100" dirty="0"/>
                        <a:t>Les</a:t>
                      </a:r>
                    </a:p>
                    <a:p>
                      <a:r>
                        <a:rPr lang="fr-FR" sz="1100" dirty="0"/>
                        <a:t>hésitants</a:t>
                      </a:r>
                    </a:p>
                  </a:txBody>
                  <a:tcPr marL="68580" marR="68580" marT="34290" marB="34290"/>
                </a:tc>
                <a:tc>
                  <a:txBody>
                    <a:bodyPr/>
                    <a:lstStyle/>
                    <a:p>
                      <a:r>
                        <a:rPr lang="fr-FR" sz="1100" dirty="0"/>
                        <a:t>Les </a:t>
                      </a:r>
                    </a:p>
                    <a:p>
                      <a:r>
                        <a:rPr lang="fr-FR" sz="1100" dirty="0"/>
                        <a:t>désintéressés</a:t>
                      </a:r>
                    </a:p>
                  </a:txBody>
                  <a:tcPr marL="68580" marR="68580" marT="34290" marB="34290"/>
                </a:tc>
                <a:tc>
                  <a:txBody>
                    <a:bodyPr/>
                    <a:lstStyle/>
                    <a:p>
                      <a:r>
                        <a:rPr lang="fr-FR" sz="1100" dirty="0"/>
                        <a:t>Les </a:t>
                      </a:r>
                    </a:p>
                    <a:p>
                      <a:r>
                        <a:rPr lang="fr-FR" sz="1100" dirty="0"/>
                        <a:t>réfractaires</a:t>
                      </a:r>
                    </a:p>
                  </a:txBody>
                  <a:tcPr marL="68580" marR="68580" marT="34290" marB="34290"/>
                </a:tc>
                <a:extLst>
                  <a:ext uri="{0D108BD9-81ED-4DB2-BD59-A6C34878D82A}">
                    <a16:rowId xmlns:a16="http://schemas.microsoft.com/office/drawing/2014/main" val="2988017537"/>
                  </a:ext>
                </a:extLst>
              </a:tr>
              <a:tr h="2503009">
                <a:tc>
                  <a:txBody>
                    <a:bodyPr/>
                    <a:lstStyle/>
                    <a:p>
                      <a:pPr marL="171450" indent="-171450">
                        <a:buFont typeface="Arial" panose="020B0604020202020204" pitchFamily="34" charset="0"/>
                        <a:buChar char="•"/>
                      </a:pPr>
                      <a:r>
                        <a:rPr lang="fr-FR" sz="800" dirty="0"/>
                        <a:t>1ère raison de s’être mis au bio = la santé (43% vs 32%) puis l’environnement (19% vs 12%)</a:t>
                      </a:r>
                    </a:p>
                    <a:p>
                      <a:pPr marL="171450" indent="-171450">
                        <a:buFont typeface="Arial" panose="020B0604020202020204" pitchFamily="34" charset="0"/>
                        <a:buChar char="•"/>
                      </a:pPr>
                      <a:r>
                        <a:rPr lang="fr-FR" sz="800" dirty="0"/>
                        <a:t>Santé toujours importante dans les raisons de continuer à consommer des produits bio, mais également l’environnement, le goût, l’éthique</a:t>
                      </a:r>
                    </a:p>
                    <a:p>
                      <a:pPr marL="171450" indent="-171450">
                        <a:buFont typeface="Arial" panose="020B0604020202020204" pitchFamily="34" charset="0"/>
                        <a:buChar char="•"/>
                      </a:pPr>
                      <a:r>
                        <a:rPr lang="fr-FR" sz="800" dirty="0"/>
                        <a:t>49% trouvent normal qu’un produit bio coûte plus cher (vs 30%)</a:t>
                      </a:r>
                    </a:p>
                    <a:p>
                      <a:pPr marL="171450" indent="-171450">
                        <a:buFont typeface="Arial" panose="020B0604020202020204" pitchFamily="34" charset="0"/>
                        <a:buChar char="•"/>
                      </a:pPr>
                      <a:r>
                        <a:rPr lang="fr-FR" sz="800" dirty="0"/>
                        <a:t>Très bonne perception du bio, très largement opposés au fait que le bio soit surtout du marketing ou un moyen de justifier des prix plus élevés</a:t>
                      </a:r>
                    </a:p>
                    <a:p>
                      <a:pPr marL="171450" indent="-171450">
                        <a:buFont typeface="Arial" panose="020B0604020202020204" pitchFamily="34" charset="0"/>
                        <a:buChar char="•"/>
                      </a:pPr>
                      <a:r>
                        <a:rPr lang="fr-FR" sz="800" dirty="0"/>
                        <a:t>De même, 93% ne sont pas d’accord avec l’affirmation selon laquelle les produits bio sont moins bons (vs 75%)</a:t>
                      </a:r>
                    </a:p>
                  </a:txBody>
                  <a:tcPr marL="68580" marR="68580" marT="34290" marB="34290"/>
                </a:tc>
                <a:tc>
                  <a:txBody>
                    <a:bodyPr/>
                    <a:lstStyle/>
                    <a:p>
                      <a:pPr marL="171450" indent="-171450">
                        <a:buFont typeface="Arial" panose="020B0604020202020204" pitchFamily="34" charset="0"/>
                        <a:buChar char="•"/>
                      </a:pPr>
                      <a:r>
                        <a:rPr lang="fr-FR" sz="800" dirty="0"/>
                        <a:t>Motivés au départ par le goût et l’habitude familiale</a:t>
                      </a:r>
                    </a:p>
                    <a:p>
                      <a:pPr marL="171450" indent="-171450">
                        <a:buFont typeface="Arial" panose="020B0604020202020204" pitchFamily="34" charset="0"/>
                        <a:buChar char="•"/>
                      </a:pPr>
                      <a:r>
                        <a:rPr lang="fr-FR" sz="800" dirty="0"/>
                        <a:t>Les raisons de continuer sont moins souvent sélectionnées</a:t>
                      </a:r>
                    </a:p>
                    <a:p>
                      <a:pPr marL="171450" indent="-171450">
                        <a:buFont typeface="Arial" panose="020B0604020202020204" pitchFamily="34" charset="0"/>
                        <a:buChar char="•"/>
                      </a:pPr>
                      <a:r>
                        <a:rPr lang="fr-FR" sz="800" dirty="0"/>
                        <a:t>Bonnes représentations du bio sur tous les aspects, notamment sur la juste rémunération des producteurs</a:t>
                      </a:r>
                    </a:p>
                    <a:p>
                      <a:pPr marL="171450" indent="-171450">
                        <a:buFont typeface="Arial" panose="020B0604020202020204" pitchFamily="34" charset="0"/>
                        <a:buChar char="•"/>
                      </a:pPr>
                      <a:r>
                        <a:rPr lang="fr-FR" sz="800" dirty="0"/>
                        <a:t>Mais nettement plus nombreux à trouver que les produits bio sont moins bons (45% vs 25%)</a:t>
                      </a:r>
                    </a:p>
                    <a:p>
                      <a:pPr marL="171450" indent="-171450">
                        <a:buFont typeface="Arial" panose="020B0604020202020204" pitchFamily="34" charset="0"/>
                        <a:buChar char="•"/>
                      </a:pPr>
                      <a:r>
                        <a:rPr lang="fr-FR" sz="800" dirty="0"/>
                        <a:t>Critères achat produits bio : le prix un peu plus que la moyenne (51% pour qui c’est très important vs 44%), mais surtout l’aspect, l’emballage, la praticité, la marque</a:t>
                      </a:r>
                    </a:p>
                  </a:txBody>
                  <a:tcPr marL="68580" marR="68580" marT="34290" marB="34290"/>
                </a:tc>
                <a:tc>
                  <a:txBody>
                    <a:bodyPr/>
                    <a:lstStyle/>
                    <a:p>
                      <a:pPr marL="171450" indent="-171450">
                        <a:buFont typeface="Arial" panose="020B0604020202020204" pitchFamily="34" charset="0"/>
                        <a:buChar char="•"/>
                      </a:pPr>
                      <a:r>
                        <a:rPr lang="fr-FR" sz="800" dirty="0"/>
                        <a:t>Plutôt bonne perception des produits bio même si pensent, comme le reste des Français, que le bio est surtout du marketing et permet de justifier des prix plus élevés</a:t>
                      </a:r>
                    </a:p>
                    <a:p>
                      <a:pPr marL="171450" indent="-171450">
                        <a:buFont typeface="Arial" panose="020B0604020202020204" pitchFamily="34" charset="0"/>
                        <a:buChar char="•"/>
                      </a:pPr>
                      <a:r>
                        <a:rPr lang="fr-FR" sz="800" dirty="0"/>
                        <a:t>Moins attentifs à l’aspect et à l’emballage lors de l’achat de produit bio, ainsi qu’aux labels</a:t>
                      </a:r>
                    </a:p>
                  </a:txBody>
                  <a:tcPr marL="68580" marR="68580" marT="34290" marB="34290"/>
                </a:tc>
                <a:tc>
                  <a:txBody>
                    <a:bodyPr/>
                    <a:lstStyle/>
                    <a:p>
                      <a:pPr marL="171450" indent="-171450">
                        <a:buFont typeface="Arial" panose="020B0604020202020204" pitchFamily="34" charset="0"/>
                        <a:buChar char="•"/>
                      </a:pPr>
                      <a:r>
                        <a:rPr lang="fr-FR" sz="800" dirty="0"/>
                        <a:t>Moins bonne perception des produits bios, notamment sur la préservation des qualités nutritionnelles, le goût, la rémunération des producteurs. Sont plus nombreux à considérer que bio= marketing et permet de justifier des prix plus élevés</a:t>
                      </a:r>
                    </a:p>
                    <a:p>
                      <a:pPr marL="171450" indent="-171450">
                        <a:buFont typeface="Arial" panose="020B0604020202020204" pitchFamily="34" charset="0"/>
                        <a:buChar char="•"/>
                      </a:pPr>
                      <a:r>
                        <a:rPr lang="fr-FR" sz="800" dirty="0"/>
                        <a:t>Nettement plus nombreux à ne citer aucune des raisons à l’origine de leur conso de produits bio ou à préciser que c’est parce qu’ils en cultivent dans leur jardin</a:t>
                      </a:r>
                    </a:p>
                    <a:p>
                      <a:pPr marL="171450" indent="-171450">
                        <a:buFont typeface="Arial" panose="020B0604020202020204" pitchFamily="34" charset="0"/>
                        <a:buChar char="•"/>
                      </a:pPr>
                      <a:r>
                        <a:rPr lang="fr-FR" sz="800" dirty="0"/>
                        <a:t>Moins attentifs à l’aspect, à la marque, à l’emballage et à la présence de labels lors de l’achat de produits bio</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Ne consomment pas de produits bio car ne voient pas l’intérêt + doute sur le fait qu’ils soient totalement bio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A 81% trouvent anormal qu’un produit bio coûte plus cher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Très défiants à l’égard des produits bio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86% s’accordent pour dire que le bio est surtout du marketing et 86% que cela permet de justifier des prix plus élevés ; 38% considèrent que le bio est moins bon (vs 25% en moyenne)</a:t>
                      </a:r>
                    </a:p>
                  </a:txBody>
                  <a:tcPr marL="68580" marR="68580" marT="34290" marB="34290"/>
                </a:tc>
                <a:extLst>
                  <a:ext uri="{0D108BD9-81ED-4DB2-BD59-A6C34878D82A}">
                    <a16:rowId xmlns:a16="http://schemas.microsoft.com/office/drawing/2014/main" val="3331920318"/>
                  </a:ext>
                </a:extLst>
              </a:tr>
            </a:tbl>
          </a:graphicData>
        </a:graphic>
      </p:graphicFrame>
      <p:pic>
        <p:nvPicPr>
          <p:cNvPr id="4" name="Image 3">
            <a:extLst>
              <a:ext uri="{FF2B5EF4-FFF2-40B4-BE49-F238E27FC236}">
                <a16:creationId xmlns:a16="http://schemas.microsoft.com/office/drawing/2014/main" id="{FA00135A-3C7D-AE23-D4C4-F5B3008764E5}"/>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299484" y="1017313"/>
            <a:ext cx="483688" cy="513000"/>
          </a:xfrm>
          <a:prstGeom prst="rect">
            <a:avLst/>
          </a:prstGeom>
        </p:spPr>
      </p:pic>
      <p:pic>
        <p:nvPicPr>
          <p:cNvPr id="5" name="Image 4">
            <a:extLst>
              <a:ext uri="{FF2B5EF4-FFF2-40B4-BE49-F238E27FC236}">
                <a16:creationId xmlns:a16="http://schemas.microsoft.com/office/drawing/2014/main" id="{90443393-A6A1-6884-388E-4C092EF5F60E}"/>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1590744" y="1017313"/>
            <a:ext cx="482548" cy="513000"/>
          </a:xfrm>
          <a:prstGeom prst="rect">
            <a:avLst/>
          </a:prstGeom>
        </p:spPr>
      </p:pic>
      <p:pic>
        <p:nvPicPr>
          <p:cNvPr id="6" name="Image 5">
            <a:extLst>
              <a:ext uri="{FF2B5EF4-FFF2-40B4-BE49-F238E27FC236}">
                <a16:creationId xmlns:a16="http://schemas.microsoft.com/office/drawing/2014/main" id="{F06E0F1F-3AD1-880E-3CD9-3E9658FD75F8}"/>
              </a:ext>
            </a:extLst>
          </p:cNvPr>
          <p:cNvPicPr>
            <a:picLocks noChangeAspect="1"/>
          </p:cNvPicPr>
          <p:nvPr/>
        </p:nvPicPr>
        <p:blipFill>
          <a:blip r:embed="rId5">
            <a:duotone>
              <a:schemeClr val="accent3">
                <a:shade val="45000"/>
                <a:satMod val="135000"/>
              </a:schemeClr>
              <a:prstClr val="white"/>
            </a:duotone>
          </a:blip>
          <a:stretch>
            <a:fillRect/>
          </a:stretch>
        </p:blipFill>
        <p:spPr>
          <a:xfrm>
            <a:off x="4877142" y="1017313"/>
            <a:ext cx="483688" cy="513000"/>
          </a:xfrm>
          <a:prstGeom prst="rect">
            <a:avLst/>
          </a:prstGeom>
        </p:spPr>
      </p:pic>
      <p:pic>
        <p:nvPicPr>
          <p:cNvPr id="7" name="Image 6">
            <a:extLst>
              <a:ext uri="{FF2B5EF4-FFF2-40B4-BE49-F238E27FC236}">
                <a16:creationId xmlns:a16="http://schemas.microsoft.com/office/drawing/2014/main" id="{96DF31B9-D52A-2BE7-54C1-407BF49D9EBA}"/>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582990" y="1017313"/>
            <a:ext cx="483688" cy="513000"/>
          </a:xfrm>
          <a:prstGeom prst="rect">
            <a:avLst/>
          </a:prstGeom>
        </p:spPr>
      </p:pic>
      <p:pic>
        <p:nvPicPr>
          <p:cNvPr id="8" name="Image 7">
            <a:extLst>
              <a:ext uri="{FF2B5EF4-FFF2-40B4-BE49-F238E27FC236}">
                <a16:creationId xmlns:a16="http://schemas.microsoft.com/office/drawing/2014/main" id="{4708E368-C898-42DA-EDD4-6DAF90E0FB13}"/>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292337" y="1017313"/>
            <a:ext cx="483688" cy="513000"/>
          </a:xfrm>
          <a:prstGeom prst="rect">
            <a:avLst/>
          </a:prstGeom>
        </p:spPr>
      </p:pic>
    </p:spTree>
    <p:extLst>
      <p:ext uri="{BB962C8B-B14F-4D97-AF65-F5344CB8AC3E}">
        <p14:creationId xmlns:p14="http://schemas.microsoft.com/office/powerpoint/2010/main" val="318082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EA171F-D69E-940B-4A24-2750F323BEC3}"/>
              </a:ext>
            </a:extLst>
          </p:cNvPr>
          <p:cNvSpPr>
            <a:spLocks noGrp="1"/>
          </p:cNvSpPr>
          <p:nvPr>
            <p:ph type="body" sz="quarter" idx="17"/>
          </p:nvPr>
        </p:nvSpPr>
        <p:spPr/>
        <p:txBody>
          <a:bodyPr/>
          <a:lstStyle/>
          <a:p>
            <a:r>
              <a:rPr lang="fr-FR" dirty="0"/>
              <a:t>Pour quelles raisons ne consommez-vous pas de produits biologiques ?</a:t>
            </a:r>
          </a:p>
        </p:txBody>
      </p:sp>
      <p:sp>
        <p:nvSpPr>
          <p:cNvPr id="3" name="Espace réservé du texte 2">
            <a:extLst>
              <a:ext uri="{FF2B5EF4-FFF2-40B4-BE49-F238E27FC236}">
                <a16:creationId xmlns:a16="http://schemas.microsoft.com/office/drawing/2014/main" id="{C9732BD4-BCBF-0C92-FBE6-8FBA30573122}"/>
              </a:ext>
            </a:extLst>
          </p:cNvPr>
          <p:cNvSpPr>
            <a:spLocks noGrp="1"/>
          </p:cNvSpPr>
          <p:nvPr>
            <p:ph type="body" sz="quarter" idx="21"/>
          </p:nvPr>
        </p:nvSpPr>
        <p:spPr/>
        <p:txBody>
          <a:bodyPr/>
          <a:lstStyle/>
          <a:p>
            <a:r>
              <a:rPr lang="fr-FR" dirty="0"/>
              <a:t>Base ceux qui ne mangent jamais de produits bio, n=627</a:t>
            </a:r>
          </a:p>
        </p:txBody>
      </p:sp>
      <p:sp>
        <p:nvSpPr>
          <p:cNvPr id="4" name="Titre 3">
            <a:extLst>
              <a:ext uri="{FF2B5EF4-FFF2-40B4-BE49-F238E27FC236}">
                <a16:creationId xmlns:a16="http://schemas.microsoft.com/office/drawing/2014/main" id="{58913674-E85D-9883-C960-5F42DA0F4657}"/>
              </a:ext>
            </a:extLst>
          </p:cNvPr>
          <p:cNvSpPr>
            <a:spLocks noGrp="1"/>
          </p:cNvSpPr>
          <p:nvPr>
            <p:ph type="title"/>
          </p:nvPr>
        </p:nvSpPr>
        <p:spPr/>
        <p:txBody>
          <a:bodyPr/>
          <a:lstStyle/>
          <a:p>
            <a:r>
              <a:rPr lang="fr-FR" dirty="0"/>
              <a:t>Freins à la consommation de bio des non consommateurs </a:t>
            </a:r>
          </a:p>
        </p:txBody>
      </p:sp>
      <p:graphicFrame>
        <p:nvGraphicFramePr>
          <p:cNvPr id="6" name="Chart 3">
            <a:extLst>
              <a:ext uri="{FF2B5EF4-FFF2-40B4-BE49-F238E27FC236}">
                <a16:creationId xmlns:a16="http://schemas.microsoft.com/office/drawing/2014/main" id="{202A63F2-D05D-684C-8338-880C3504ABDF}"/>
              </a:ext>
            </a:extLst>
          </p:cNvPr>
          <p:cNvGraphicFramePr/>
          <p:nvPr>
            <p:extLst>
              <p:ext uri="{D42A27DB-BD31-4B8C-83A1-F6EECF244321}">
                <p14:modId xmlns:p14="http://schemas.microsoft.com/office/powerpoint/2010/main" val="1667740851"/>
              </p:ext>
            </p:extLst>
          </p:nvPr>
        </p:nvGraphicFramePr>
        <p:xfrm>
          <a:off x="1" y="1668555"/>
          <a:ext cx="8173487" cy="3116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au 6">
            <a:extLst>
              <a:ext uri="{FF2B5EF4-FFF2-40B4-BE49-F238E27FC236}">
                <a16:creationId xmlns:a16="http://schemas.microsoft.com/office/drawing/2014/main" id="{35CBA17C-3B69-3689-9E62-8B1F72488A55}"/>
              </a:ext>
            </a:extLst>
          </p:cNvPr>
          <p:cNvGraphicFramePr>
            <a:graphicFrameLocks noGrp="1"/>
          </p:cNvGraphicFramePr>
          <p:nvPr>
            <p:extLst>
              <p:ext uri="{D42A27DB-BD31-4B8C-83A1-F6EECF244321}">
                <p14:modId xmlns:p14="http://schemas.microsoft.com/office/powerpoint/2010/main" val="1685471028"/>
              </p:ext>
            </p:extLst>
          </p:nvPr>
        </p:nvGraphicFramePr>
        <p:xfrm>
          <a:off x="7450902" y="1534088"/>
          <a:ext cx="722586" cy="3116282"/>
        </p:xfrm>
        <a:graphic>
          <a:graphicData uri="http://schemas.openxmlformats.org/drawingml/2006/table">
            <a:tbl>
              <a:tblPr firstRow="1" bandRow="1">
                <a:tableStyleId>{5C22544A-7EE6-4342-B048-85BDC9FD1C3A}</a:tableStyleId>
              </a:tblPr>
              <a:tblGrid>
                <a:gridCol w="722586">
                  <a:extLst>
                    <a:ext uri="{9D8B030D-6E8A-4147-A177-3AD203B41FA5}">
                      <a16:colId xmlns:a16="http://schemas.microsoft.com/office/drawing/2014/main" val="769713440"/>
                    </a:ext>
                  </a:extLst>
                </a:gridCol>
              </a:tblGrid>
              <a:tr h="234598">
                <a:tc>
                  <a:txBody>
                    <a:bodyPr/>
                    <a:lstStyle/>
                    <a:p>
                      <a:pPr algn="ctr"/>
                      <a:r>
                        <a:rPr lang="fr-FR" sz="900" dirty="0"/>
                        <a:t>2021</a:t>
                      </a:r>
                    </a:p>
                  </a:txBody>
                  <a:tcPr anchor="ctr">
                    <a:solidFill>
                      <a:schemeClr val="tx2"/>
                    </a:solidFill>
                  </a:tcPr>
                </a:tc>
                <a:extLst>
                  <a:ext uri="{0D108BD9-81ED-4DB2-BD59-A6C34878D82A}">
                    <a16:rowId xmlns:a16="http://schemas.microsoft.com/office/drawing/2014/main" val="2085699758"/>
                  </a:ext>
                </a:extLst>
              </a:tr>
              <a:tr h="221668">
                <a:tc>
                  <a:txBody>
                    <a:bodyPr/>
                    <a:lstStyle/>
                    <a:p>
                      <a:pPr algn="ctr"/>
                      <a:r>
                        <a:rPr lang="fr-FR" sz="800" dirty="0">
                          <a:solidFill>
                            <a:schemeClr val="tx2"/>
                          </a:solidFill>
                        </a:rPr>
                        <a:t>70%</a:t>
                      </a:r>
                    </a:p>
                  </a:txBody>
                  <a:tcPr anchor="ct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43889772"/>
                  </a:ext>
                </a:extLst>
              </a:tr>
              <a:tr h="221668">
                <a:tc>
                  <a:txBody>
                    <a:bodyPr/>
                    <a:lstStyle/>
                    <a:p>
                      <a:pPr algn="ctr"/>
                      <a:r>
                        <a:rPr lang="fr-FR" sz="800" dirty="0">
                          <a:solidFill>
                            <a:schemeClr val="tx2"/>
                          </a:solidFill>
                        </a:rPr>
                        <a:t>40%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5898577"/>
                  </a:ext>
                </a:extLst>
              </a:tr>
              <a:tr h="221668">
                <a:tc>
                  <a:txBody>
                    <a:bodyPr/>
                    <a:lstStyle/>
                    <a:p>
                      <a:pPr algn="ctr"/>
                      <a:r>
                        <a:rPr lang="fr-FR" sz="800" dirty="0">
                          <a:solidFill>
                            <a:schemeClr val="tx2"/>
                          </a:solidFill>
                        </a:rPr>
                        <a:t>50%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17377166"/>
                  </a:ext>
                </a:extLst>
              </a:tr>
              <a:tr h="221668">
                <a:tc>
                  <a:txBody>
                    <a:bodyPr/>
                    <a:lstStyle/>
                    <a:p>
                      <a:pPr algn="ctr"/>
                      <a:r>
                        <a:rPr lang="fr-FR" sz="800" dirty="0">
                          <a:solidFill>
                            <a:schemeClr val="tx2"/>
                          </a:solidFill>
                        </a:rPr>
                        <a:t>20%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288328058"/>
                  </a:ext>
                </a:extLst>
              </a:tr>
              <a:tr h="221668">
                <a:tc>
                  <a:txBody>
                    <a:bodyPr/>
                    <a:lstStyle/>
                    <a:p>
                      <a:pPr algn="ctr"/>
                      <a:r>
                        <a:rPr lang="fr-FR" sz="800" dirty="0">
                          <a:solidFill>
                            <a:schemeClr val="tx2"/>
                          </a:solidFill>
                        </a:rPr>
                        <a:t>21%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55888313"/>
                  </a:ext>
                </a:extLst>
              </a:tr>
              <a:tr h="221668">
                <a:tc>
                  <a:txBody>
                    <a:bodyPr/>
                    <a:lstStyle/>
                    <a:p>
                      <a:pPr algn="ctr"/>
                      <a:r>
                        <a:rPr lang="fr-FR" sz="800" dirty="0">
                          <a:solidFill>
                            <a:schemeClr val="tx2"/>
                          </a:solidFill>
                        </a:rPr>
                        <a:t>16%</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74692742"/>
                  </a:ext>
                </a:extLst>
              </a:tr>
              <a:tr h="221668">
                <a:tc>
                  <a:txBody>
                    <a:bodyPr/>
                    <a:lstStyle/>
                    <a:p>
                      <a:pPr algn="ctr"/>
                      <a:r>
                        <a:rPr lang="fr-FR" sz="800" dirty="0">
                          <a:solidFill>
                            <a:schemeClr val="tx2"/>
                          </a:solidFill>
                        </a:rPr>
                        <a:t>20%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56784889"/>
                  </a:ext>
                </a:extLst>
              </a:tr>
              <a:tr h="221668">
                <a:tc>
                  <a:txBody>
                    <a:bodyPr/>
                    <a:lstStyle/>
                    <a:p>
                      <a:pPr algn="ctr"/>
                      <a:r>
                        <a:rPr lang="fr-FR" sz="800" dirty="0">
                          <a:solidFill>
                            <a:schemeClr val="tx2"/>
                          </a:solidFill>
                        </a:rPr>
                        <a:t>17%</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594265479"/>
                  </a:ext>
                </a:extLst>
              </a:tr>
              <a:tr h="221668">
                <a:tc>
                  <a:txBody>
                    <a:bodyPr/>
                    <a:lstStyle/>
                    <a:p>
                      <a:pPr algn="ctr"/>
                      <a:r>
                        <a:rPr lang="fr-FR" sz="800" dirty="0">
                          <a:solidFill>
                            <a:schemeClr val="tx2"/>
                          </a:solidFill>
                        </a:rPr>
                        <a:t>13%</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4249223"/>
                  </a:ext>
                </a:extLst>
              </a:tr>
              <a:tr h="221668">
                <a:tc>
                  <a:txBody>
                    <a:bodyPr/>
                    <a:lstStyle/>
                    <a:p>
                      <a:pPr algn="ctr"/>
                      <a:r>
                        <a:rPr lang="fr-FR" sz="800" dirty="0">
                          <a:solidFill>
                            <a:schemeClr val="tx2"/>
                          </a:solidFill>
                        </a:rPr>
                        <a:t>15%</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13025630"/>
                  </a:ext>
                </a:extLst>
              </a:tr>
              <a:tr h="221668">
                <a:tc>
                  <a:txBody>
                    <a:bodyPr/>
                    <a:lstStyle/>
                    <a:p>
                      <a:pPr algn="ctr"/>
                      <a:r>
                        <a:rPr lang="fr-FR" sz="800" dirty="0">
                          <a:solidFill>
                            <a:schemeClr val="tx2"/>
                          </a:solidFill>
                        </a:rPr>
                        <a:t>9%</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7017017"/>
                  </a:ext>
                </a:extLst>
              </a:tr>
              <a:tr h="221668">
                <a:tc>
                  <a:txBody>
                    <a:bodyPr/>
                    <a:lstStyle/>
                    <a:p>
                      <a:pPr algn="ctr"/>
                      <a:r>
                        <a:rPr lang="fr-FR" sz="800" dirty="0">
                          <a:solidFill>
                            <a:schemeClr val="tx2"/>
                          </a:solidFill>
                        </a:rPr>
                        <a:t>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436558"/>
                  </a:ext>
                </a:extLst>
              </a:tr>
              <a:tr h="221668">
                <a:tc>
                  <a:txBody>
                    <a:bodyPr/>
                    <a:lstStyle/>
                    <a:p>
                      <a:pPr algn="ctr"/>
                      <a:r>
                        <a:rPr lang="fr-FR" sz="800" dirty="0">
                          <a:solidFill>
                            <a:schemeClr val="tx2"/>
                          </a:solidFill>
                        </a:rPr>
                        <a:t>6%</a:t>
                      </a:r>
                    </a:p>
                  </a:txBody>
                  <a:tcPr anchor="ct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3896570828"/>
                  </a:ext>
                </a:extLst>
              </a:tr>
            </a:tbl>
          </a:graphicData>
        </a:graphic>
      </p:graphicFrame>
      <p:sp>
        <p:nvSpPr>
          <p:cNvPr id="7" name="ZoneTexte 6">
            <a:extLst>
              <a:ext uri="{FF2B5EF4-FFF2-40B4-BE49-F238E27FC236}">
                <a16:creationId xmlns:a16="http://schemas.microsoft.com/office/drawing/2014/main" id="{FFD4913C-AD56-DACE-EA48-D9B79FF1103A}"/>
              </a:ext>
            </a:extLst>
          </p:cNvPr>
          <p:cNvSpPr txBox="1"/>
          <p:nvPr/>
        </p:nvSpPr>
        <p:spPr>
          <a:xfrm>
            <a:off x="6138024" y="2204099"/>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8" name="ZoneTexte 7">
            <a:extLst>
              <a:ext uri="{FF2B5EF4-FFF2-40B4-BE49-F238E27FC236}">
                <a16:creationId xmlns:a16="http://schemas.microsoft.com/office/drawing/2014/main" id="{CF5710E9-08E5-3407-819E-6345F3C267CD}"/>
              </a:ext>
            </a:extLst>
          </p:cNvPr>
          <p:cNvSpPr txBox="1"/>
          <p:nvPr/>
        </p:nvSpPr>
        <p:spPr>
          <a:xfrm>
            <a:off x="4609096" y="3790491"/>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9" name="ZoneTexte 30">
            <a:extLst>
              <a:ext uri="{FF2B5EF4-FFF2-40B4-BE49-F238E27FC236}">
                <a16:creationId xmlns:a16="http://schemas.microsoft.com/office/drawing/2014/main" id="{3B1C359C-464E-E49D-CFA5-B556A616CED2}"/>
              </a:ext>
            </a:extLst>
          </p:cNvPr>
          <p:cNvSpPr txBox="1"/>
          <p:nvPr/>
        </p:nvSpPr>
        <p:spPr>
          <a:xfrm>
            <a:off x="6722512" y="1975708"/>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11" name="ZoneTexte 10">
            <a:extLst>
              <a:ext uri="{FF2B5EF4-FFF2-40B4-BE49-F238E27FC236}">
                <a16:creationId xmlns:a16="http://schemas.microsoft.com/office/drawing/2014/main" id="{45CE201B-5B2D-639B-0719-3A0227076BB4}"/>
              </a:ext>
            </a:extLst>
          </p:cNvPr>
          <p:cNvSpPr txBox="1"/>
          <p:nvPr/>
        </p:nvSpPr>
        <p:spPr>
          <a:xfrm>
            <a:off x="4391382" y="402376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26988488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6">
            <a:extLst>
              <a:ext uri="{FF2B5EF4-FFF2-40B4-BE49-F238E27FC236}">
                <a16:creationId xmlns:a16="http://schemas.microsoft.com/office/drawing/2014/main" id="{8EF8BA9A-09BD-103C-EA6D-E04E41575A5B}"/>
              </a:ext>
            </a:extLst>
          </p:cNvPr>
          <p:cNvSpPr txBox="1">
            <a:spLocks/>
          </p:cNvSpPr>
          <p:nvPr/>
        </p:nvSpPr>
        <p:spPr>
          <a:xfrm>
            <a:off x="1786347" y="294964"/>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La connaissance du bio</a:t>
            </a:r>
          </a:p>
        </p:txBody>
      </p:sp>
      <p:graphicFrame>
        <p:nvGraphicFramePr>
          <p:cNvPr id="3" name="Tableau 11">
            <a:extLst>
              <a:ext uri="{FF2B5EF4-FFF2-40B4-BE49-F238E27FC236}">
                <a16:creationId xmlns:a16="http://schemas.microsoft.com/office/drawing/2014/main" id="{D6FE94F4-B7B5-F296-AA04-FBA57A611B7D}"/>
              </a:ext>
            </a:extLst>
          </p:cNvPr>
          <p:cNvGraphicFramePr>
            <a:graphicFrameLocks noGrp="1"/>
          </p:cNvGraphicFramePr>
          <p:nvPr>
            <p:extLst>
              <p:ext uri="{D42A27DB-BD31-4B8C-83A1-F6EECF244321}">
                <p14:modId xmlns:p14="http://schemas.microsoft.com/office/powerpoint/2010/main" val="978366886"/>
              </p:ext>
            </p:extLst>
          </p:nvPr>
        </p:nvGraphicFramePr>
        <p:xfrm>
          <a:off x="356119" y="1246446"/>
          <a:ext cx="8283055" cy="2360745"/>
        </p:xfrm>
        <a:graphic>
          <a:graphicData uri="http://schemas.openxmlformats.org/drawingml/2006/table">
            <a:tbl>
              <a:tblPr firstRow="1" bandRow="1">
                <a:tableStyleId>{5C22544A-7EE6-4342-B048-85BDC9FD1C3A}</a:tableStyleId>
              </a:tblPr>
              <a:tblGrid>
                <a:gridCol w="1656611">
                  <a:extLst>
                    <a:ext uri="{9D8B030D-6E8A-4147-A177-3AD203B41FA5}">
                      <a16:colId xmlns:a16="http://schemas.microsoft.com/office/drawing/2014/main" val="1580895659"/>
                    </a:ext>
                  </a:extLst>
                </a:gridCol>
                <a:gridCol w="1656611">
                  <a:extLst>
                    <a:ext uri="{9D8B030D-6E8A-4147-A177-3AD203B41FA5}">
                      <a16:colId xmlns:a16="http://schemas.microsoft.com/office/drawing/2014/main" val="3157021373"/>
                    </a:ext>
                  </a:extLst>
                </a:gridCol>
                <a:gridCol w="1656611">
                  <a:extLst>
                    <a:ext uri="{9D8B030D-6E8A-4147-A177-3AD203B41FA5}">
                      <a16:colId xmlns:a16="http://schemas.microsoft.com/office/drawing/2014/main" val="1645438667"/>
                    </a:ext>
                  </a:extLst>
                </a:gridCol>
                <a:gridCol w="1656611">
                  <a:extLst>
                    <a:ext uri="{9D8B030D-6E8A-4147-A177-3AD203B41FA5}">
                      <a16:colId xmlns:a16="http://schemas.microsoft.com/office/drawing/2014/main" val="1508365233"/>
                    </a:ext>
                  </a:extLst>
                </a:gridCol>
                <a:gridCol w="1656611">
                  <a:extLst>
                    <a:ext uri="{9D8B030D-6E8A-4147-A177-3AD203B41FA5}">
                      <a16:colId xmlns:a16="http://schemas.microsoft.com/office/drawing/2014/main" val="263311138"/>
                    </a:ext>
                  </a:extLst>
                </a:gridCol>
              </a:tblGrid>
              <a:tr h="463365">
                <a:tc>
                  <a:txBody>
                    <a:bodyPr/>
                    <a:lstStyle/>
                    <a:p>
                      <a:r>
                        <a:rPr lang="fr-FR" sz="1100" dirty="0"/>
                        <a:t>Les convaincus</a:t>
                      </a:r>
                    </a:p>
                  </a:txBody>
                  <a:tcPr marL="68580" marR="68580" marT="34290" marB="34290"/>
                </a:tc>
                <a:tc>
                  <a:txBody>
                    <a:bodyPr/>
                    <a:lstStyle/>
                    <a:p>
                      <a:r>
                        <a:rPr lang="fr-FR" sz="1100" dirty="0"/>
                        <a:t>Les impliqués </a:t>
                      </a:r>
                    </a:p>
                    <a:p>
                      <a:r>
                        <a:rPr lang="fr-FR" sz="1100" dirty="0"/>
                        <a:t>contraints</a:t>
                      </a:r>
                    </a:p>
                  </a:txBody>
                  <a:tcPr marL="68580" marR="68580" marT="34290" marB="34290"/>
                </a:tc>
                <a:tc>
                  <a:txBody>
                    <a:bodyPr/>
                    <a:lstStyle/>
                    <a:p>
                      <a:r>
                        <a:rPr lang="fr-FR" sz="1100" dirty="0"/>
                        <a:t>Les</a:t>
                      </a:r>
                    </a:p>
                    <a:p>
                      <a:r>
                        <a:rPr lang="fr-FR" sz="1100" dirty="0"/>
                        <a:t>hésitants</a:t>
                      </a:r>
                    </a:p>
                  </a:txBody>
                  <a:tcPr marL="68580" marR="68580" marT="34290" marB="34290"/>
                </a:tc>
                <a:tc>
                  <a:txBody>
                    <a:bodyPr/>
                    <a:lstStyle/>
                    <a:p>
                      <a:r>
                        <a:rPr lang="fr-FR" sz="1100" dirty="0"/>
                        <a:t>Les </a:t>
                      </a:r>
                    </a:p>
                    <a:p>
                      <a:r>
                        <a:rPr lang="fr-FR" sz="1100" dirty="0"/>
                        <a:t>désintéressés</a:t>
                      </a:r>
                    </a:p>
                  </a:txBody>
                  <a:tcPr marL="68580" marR="68580" marT="34290" marB="34290"/>
                </a:tc>
                <a:tc>
                  <a:txBody>
                    <a:bodyPr/>
                    <a:lstStyle/>
                    <a:p>
                      <a:r>
                        <a:rPr lang="fr-FR" sz="1100" dirty="0"/>
                        <a:t>Les </a:t>
                      </a:r>
                    </a:p>
                    <a:p>
                      <a:r>
                        <a:rPr lang="fr-FR" sz="1100" dirty="0"/>
                        <a:t>réfractaires</a:t>
                      </a:r>
                    </a:p>
                  </a:txBody>
                  <a:tcPr marL="68580" marR="68580" marT="34290" marB="34290"/>
                </a:tc>
                <a:extLst>
                  <a:ext uri="{0D108BD9-81ED-4DB2-BD59-A6C34878D82A}">
                    <a16:rowId xmlns:a16="http://schemas.microsoft.com/office/drawing/2014/main" val="2988017537"/>
                  </a:ext>
                </a:extLst>
              </a:tr>
              <a:tr h="1709664">
                <a:tc>
                  <a:txBody>
                    <a:bodyPr/>
                    <a:lstStyle/>
                    <a:p>
                      <a:pPr marL="171450" indent="-171450">
                        <a:buFont typeface="Arial" panose="020B0604020202020204" pitchFamily="34" charset="0"/>
                        <a:buChar char="•"/>
                      </a:pPr>
                      <a:r>
                        <a:rPr lang="fr-FR" sz="800" dirty="0"/>
                        <a:t>90% estiment que le bio répond à un cahier des charges exigeant (dont 30% très exigeants (vs 74% et 19%)</a:t>
                      </a:r>
                    </a:p>
                    <a:p>
                      <a:pPr marL="171450" indent="-171450">
                        <a:buFont typeface="Arial" panose="020B0604020202020204" pitchFamily="34" charset="0"/>
                        <a:buChar char="•"/>
                      </a:pPr>
                      <a:r>
                        <a:rPr lang="fr-FR" sz="800" dirty="0"/>
                        <a:t>Bien meilleure connaissance des affirmations sur les produits bio</a:t>
                      </a:r>
                    </a:p>
                  </a:txBody>
                  <a:tcPr marL="68580" marR="68580" marT="34290" marB="34290"/>
                </a:tc>
                <a:tc>
                  <a:txBody>
                    <a:bodyPr/>
                    <a:lstStyle/>
                    <a:p>
                      <a:pPr marL="171450" indent="-171450">
                        <a:buFont typeface="Arial" panose="020B0604020202020204" pitchFamily="34" charset="0"/>
                        <a:buChar char="•"/>
                      </a:pPr>
                      <a:r>
                        <a:rPr lang="fr-FR" sz="800" dirty="0"/>
                        <a:t>Sont plus nombreux que la moyenne à croire que le bio ne concerne que les fruits et légumes (31% vs 19%)</a:t>
                      </a:r>
                    </a:p>
                  </a:txBody>
                  <a:tcPr marL="68580" marR="68580" marT="34290" marB="34290"/>
                </a:tc>
                <a:tc>
                  <a:txBody>
                    <a:bodyPr/>
                    <a:lstStyle/>
                    <a:p>
                      <a:pPr marL="171450" indent="-171450">
                        <a:buFont typeface="Arial" panose="020B0604020202020204" pitchFamily="34" charset="0"/>
                        <a:buChar char="•"/>
                      </a:pPr>
                      <a:r>
                        <a:rPr lang="fr-FR" sz="800" dirty="0"/>
                        <a:t>78% pensent que le bio répond à un cahier des charges exigeant (vs 74%)</a:t>
                      </a:r>
                    </a:p>
                  </a:txBody>
                  <a:tcPr marL="68580" marR="68580" marT="34290" marB="34290"/>
                </a:tc>
                <a:tc>
                  <a:txBody>
                    <a:bodyPr/>
                    <a:lstStyle/>
                    <a:p>
                      <a:pPr marL="171450" indent="-171450">
                        <a:buFont typeface="Arial" panose="020B0604020202020204" pitchFamily="34" charset="0"/>
                        <a:buChar char="•"/>
                      </a:pPr>
                      <a:r>
                        <a:rPr lang="fr-FR" sz="800" dirty="0"/>
                        <a:t>Sont nettement moins nombreux à considérer que le bio répond à un cahier des charges exigeant (61% vs 74%)</a:t>
                      </a:r>
                    </a:p>
                    <a:p>
                      <a:pPr marL="171450" indent="-171450">
                        <a:buFont typeface="Arial" panose="020B0604020202020204" pitchFamily="34" charset="0"/>
                        <a:buChar char="•"/>
                      </a:pPr>
                      <a:r>
                        <a:rPr lang="fr-FR" sz="800" dirty="0"/>
                        <a:t>Estiment manquer d’informations sur le bio, notamment la réglementation, l’impact environnemental et sur la santé, ainsi que l’origine des produits</a:t>
                      </a:r>
                    </a:p>
                    <a:p>
                      <a:pPr marL="171450" indent="-171450">
                        <a:buFont typeface="Arial" panose="020B0604020202020204" pitchFamily="34" charset="0"/>
                        <a:buChar char="•"/>
                      </a:pPr>
                      <a:r>
                        <a:rPr lang="fr-FR" sz="800" dirty="0"/>
                        <a:t>Nettement plus nombreux à ne pas se prononcer sur les affirmations relatives au bio</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55% estiment que le bio ne répond pas à un cahier des charges exigeant dont 20% qui pensent que le bio ne suit pas de cahier des charges spécifique (vs 26% et 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Une majorité indique ne pas savoir répondre aux questions sur le bio</a:t>
                      </a:r>
                    </a:p>
                  </a:txBody>
                  <a:tcPr marL="68580" marR="68580" marT="34290" marB="34290"/>
                </a:tc>
                <a:extLst>
                  <a:ext uri="{0D108BD9-81ED-4DB2-BD59-A6C34878D82A}">
                    <a16:rowId xmlns:a16="http://schemas.microsoft.com/office/drawing/2014/main" val="3118106014"/>
                  </a:ext>
                </a:extLst>
              </a:tr>
            </a:tbl>
          </a:graphicData>
        </a:graphic>
      </p:graphicFrame>
      <p:pic>
        <p:nvPicPr>
          <p:cNvPr id="4" name="Image 3">
            <a:extLst>
              <a:ext uri="{FF2B5EF4-FFF2-40B4-BE49-F238E27FC236}">
                <a16:creationId xmlns:a16="http://schemas.microsoft.com/office/drawing/2014/main" id="{FA00135A-3C7D-AE23-D4C4-F5B3008764E5}"/>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191723" y="1041128"/>
            <a:ext cx="483688" cy="513000"/>
          </a:xfrm>
          <a:prstGeom prst="rect">
            <a:avLst/>
          </a:prstGeom>
        </p:spPr>
      </p:pic>
      <p:pic>
        <p:nvPicPr>
          <p:cNvPr id="5" name="Image 4">
            <a:extLst>
              <a:ext uri="{FF2B5EF4-FFF2-40B4-BE49-F238E27FC236}">
                <a16:creationId xmlns:a16="http://schemas.microsoft.com/office/drawing/2014/main" id="{90443393-A6A1-6884-388E-4C092EF5F60E}"/>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1545073" y="1041128"/>
            <a:ext cx="482548" cy="513000"/>
          </a:xfrm>
          <a:prstGeom prst="rect">
            <a:avLst/>
          </a:prstGeom>
        </p:spPr>
      </p:pic>
      <p:pic>
        <p:nvPicPr>
          <p:cNvPr id="6" name="Image 5">
            <a:extLst>
              <a:ext uri="{FF2B5EF4-FFF2-40B4-BE49-F238E27FC236}">
                <a16:creationId xmlns:a16="http://schemas.microsoft.com/office/drawing/2014/main" id="{F06E0F1F-3AD1-880E-3CD9-3E9658FD75F8}"/>
              </a:ext>
            </a:extLst>
          </p:cNvPr>
          <p:cNvPicPr>
            <a:picLocks noChangeAspect="1"/>
          </p:cNvPicPr>
          <p:nvPr/>
        </p:nvPicPr>
        <p:blipFill>
          <a:blip r:embed="rId5">
            <a:duotone>
              <a:schemeClr val="accent3">
                <a:shade val="45000"/>
                <a:satMod val="135000"/>
              </a:schemeClr>
              <a:prstClr val="white"/>
            </a:duotone>
          </a:blip>
          <a:stretch>
            <a:fillRect/>
          </a:stretch>
        </p:blipFill>
        <p:spPr>
          <a:xfrm>
            <a:off x="4839513" y="1041128"/>
            <a:ext cx="483688" cy="513000"/>
          </a:xfrm>
          <a:prstGeom prst="rect">
            <a:avLst/>
          </a:prstGeom>
        </p:spPr>
      </p:pic>
      <p:pic>
        <p:nvPicPr>
          <p:cNvPr id="7" name="Image 6">
            <a:extLst>
              <a:ext uri="{FF2B5EF4-FFF2-40B4-BE49-F238E27FC236}">
                <a16:creationId xmlns:a16="http://schemas.microsoft.com/office/drawing/2014/main" id="{96DF31B9-D52A-2BE7-54C1-407BF49D9EBA}"/>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487303" y="1041128"/>
            <a:ext cx="483688" cy="513000"/>
          </a:xfrm>
          <a:prstGeom prst="rect">
            <a:avLst/>
          </a:prstGeom>
        </p:spPr>
      </p:pic>
      <p:pic>
        <p:nvPicPr>
          <p:cNvPr id="8" name="Image 7">
            <a:extLst>
              <a:ext uri="{FF2B5EF4-FFF2-40B4-BE49-F238E27FC236}">
                <a16:creationId xmlns:a16="http://schemas.microsoft.com/office/drawing/2014/main" id="{4708E368-C898-42DA-EDD4-6DAF90E0FB13}"/>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181316" y="1041128"/>
            <a:ext cx="483688" cy="513000"/>
          </a:xfrm>
          <a:prstGeom prst="rect">
            <a:avLst/>
          </a:prstGeom>
        </p:spPr>
      </p:pic>
    </p:spTree>
    <p:extLst>
      <p:ext uri="{BB962C8B-B14F-4D97-AF65-F5344CB8AC3E}">
        <p14:creationId xmlns:p14="http://schemas.microsoft.com/office/powerpoint/2010/main" val="4148916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6">
            <a:extLst>
              <a:ext uri="{FF2B5EF4-FFF2-40B4-BE49-F238E27FC236}">
                <a16:creationId xmlns:a16="http://schemas.microsoft.com/office/drawing/2014/main" id="{3C93A799-77D1-E699-B9E5-79864F044713}"/>
              </a:ext>
            </a:extLst>
          </p:cNvPr>
          <p:cNvSpPr txBox="1">
            <a:spLocks/>
          </p:cNvSpPr>
          <p:nvPr/>
        </p:nvSpPr>
        <p:spPr>
          <a:xfrm>
            <a:off x="1786347" y="294964"/>
            <a:ext cx="6446288" cy="653143"/>
          </a:xfrm>
          <a:prstGeom prst="rect">
            <a:avLst/>
          </a:prstGeom>
        </p:spPr>
        <p:txBody>
          <a:bodyPr anchor="ctr"/>
          <a:lstStyle>
            <a:lvl1pPr algn="l" defTabSz="685800" rtl="0" eaLnBrk="1" latinLnBrk="0" hangingPunct="1">
              <a:lnSpc>
                <a:spcPct val="90000"/>
              </a:lnSpc>
              <a:spcBef>
                <a:spcPct val="0"/>
              </a:spcBef>
              <a:buNone/>
              <a:defRPr sz="3800" b="1" kern="1200">
                <a:solidFill>
                  <a:schemeClr val="bg2"/>
                </a:solidFill>
                <a:latin typeface="+mj-lt"/>
                <a:ea typeface="+mj-ea"/>
                <a:cs typeface="+mj-cs"/>
              </a:defRPr>
            </a:lvl1pPr>
          </a:lstStyle>
          <a:p>
            <a:r>
              <a:rPr lang="fr-FR" sz="1800" dirty="0"/>
              <a:t>La confiance dans les acteurs &amp; labels</a:t>
            </a:r>
          </a:p>
        </p:txBody>
      </p:sp>
      <p:graphicFrame>
        <p:nvGraphicFramePr>
          <p:cNvPr id="3" name="Tableau 11">
            <a:extLst>
              <a:ext uri="{FF2B5EF4-FFF2-40B4-BE49-F238E27FC236}">
                <a16:creationId xmlns:a16="http://schemas.microsoft.com/office/drawing/2014/main" id="{5060907E-625B-2ABF-B0A3-C4F24CDA0BAE}"/>
              </a:ext>
            </a:extLst>
          </p:cNvPr>
          <p:cNvGraphicFramePr>
            <a:graphicFrameLocks noGrp="1"/>
          </p:cNvGraphicFramePr>
          <p:nvPr>
            <p:extLst>
              <p:ext uri="{D42A27DB-BD31-4B8C-83A1-F6EECF244321}">
                <p14:modId xmlns:p14="http://schemas.microsoft.com/office/powerpoint/2010/main" val="2680422775"/>
              </p:ext>
            </p:extLst>
          </p:nvPr>
        </p:nvGraphicFramePr>
        <p:xfrm>
          <a:off x="0" y="948107"/>
          <a:ext cx="9077325" cy="3779520"/>
        </p:xfrm>
        <a:graphic>
          <a:graphicData uri="http://schemas.openxmlformats.org/drawingml/2006/table">
            <a:tbl>
              <a:tblPr firstRow="1" bandRow="1">
                <a:tableStyleId>{5C22544A-7EE6-4342-B048-85BDC9FD1C3A}</a:tableStyleId>
              </a:tblPr>
              <a:tblGrid>
                <a:gridCol w="742950">
                  <a:extLst>
                    <a:ext uri="{9D8B030D-6E8A-4147-A177-3AD203B41FA5}">
                      <a16:colId xmlns:a16="http://schemas.microsoft.com/office/drawing/2014/main" val="3421706746"/>
                    </a:ext>
                  </a:extLst>
                </a:gridCol>
                <a:gridCol w="1781175">
                  <a:extLst>
                    <a:ext uri="{9D8B030D-6E8A-4147-A177-3AD203B41FA5}">
                      <a16:colId xmlns:a16="http://schemas.microsoft.com/office/drawing/2014/main" val="1580895659"/>
                    </a:ext>
                  </a:extLst>
                </a:gridCol>
                <a:gridCol w="2228850">
                  <a:extLst>
                    <a:ext uri="{9D8B030D-6E8A-4147-A177-3AD203B41FA5}">
                      <a16:colId xmlns:a16="http://schemas.microsoft.com/office/drawing/2014/main" val="3157021373"/>
                    </a:ext>
                  </a:extLst>
                </a:gridCol>
                <a:gridCol w="1314450">
                  <a:extLst>
                    <a:ext uri="{9D8B030D-6E8A-4147-A177-3AD203B41FA5}">
                      <a16:colId xmlns:a16="http://schemas.microsoft.com/office/drawing/2014/main" val="1645438667"/>
                    </a:ext>
                  </a:extLst>
                </a:gridCol>
                <a:gridCol w="1381125">
                  <a:extLst>
                    <a:ext uri="{9D8B030D-6E8A-4147-A177-3AD203B41FA5}">
                      <a16:colId xmlns:a16="http://schemas.microsoft.com/office/drawing/2014/main" val="1508365233"/>
                    </a:ext>
                  </a:extLst>
                </a:gridCol>
                <a:gridCol w="1628775">
                  <a:extLst>
                    <a:ext uri="{9D8B030D-6E8A-4147-A177-3AD203B41FA5}">
                      <a16:colId xmlns:a16="http://schemas.microsoft.com/office/drawing/2014/main" val="1356413654"/>
                    </a:ext>
                  </a:extLst>
                </a:gridCol>
              </a:tblGrid>
              <a:tr h="388620">
                <a:tc>
                  <a:txBody>
                    <a:bodyPr/>
                    <a:lstStyle/>
                    <a:p>
                      <a:endParaRPr lang="fr-FR" sz="1000"/>
                    </a:p>
                  </a:txBody>
                  <a:tcPr marL="68580" marR="68580" marT="34290" marB="34290"/>
                </a:tc>
                <a:tc>
                  <a:txBody>
                    <a:bodyPr/>
                    <a:lstStyle/>
                    <a:p>
                      <a:r>
                        <a:rPr lang="fr-FR" sz="1100" dirty="0"/>
                        <a:t>Les convaincus</a:t>
                      </a:r>
                    </a:p>
                  </a:txBody>
                  <a:tcPr marL="68580" marR="68580" marT="34290" marB="34290"/>
                </a:tc>
                <a:tc>
                  <a:txBody>
                    <a:bodyPr/>
                    <a:lstStyle/>
                    <a:p>
                      <a:r>
                        <a:rPr lang="fr-FR" sz="1100" dirty="0"/>
                        <a:t>Les impliqués </a:t>
                      </a:r>
                    </a:p>
                    <a:p>
                      <a:r>
                        <a:rPr lang="fr-FR" sz="1100" dirty="0"/>
                        <a:t>contraints</a:t>
                      </a:r>
                    </a:p>
                  </a:txBody>
                  <a:tcPr marL="68580" marR="68580" marT="34290" marB="34290"/>
                </a:tc>
                <a:tc>
                  <a:txBody>
                    <a:bodyPr/>
                    <a:lstStyle/>
                    <a:p>
                      <a:r>
                        <a:rPr lang="fr-FR" sz="1100" dirty="0"/>
                        <a:t>Les</a:t>
                      </a:r>
                    </a:p>
                    <a:p>
                      <a:r>
                        <a:rPr lang="fr-FR" sz="1100" dirty="0"/>
                        <a:t>hésitants</a:t>
                      </a:r>
                    </a:p>
                  </a:txBody>
                  <a:tcPr marL="68580" marR="68580" marT="34290" marB="34290"/>
                </a:tc>
                <a:tc>
                  <a:txBody>
                    <a:bodyPr/>
                    <a:lstStyle/>
                    <a:p>
                      <a:r>
                        <a:rPr lang="fr-FR" sz="1100" dirty="0"/>
                        <a:t>Les </a:t>
                      </a:r>
                    </a:p>
                    <a:p>
                      <a:r>
                        <a:rPr lang="fr-FR" sz="1100" dirty="0"/>
                        <a:t>désintéressés</a:t>
                      </a:r>
                    </a:p>
                  </a:txBody>
                  <a:tcPr marL="68580" marR="68580" marT="34290" marB="34290"/>
                </a:tc>
                <a:tc>
                  <a:txBody>
                    <a:bodyPr/>
                    <a:lstStyle/>
                    <a:p>
                      <a:r>
                        <a:rPr lang="fr-FR" sz="1100" dirty="0"/>
                        <a:t>Les </a:t>
                      </a:r>
                    </a:p>
                    <a:p>
                      <a:r>
                        <a:rPr lang="fr-FR" sz="1100" dirty="0"/>
                        <a:t>réfractaires</a:t>
                      </a:r>
                    </a:p>
                  </a:txBody>
                  <a:tcPr marL="68580" marR="68580" marT="34290" marB="34290"/>
                </a:tc>
                <a:extLst>
                  <a:ext uri="{0D108BD9-81ED-4DB2-BD59-A6C34878D82A}">
                    <a16:rowId xmlns:a16="http://schemas.microsoft.com/office/drawing/2014/main" val="2988017537"/>
                  </a:ext>
                </a:extLst>
              </a:tr>
              <a:tr h="1511566">
                <a:tc>
                  <a:txBody>
                    <a:bodyPr/>
                    <a:lstStyle/>
                    <a:p>
                      <a:r>
                        <a:rPr lang="fr-FR" sz="800" dirty="0"/>
                        <a:t>Confiance dans les acteurs</a:t>
                      </a:r>
                    </a:p>
                  </a:txBody>
                  <a:tcPr marL="68580" marR="68580" marT="34290" marB="34290"/>
                </a:tc>
                <a:tc>
                  <a:txBody>
                    <a:bodyPr/>
                    <a:lstStyle/>
                    <a:p>
                      <a:pPr marL="171450" indent="-171450">
                        <a:buFont typeface="Arial" panose="020B0604020202020204" pitchFamily="34" charset="0"/>
                        <a:buChar char="•"/>
                      </a:pPr>
                      <a:r>
                        <a:rPr lang="fr-FR" sz="800" dirty="0"/>
                        <a:t>Plus confiants à l’égard des acteurs, à l’exception des enseignes de la grande distribution (58% de défiants vs 48%), les grandes marques alimentaires (63% de défiants vs 51%)</a:t>
                      </a:r>
                    </a:p>
                    <a:p>
                      <a:pPr marL="171450" indent="-171450">
                        <a:buFont typeface="Arial" panose="020B0604020202020204" pitchFamily="34" charset="0"/>
                        <a:buChar char="•"/>
                      </a:pPr>
                      <a:r>
                        <a:rPr lang="fr-FR" sz="800" dirty="0"/>
                        <a:t>S’informent plus souvent via différents canaux</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Bonne confiance dans les acteurs, plus élevée pour les petites entreprises de l’industrie agroalimentaire, les marques alimentaires régionales, les enseignes de la GD, les magasins bio, les produits bio, les normes et label, les grandes marques alimentaires. Plus forte défiance vis-à-vis des marques distributeurs (60% vs 42%)</a:t>
                      </a:r>
                    </a:p>
                    <a:p>
                      <a:pPr marL="171450" indent="-171450">
                        <a:buFont typeface="Arial" panose="020B0604020202020204" pitchFamily="34" charset="0"/>
                        <a:buChar char="•"/>
                      </a:pPr>
                      <a:r>
                        <a:rPr lang="fr-FR" sz="800" dirty="0"/>
                        <a:t>Groupe qui a le plus confiance dans le gouvernement (36% vs 24%) et dans les infos sur Internet</a:t>
                      </a:r>
                    </a:p>
                    <a:p>
                      <a:pPr marL="171450" indent="-171450">
                        <a:buFont typeface="Arial" panose="020B0604020202020204" pitchFamily="34" charset="0"/>
                        <a:buChar char="•"/>
                      </a:pPr>
                      <a:r>
                        <a:rPr lang="fr-FR" sz="800" dirty="0"/>
                        <a:t>Utilisent nettement plus de canaux d’information, notamment </a:t>
                      </a:r>
                      <a:r>
                        <a:rPr lang="fr-FR" sz="800" dirty="0" err="1"/>
                        <a:t>TikTok</a:t>
                      </a:r>
                      <a:r>
                        <a:rPr lang="fr-FR" sz="800" dirty="0"/>
                        <a:t> et YouTube</a:t>
                      </a:r>
                    </a:p>
                  </a:txBody>
                  <a:tcPr marL="68580" marR="68580" marT="34290" marB="34290"/>
                </a:tc>
                <a:tc>
                  <a:txBody>
                    <a:bodyPr/>
                    <a:lstStyle/>
                    <a:p>
                      <a:pPr marL="171450" indent="-171450">
                        <a:buFont typeface="Arial" panose="020B0604020202020204" pitchFamily="34" charset="0"/>
                        <a:buChar char="•"/>
                      </a:pPr>
                      <a:r>
                        <a:rPr lang="fr-FR" sz="800" dirty="0"/>
                        <a:t>Confiance dans les acteurs dans la moyenne, sans opinion sur les produits bio (20% vs 15%), confiance + dans les grandes marques</a:t>
                      </a:r>
                    </a:p>
                  </a:txBody>
                  <a:tcPr marL="68580" marR="68580" marT="34290" marB="34290"/>
                </a:tc>
                <a:tc>
                  <a:txBody>
                    <a:bodyPr/>
                    <a:lstStyle/>
                    <a:p>
                      <a:pPr marL="171450" indent="-171450">
                        <a:buFont typeface="Arial" panose="020B0604020202020204" pitchFamily="34" charset="0"/>
                        <a:buChar char="•"/>
                      </a:pPr>
                      <a:r>
                        <a:rPr lang="fr-FR" sz="800" dirty="0"/>
                        <a:t>Faible confiance dans les acteurs voire plus de défiance à l’égard des magasins bio et des produits bio, des ONG</a:t>
                      </a:r>
                    </a:p>
                    <a:p>
                      <a:pPr marL="171450" indent="-171450">
                        <a:buFont typeface="Arial" panose="020B0604020202020204" pitchFamily="34" charset="0"/>
                        <a:buChar char="•"/>
                      </a:pPr>
                      <a:r>
                        <a:rPr lang="fr-FR" sz="800" dirty="0"/>
                        <a:t>Consultent nettement moins fréquemment les différents canaux d’information, notamment Internet</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Peu confiants dans l’ensemble des acteurs mais particulièrement défiants à l’égard des magasins bio, des produits bio, des normes et labels, des experts scientifiques, des ONG, du gouvernement, et des émissions de TV)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Confiance dans les grandes marques alimentaires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S’informent très peu (TV et Internet)</a:t>
                      </a:r>
                    </a:p>
                  </a:txBody>
                  <a:tcPr marL="68580" marR="68580" marT="34290" marB="34290"/>
                </a:tc>
                <a:extLst>
                  <a:ext uri="{0D108BD9-81ED-4DB2-BD59-A6C34878D82A}">
                    <a16:rowId xmlns:a16="http://schemas.microsoft.com/office/drawing/2014/main" val="2058317625"/>
                  </a:ext>
                </a:extLst>
              </a:tr>
              <a:tr h="640080">
                <a:tc>
                  <a:txBody>
                    <a:bodyPr/>
                    <a:lstStyle/>
                    <a:p>
                      <a:r>
                        <a:rPr lang="fr-FR" sz="800" dirty="0"/>
                        <a:t>Confiance dans l’information sur les produits bio</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Très bonne confiance dans l’info fournie sur les produits bio</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Bon niveau de confiance dans l’info fournie sur les produits bio (mais moins élevée que le groupe 2)</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Confiance plus faible dans l’information sur les produits bio</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dirty="0"/>
                        <a:t>Moindre confiance dans l’info fournie sur les produits bio</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54% n’ont pas du tout confiance dans l’information fournie sur les produits bio (vs 16%)</a:t>
                      </a:r>
                    </a:p>
                  </a:txBody>
                  <a:tcPr marL="68580" marR="68580" marT="34290" marB="34290"/>
                </a:tc>
                <a:extLst>
                  <a:ext uri="{0D108BD9-81ED-4DB2-BD59-A6C34878D82A}">
                    <a16:rowId xmlns:a16="http://schemas.microsoft.com/office/drawing/2014/main" val="497811479"/>
                  </a:ext>
                </a:extLst>
              </a:tr>
              <a:tr h="868680">
                <a:tc>
                  <a:txBody>
                    <a:bodyPr/>
                    <a:lstStyle/>
                    <a:p>
                      <a:r>
                        <a:rPr lang="fr-FR" sz="800" dirty="0"/>
                        <a:t>Labels</a:t>
                      </a:r>
                    </a:p>
                  </a:txBody>
                  <a:tcPr marL="68580" marR="68580" marT="34290" marB="34290"/>
                </a:tc>
                <a:tc>
                  <a:txBody>
                    <a:bodyPr/>
                    <a:lstStyle/>
                    <a:p>
                      <a:pPr marL="171450" indent="-171450">
                        <a:buFont typeface="Arial" panose="020B0604020202020204" pitchFamily="34" charset="0"/>
                        <a:buChar char="•"/>
                      </a:pPr>
                      <a:r>
                        <a:rPr lang="fr-FR" sz="800" dirty="0"/>
                        <a:t>Connaissent très bien le label AB, un peu moins l’</a:t>
                      </a:r>
                      <a:r>
                        <a:rPr lang="fr-FR" sz="800" dirty="0" err="1"/>
                        <a:t>Eurofeuille</a:t>
                      </a:r>
                      <a:endParaRPr lang="fr-FR" sz="800" dirty="0"/>
                    </a:p>
                    <a:p>
                      <a:pPr marL="171450" indent="-171450">
                        <a:buFont typeface="Arial" panose="020B0604020202020204" pitchFamily="34" charset="0"/>
                        <a:buChar char="•"/>
                      </a:pPr>
                      <a:r>
                        <a:rPr lang="fr-FR" sz="800" dirty="0"/>
                        <a:t>Idem IGP, AOP, AOC, Label Rouge, Viande/Légumes de France</a:t>
                      </a:r>
                    </a:p>
                    <a:p>
                      <a:pPr marL="171450" indent="-171450">
                        <a:buFont typeface="Arial" panose="020B0604020202020204" pitchFamily="34" charset="0"/>
                        <a:buChar char="•"/>
                      </a:pPr>
                      <a:r>
                        <a:rPr lang="fr-FR" sz="800" dirty="0"/>
                        <a:t>Confiance dans les labels et attentifs</a:t>
                      </a:r>
                    </a:p>
                  </a:txBody>
                  <a:tcPr marL="68580" marR="68580" marT="34290" marB="34290"/>
                </a:tc>
                <a:tc>
                  <a:txBody>
                    <a:bodyPr/>
                    <a:lstStyle/>
                    <a:p>
                      <a:pPr marL="171450" indent="-171450">
                        <a:buFont typeface="Arial" panose="020B0604020202020204" pitchFamily="34" charset="0"/>
                        <a:buChar char="•"/>
                      </a:pPr>
                      <a:r>
                        <a:rPr lang="fr-FR" sz="800" dirty="0"/>
                        <a:t>Bonne connaissance (et confiance) des labels (mais moindre que le groupe 2), notamment </a:t>
                      </a:r>
                      <a:r>
                        <a:rPr lang="fr-FR" sz="800" dirty="0" err="1"/>
                        <a:t>Agriconfiance</a:t>
                      </a:r>
                      <a:r>
                        <a:rPr lang="fr-FR" sz="800" dirty="0"/>
                        <a:t> (35% le connaissent vs 22%) et HVE (34% vs 22%)</a:t>
                      </a:r>
                    </a:p>
                    <a:p>
                      <a:pPr marL="171450" indent="-171450">
                        <a:buFont typeface="Arial" panose="020B0604020202020204" pitchFamily="34" charset="0"/>
                        <a:buChar char="•"/>
                      </a:pPr>
                      <a:r>
                        <a:rPr lang="fr-FR" sz="800" dirty="0"/>
                        <a:t>Plus de 9/10 font confiance à AB et </a:t>
                      </a:r>
                      <a:r>
                        <a:rPr lang="fr-FR" sz="800" dirty="0" err="1"/>
                        <a:t>Eurofeuille</a:t>
                      </a:r>
                      <a:endParaRPr lang="fr-FR" sz="800" dirty="0"/>
                    </a:p>
                  </a:txBody>
                  <a:tcPr marL="68580" marR="68580" marT="34290" marB="34290"/>
                </a:tc>
                <a:tc>
                  <a:txBody>
                    <a:bodyPr/>
                    <a:lstStyle/>
                    <a:p>
                      <a:pPr marL="171450" indent="-171450">
                        <a:buFont typeface="Arial" panose="020B0604020202020204" pitchFamily="34" charset="0"/>
                        <a:buChar char="•"/>
                      </a:pPr>
                      <a:r>
                        <a:rPr lang="fr-FR" sz="800" dirty="0"/>
                        <a:t>Moindre connaissance du label </a:t>
                      </a:r>
                      <a:r>
                        <a:rPr lang="fr-FR" sz="800" dirty="0" err="1"/>
                        <a:t>Eurofeuille</a:t>
                      </a:r>
                      <a:r>
                        <a:rPr lang="fr-FR" sz="800" dirty="0"/>
                        <a:t> et plus largement des labels, mais confiance</a:t>
                      </a:r>
                    </a:p>
                    <a:p>
                      <a:pPr marL="171450" indent="-171450">
                        <a:buFont typeface="Arial" panose="020B0604020202020204" pitchFamily="34" charset="0"/>
                        <a:buChar char="•"/>
                      </a:pPr>
                      <a:r>
                        <a:rPr lang="fr-FR" sz="800" dirty="0"/>
                        <a:t>Peu attentifs aux labels</a:t>
                      </a:r>
                    </a:p>
                  </a:txBody>
                  <a:tcPr marL="68580" marR="68580" marT="34290" marB="34290"/>
                </a:tc>
                <a:tc>
                  <a:txBody>
                    <a:bodyPr/>
                    <a:lstStyle/>
                    <a:p>
                      <a:pPr marL="171450" indent="-171450">
                        <a:buFont typeface="Arial" panose="020B0604020202020204" pitchFamily="34" charset="0"/>
                        <a:buChar char="•"/>
                      </a:pPr>
                      <a:r>
                        <a:rPr lang="fr-FR" sz="800" dirty="0"/>
                        <a:t>Plutôt confiance dans les labels mais pas vraiment attentifs</a:t>
                      </a:r>
                    </a:p>
                    <a:p>
                      <a:pPr marL="171450" indent="-171450">
                        <a:buFont typeface="Arial" panose="020B0604020202020204" pitchFamily="34" charset="0"/>
                        <a:buChar char="•"/>
                      </a:pPr>
                      <a:r>
                        <a:rPr lang="fr-FR" sz="800" dirty="0"/>
                        <a:t>Sauf sur le </a:t>
                      </a:r>
                      <a:r>
                        <a:rPr lang="fr-FR" sz="800" dirty="0" err="1"/>
                        <a:t>Nutriscore</a:t>
                      </a:r>
                      <a:r>
                        <a:rPr lang="fr-FR" sz="800" dirty="0"/>
                        <a:t> (77% attentifs vs 69%)</a:t>
                      </a:r>
                    </a:p>
                    <a:p>
                      <a:pPr marL="171450" indent="-171450">
                        <a:buFont typeface="Arial" panose="020B0604020202020204" pitchFamily="34" charset="0"/>
                        <a:buChar char="•"/>
                      </a:pPr>
                      <a:endParaRPr lang="fr-FR" sz="800" dirty="0"/>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800" kern="1200" dirty="0">
                          <a:solidFill>
                            <a:schemeClr val="dk1"/>
                          </a:solidFill>
                          <a:effectLst/>
                          <a:latin typeface="+mn-lt"/>
                          <a:ea typeface="+mn-ea"/>
                          <a:cs typeface="+mn-cs"/>
                        </a:rPr>
                        <a:t>Moins familiers de l’ensemble des logos et labels, plus défiants également ; pas attentifs</a:t>
                      </a:r>
                    </a:p>
                  </a:txBody>
                  <a:tcPr marL="68580" marR="68580" marT="34290" marB="34290"/>
                </a:tc>
                <a:extLst>
                  <a:ext uri="{0D108BD9-81ED-4DB2-BD59-A6C34878D82A}">
                    <a16:rowId xmlns:a16="http://schemas.microsoft.com/office/drawing/2014/main" val="1580077340"/>
                  </a:ext>
                </a:extLst>
              </a:tr>
            </a:tbl>
          </a:graphicData>
        </a:graphic>
      </p:graphicFrame>
      <p:pic>
        <p:nvPicPr>
          <p:cNvPr id="4" name="Image 3">
            <a:extLst>
              <a:ext uri="{FF2B5EF4-FFF2-40B4-BE49-F238E27FC236}">
                <a16:creationId xmlns:a16="http://schemas.microsoft.com/office/drawing/2014/main" id="{F926286A-A200-CE49-CA8F-92DEC464D6D8}"/>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67029" y="778417"/>
            <a:ext cx="483688" cy="513000"/>
          </a:xfrm>
          <a:prstGeom prst="rect">
            <a:avLst/>
          </a:prstGeom>
        </p:spPr>
      </p:pic>
      <p:pic>
        <p:nvPicPr>
          <p:cNvPr id="5" name="Image 4">
            <a:extLst>
              <a:ext uri="{FF2B5EF4-FFF2-40B4-BE49-F238E27FC236}">
                <a16:creationId xmlns:a16="http://schemas.microsoft.com/office/drawing/2014/main" id="{DAF8B72A-28BE-6029-E7E7-8269F810E4BF}"/>
              </a:ext>
            </a:extLst>
          </p:cNvPr>
          <p:cNvPicPr>
            <a:picLocks noChangeAspect="1"/>
          </p:cNvPicPr>
          <p:nvPr/>
        </p:nvPicPr>
        <p:blipFill>
          <a:blip r:embed="rId4">
            <a:duotone>
              <a:prstClr val="black"/>
              <a:schemeClr val="tx2">
                <a:lumMod val="60000"/>
                <a:lumOff val="40000"/>
                <a:tint val="45000"/>
                <a:satMod val="400000"/>
              </a:schemeClr>
            </a:duotone>
          </a:blip>
          <a:stretch>
            <a:fillRect/>
          </a:stretch>
        </p:blipFill>
        <p:spPr>
          <a:xfrm>
            <a:off x="2038721" y="778417"/>
            <a:ext cx="482548" cy="513000"/>
          </a:xfrm>
          <a:prstGeom prst="rect">
            <a:avLst/>
          </a:prstGeom>
        </p:spPr>
      </p:pic>
      <p:pic>
        <p:nvPicPr>
          <p:cNvPr id="6" name="Image 5">
            <a:extLst>
              <a:ext uri="{FF2B5EF4-FFF2-40B4-BE49-F238E27FC236}">
                <a16:creationId xmlns:a16="http://schemas.microsoft.com/office/drawing/2014/main" id="{A8798ED3-76D2-A0F8-B964-93B11DBE1497}"/>
              </a:ext>
            </a:extLst>
          </p:cNvPr>
          <p:cNvPicPr>
            <a:picLocks noChangeAspect="1"/>
          </p:cNvPicPr>
          <p:nvPr/>
        </p:nvPicPr>
        <p:blipFill>
          <a:blip r:embed="rId5">
            <a:duotone>
              <a:schemeClr val="accent3">
                <a:shade val="45000"/>
                <a:satMod val="135000"/>
              </a:schemeClr>
              <a:prstClr val="white"/>
            </a:duotone>
          </a:blip>
          <a:stretch>
            <a:fillRect/>
          </a:stretch>
        </p:blipFill>
        <p:spPr>
          <a:xfrm>
            <a:off x="5606430" y="778417"/>
            <a:ext cx="483688" cy="513000"/>
          </a:xfrm>
          <a:prstGeom prst="rect">
            <a:avLst/>
          </a:prstGeom>
        </p:spPr>
      </p:pic>
      <p:pic>
        <p:nvPicPr>
          <p:cNvPr id="7" name="Image 6">
            <a:extLst>
              <a:ext uri="{FF2B5EF4-FFF2-40B4-BE49-F238E27FC236}">
                <a16:creationId xmlns:a16="http://schemas.microsoft.com/office/drawing/2014/main" id="{2545C9B6-B12D-71F0-5C32-2E25C6836802}"/>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990435" y="778417"/>
            <a:ext cx="483688" cy="513000"/>
          </a:xfrm>
          <a:prstGeom prst="rect">
            <a:avLst/>
          </a:prstGeom>
        </p:spPr>
      </p:pic>
      <p:pic>
        <p:nvPicPr>
          <p:cNvPr id="8" name="Image 7">
            <a:extLst>
              <a:ext uri="{FF2B5EF4-FFF2-40B4-BE49-F238E27FC236}">
                <a16:creationId xmlns:a16="http://schemas.microsoft.com/office/drawing/2014/main" id="{6FBE3004-3883-4608-1CC9-67EAA5B30E28}"/>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593169" y="778417"/>
            <a:ext cx="483688" cy="513000"/>
          </a:xfrm>
          <a:prstGeom prst="rect">
            <a:avLst/>
          </a:prstGeom>
        </p:spPr>
      </p:pic>
    </p:spTree>
    <p:extLst>
      <p:ext uri="{BB962C8B-B14F-4D97-AF65-F5344CB8AC3E}">
        <p14:creationId xmlns:p14="http://schemas.microsoft.com/office/powerpoint/2010/main" val="8681251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6B3CF3A-4F99-0E63-A9FF-BF29FFB962E6}"/>
              </a:ext>
            </a:extLst>
          </p:cNvPr>
          <p:cNvSpPr>
            <a:spLocks noGrp="1"/>
          </p:cNvSpPr>
          <p:nvPr>
            <p:ph type="title"/>
          </p:nvPr>
        </p:nvSpPr>
        <p:spPr/>
        <p:txBody>
          <a:bodyPr/>
          <a:lstStyle/>
          <a:p>
            <a:r>
              <a:rPr lang="fr-FR" dirty="0"/>
              <a:t>Contacts</a:t>
            </a:r>
          </a:p>
        </p:txBody>
      </p:sp>
      <p:sp>
        <p:nvSpPr>
          <p:cNvPr id="9" name="Espace réservé du texte 8">
            <a:extLst>
              <a:ext uri="{FF2B5EF4-FFF2-40B4-BE49-F238E27FC236}">
                <a16:creationId xmlns:a16="http://schemas.microsoft.com/office/drawing/2014/main" id="{DBD67514-D409-C915-2A52-95ABEDD25FFB}"/>
              </a:ext>
            </a:extLst>
          </p:cNvPr>
          <p:cNvSpPr>
            <a:spLocks noGrp="1"/>
          </p:cNvSpPr>
          <p:nvPr>
            <p:ph type="body" sz="quarter" idx="13"/>
          </p:nvPr>
        </p:nvSpPr>
        <p:spPr/>
        <p:txBody>
          <a:bodyPr anchor="ctr"/>
          <a:lstStyle/>
          <a:p>
            <a:r>
              <a:rPr lang="fr-FR" sz="1350" b="1" dirty="0"/>
              <a:t>Guénaëlle Gault </a:t>
            </a:r>
            <a:r>
              <a:rPr lang="fr-FR" sz="1350" dirty="0"/>
              <a:t>Directrice générale - g.gault@lobsoco.com</a:t>
            </a:r>
          </a:p>
          <a:p>
            <a:r>
              <a:rPr lang="fr-FR" sz="1350" b="1" dirty="0"/>
              <a:t>Agnès Crozet </a:t>
            </a:r>
            <a:r>
              <a:rPr lang="fr-FR" sz="1350" dirty="0"/>
              <a:t>Directrice associée – a.crozet@lobsoco.com</a:t>
            </a:r>
          </a:p>
          <a:p>
            <a:r>
              <a:rPr lang="fr-FR" sz="1350" b="1" dirty="0"/>
              <a:t>Mathilde Grégoire </a:t>
            </a:r>
            <a:r>
              <a:rPr lang="fr-FR" sz="1350" dirty="0"/>
              <a:t>Chargée d’études – m.gregoire@lobsoco.com</a:t>
            </a:r>
          </a:p>
        </p:txBody>
      </p:sp>
      <p:pic>
        <p:nvPicPr>
          <p:cNvPr id="14" name="Espace réservé pour une image  2" descr="Une image contenant décoré&#10;&#10;Description générée automatiquement">
            <a:extLst>
              <a:ext uri="{FF2B5EF4-FFF2-40B4-BE49-F238E27FC236}">
                <a16:creationId xmlns:a16="http://schemas.microsoft.com/office/drawing/2014/main" id="{B9DD1C05-D9BF-68FF-D7C5-B7A1FD04A681}"/>
              </a:ext>
            </a:extLst>
          </p:cNvPr>
          <p:cNvPicPr>
            <a:picLocks noGrp="1" noChangeAspect="1"/>
          </p:cNvPicPr>
          <p:nvPr>
            <p:ph sz="quarter" idx="17"/>
          </p:nvPr>
        </p:nvPicPr>
        <p:blipFill>
          <a:blip r:embed="rId2"/>
          <a:srcRect l="16413" r="16413"/>
          <a:stretch>
            <a:fillRect/>
          </a:stretch>
        </p:blipFill>
        <p:spPr>
          <a:xfrm>
            <a:off x="355998" y="1491082"/>
            <a:ext cx="3106340" cy="3082880"/>
          </a:xfrm>
        </p:spPr>
      </p:pic>
    </p:spTree>
    <p:extLst>
      <p:ext uri="{BB962C8B-B14F-4D97-AF65-F5344CB8AC3E}">
        <p14:creationId xmlns:p14="http://schemas.microsoft.com/office/powerpoint/2010/main" val="5559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01B850-AB46-200B-743E-5F724ED3354E}"/>
              </a:ext>
            </a:extLst>
          </p:cNvPr>
          <p:cNvSpPr>
            <a:spLocks noGrp="1"/>
          </p:cNvSpPr>
          <p:nvPr>
            <p:ph type="body" sz="quarter" idx="17"/>
          </p:nvPr>
        </p:nvSpPr>
        <p:spPr/>
        <p:txBody>
          <a:bodyPr/>
          <a:lstStyle/>
          <a:p>
            <a:r>
              <a:rPr lang="fr-FR" dirty="0"/>
              <a:t>Pour quelles raisons ne consommez-vous pas plus de produits biologiques ? </a:t>
            </a:r>
          </a:p>
        </p:txBody>
      </p:sp>
      <p:sp>
        <p:nvSpPr>
          <p:cNvPr id="3" name="Espace réservé du texte 2">
            <a:extLst>
              <a:ext uri="{FF2B5EF4-FFF2-40B4-BE49-F238E27FC236}">
                <a16:creationId xmlns:a16="http://schemas.microsoft.com/office/drawing/2014/main" id="{BA57A053-3711-25ED-EF6D-816CBCBEA694}"/>
              </a:ext>
            </a:extLst>
          </p:cNvPr>
          <p:cNvSpPr>
            <a:spLocks noGrp="1"/>
          </p:cNvSpPr>
          <p:nvPr>
            <p:ph type="body" sz="quarter" idx="21"/>
          </p:nvPr>
        </p:nvSpPr>
        <p:spPr/>
        <p:txBody>
          <a:bodyPr/>
          <a:lstStyle/>
          <a:p>
            <a:r>
              <a:rPr lang="fr-FR" dirty="0"/>
              <a:t>Base : individus consommant quotidiennement moins de 75% de produits alimentaires bio, n=270 – Recodification de la question ouverte</a:t>
            </a:r>
          </a:p>
        </p:txBody>
      </p:sp>
      <p:sp>
        <p:nvSpPr>
          <p:cNvPr id="4" name="Titre 3">
            <a:extLst>
              <a:ext uri="{FF2B5EF4-FFF2-40B4-BE49-F238E27FC236}">
                <a16:creationId xmlns:a16="http://schemas.microsoft.com/office/drawing/2014/main" id="{FE7E7B6B-CD44-513A-2C1C-4CCC9F5578F2}"/>
              </a:ext>
            </a:extLst>
          </p:cNvPr>
          <p:cNvSpPr>
            <a:spLocks noGrp="1"/>
          </p:cNvSpPr>
          <p:nvPr>
            <p:ph type="title"/>
          </p:nvPr>
        </p:nvSpPr>
        <p:spPr/>
        <p:txBody>
          <a:bodyPr/>
          <a:lstStyle/>
          <a:p>
            <a:r>
              <a:rPr lang="fr-FR" dirty="0"/>
              <a:t>Freins à la consommation de bio des consommateurs très réguliers </a:t>
            </a:r>
          </a:p>
        </p:txBody>
      </p:sp>
      <p:graphicFrame>
        <p:nvGraphicFramePr>
          <p:cNvPr id="7" name="Object 1024">
            <a:extLst>
              <a:ext uri="{FF2B5EF4-FFF2-40B4-BE49-F238E27FC236}">
                <a16:creationId xmlns:a16="http://schemas.microsoft.com/office/drawing/2014/main" id="{718364F0-0D58-4E07-D91F-6C486D01F27E}"/>
              </a:ext>
            </a:extLst>
          </p:cNvPr>
          <p:cNvGraphicFramePr>
            <a:graphicFrameLocks noChangeAspect="1"/>
          </p:cNvGraphicFramePr>
          <p:nvPr>
            <p:extLst>
              <p:ext uri="{D42A27DB-BD31-4B8C-83A1-F6EECF244321}">
                <p14:modId xmlns:p14="http://schemas.microsoft.com/office/powerpoint/2010/main" val="315481582"/>
              </p:ext>
            </p:extLst>
          </p:nvPr>
        </p:nvGraphicFramePr>
        <p:xfrm>
          <a:off x="555355" y="1793631"/>
          <a:ext cx="7618285" cy="28860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763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30BE7A2-E983-4DD1-3A15-86BD019625CE}"/>
              </a:ext>
            </a:extLst>
          </p:cNvPr>
          <p:cNvSpPr>
            <a:spLocks noGrp="1"/>
          </p:cNvSpPr>
          <p:nvPr>
            <p:ph type="body" sz="quarter" idx="17"/>
          </p:nvPr>
        </p:nvSpPr>
        <p:spPr/>
        <p:txBody>
          <a:bodyPr/>
          <a:lstStyle/>
          <a:p>
            <a:r>
              <a:rPr lang="fr-FR"/>
              <a:t>Pour quelles raisons ne consommez-vous pas plus de produits biologiques ? </a:t>
            </a:r>
            <a:endParaRPr lang="fr-FR" dirty="0"/>
          </a:p>
        </p:txBody>
      </p:sp>
      <p:sp>
        <p:nvSpPr>
          <p:cNvPr id="3" name="Espace réservé du texte 2">
            <a:extLst>
              <a:ext uri="{FF2B5EF4-FFF2-40B4-BE49-F238E27FC236}">
                <a16:creationId xmlns:a16="http://schemas.microsoft.com/office/drawing/2014/main" id="{E90C30B2-EE16-363D-A43A-CDC48E20EDBB}"/>
              </a:ext>
            </a:extLst>
          </p:cNvPr>
          <p:cNvSpPr>
            <a:spLocks noGrp="1"/>
          </p:cNvSpPr>
          <p:nvPr>
            <p:ph type="body" sz="quarter" idx="21"/>
          </p:nvPr>
        </p:nvSpPr>
        <p:spPr/>
        <p:txBody>
          <a:bodyPr/>
          <a:lstStyle/>
          <a:p>
            <a:r>
              <a:rPr lang="fr-FR" dirty="0"/>
              <a:t>Base : individus consommant quotidiennement moins de 75% de produits alimentaires bio, n=270 – Verbatim</a:t>
            </a:r>
          </a:p>
        </p:txBody>
      </p:sp>
      <p:sp>
        <p:nvSpPr>
          <p:cNvPr id="4" name="Titre 3">
            <a:extLst>
              <a:ext uri="{FF2B5EF4-FFF2-40B4-BE49-F238E27FC236}">
                <a16:creationId xmlns:a16="http://schemas.microsoft.com/office/drawing/2014/main" id="{4F52F2DC-E146-AFA6-3D12-3F4E1FF45E46}"/>
              </a:ext>
            </a:extLst>
          </p:cNvPr>
          <p:cNvSpPr>
            <a:spLocks noGrp="1"/>
          </p:cNvSpPr>
          <p:nvPr>
            <p:ph type="title"/>
          </p:nvPr>
        </p:nvSpPr>
        <p:spPr/>
        <p:txBody>
          <a:bodyPr/>
          <a:lstStyle/>
          <a:p>
            <a:r>
              <a:rPr lang="fr-FR" dirty="0"/>
              <a:t>Freins à la consommation de bio des consommateurs très réguliers </a:t>
            </a:r>
          </a:p>
        </p:txBody>
      </p:sp>
      <p:sp>
        <p:nvSpPr>
          <p:cNvPr id="5" name="Bulle narrative : rectangle à coins arrondis 4">
            <a:extLst>
              <a:ext uri="{FF2B5EF4-FFF2-40B4-BE49-F238E27FC236}">
                <a16:creationId xmlns:a16="http://schemas.microsoft.com/office/drawing/2014/main" id="{184A72E2-DA37-715C-1213-E7A56DF35254}"/>
              </a:ext>
            </a:extLst>
          </p:cNvPr>
          <p:cNvSpPr/>
          <p:nvPr/>
        </p:nvSpPr>
        <p:spPr>
          <a:xfrm>
            <a:off x="256327" y="2441733"/>
            <a:ext cx="2164003" cy="490153"/>
          </a:xfrm>
          <a:prstGeom prst="wedgeRoundRectCallout">
            <a:avLst>
              <a:gd name="adj1" fmla="val -20619"/>
              <a:gd name="adj2" fmla="val -69864"/>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Trop cher et parfois le local produit  proprement  suffit, le bio est seulement un label que les agriculteurs paient. »</a:t>
            </a:r>
          </a:p>
        </p:txBody>
      </p:sp>
      <p:pic>
        <p:nvPicPr>
          <p:cNvPr id="6" name="Graphique 5" descr="Utilisateur avec un remplissage uni">
            <a:extLst>
              <a:ext uri="{FF2B5EF4-FFF2-40B4-BE49-F238E27FC236}">
                <a16:creationId xmlns:a16="http://schemas.microsoft.com/office/drawing/2014/main" id="{F922B5EC-9F3F-C753-B9C5-9E76C7D0D4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489" y="1721271"/>
            <a:ext cx="688600" cy="688600"/>
          </a:xfrm>
          <a:prstGeom prst="rect">
            <a:avLst/>
          </a:prstGeom>
        </p:spPr>
      </p:pic>
      <p:sp>
        <p:nvSpPr>
          <p:cNvPr id="9" name="Bulle narrative : rectangle à coins arrondis 8">
            <a:extLst>
              <a:ext uri="{FF2B5EF4-FFF2-40B4-BE49-F238E27FC236}">
                <a16:creationId xmlns:a16="http://schemas.microsoft.com/office/drawing/2014/main" id="{92DEAE11-B76B-54AC-61C4-32FD2F8185E9}"/>
              </a:ext>
            </a:extLst>
          </p:cNvPr>
          <p:cNvSpPr/>
          <p:nvPr/>
        </p:nvSpPr>
        <p:spPr>
          <a:xfrm>
            <a:off x="507489" y="3705063"/>
            <a:ext cx="2164003" cy="950063"/>
          </a:xfrm>
          <a:prstGeom prst="wedgeRoundRectCallout">
            <a:avLst>
              <a:gd name="adj1" fmla="val -21625"/>
              <a:gd name="adj2" fmla="val -61461"/>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Premier point pour lequel je n’en consomme pas plus :  je fais mes courses en hard discount et ne trouve pas toujours ce que je veux, il y a un manque de diversité dans les produits bio, par exemple, la viande et beaucoup de légumes ne le sont encore pas. »</a:t>
            </a:r>
            <a:endParaRPr lang="fr-FR" sz="800" b="1" dirty="0"/>
          </a:p>
        </p:txBody>
      </p:sp>
      <p:pic>
        <p:nvPicPr>
          <p:cNvPr id="10" name="Graphique 9" descr="Utilisateur avec un remplissage uni">
            <a:extLst>
              <a:ext uri="{FF2B5EF4-FFF2-40B4-BE49-F238E27FC236}">
                <a16:creationId xmlns:a16="http://schemas.microsoft.com/office/drawing/2014/main" id="{87B539D1-0E19-6B81-CC4B-A2E619626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651" y="2984602"/>
            <a:ext cx="688600" cy="688600"/>
          </a:xfrm>
          <a:prstGeom prst="rect">
            <a:avLst/>
          </a:prstGeom>
        </p:spPr>
      </p:pic>
      <p:sp>
        <p:nvSpPr>
          <p:cNvPr id="11" name="Bulle narrative : rectangle à coins arrondis 10">
            <a:extLst>
              <a:ext uri="{FF2B5EF4-FFF2-40B4-BE49-F238E27FC236}">
                <a16:creationId xmlns:a16="http://schemas.microsoft.com/office/drawing/2014/main" id="{059526B7-1E4A-A10C-6167-B94425DEEDA1}"/>
              </a:ext>
            </a:extLst>
          </p:cNvPr>
          <p:cNvSpPr/>
          <p:nvPr/>
        </p:nvSpPr>
        <p:spPr>
          <a:xfrm>
            <a:off x="2738270" y="2341344"/>
            <a:ext cx="2164003" cy="1013825"/>
          </a:xfrm>
          <a:prstGeom prst="wedgeRoundRectCallout">
            <a:avLst>
              <a:gd name="adj1" fmla="val -35949"/>
              <a:gd name="adj2" fmla="val -65283"/>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Je consomme aussi des produits locaux même si ils ne sont pas bio. J'aime me rendre directement chez le producteur, le maraicher ou l'éleveur. J'ai </a:t>
            </a:r>
            <a:r>
              <a:rPr lang="fr-FR" sz="800" b="1" dirty="0"/>
              <a:t>confiance dans les produits locaux même plus que dans des produits Bio venant de l'étranger. »</a:t>
            </a:r>
          </a:p>
        </p:txBody>
      </p:sp>
      <p:pic>
        <p:nvPicPr>
          <p:cNvPr id="12" name="Graphique 11" descr="Utilisateur avec un remplissage uni">
            <a:extLst>
              <a:ext uri="{FF2B5EF4-FFF2-40B4-BE49-F238E27FC236}">
                <a16:creationId xmlns:a16="http://schemas.microsoft.com/office/drawing/2014/main" id="{CBF1A63E-EFBE-2648-7450-753058172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6641" y="1613429"/>
            <a:ext cx="688600" cy="688600"/>
          </a:xfrm>
          <a:prstGeom prst="rect">
            <a:avLst/>
          </a:prstGeom>
        </p:spPr>
      </p:pic>
      <p:sp>
        <p:nvSpPr>
          <p:cNvPr id="13" name="Bulle narrative : rectangle à coins arrondis 12">
            <a:extLst>
              <a:ext uri="{FF2B5EF4-FFF2-40B4-BE49-F238E27FC236}">
                <a16:creationId xmlns:a16="http://schemas.microsoft.com/office/drawing/2014/main" id="{E246C329-BFEA-AD0D-F51C-5495088A06B5}"/>
              </a:ext>
            </a:extLst>
          </p:cNvPr>
          <p:cNvSpPr/>
          <p:nvPr/>
        </p:nvSpPr>
        <p:spPr>
          <a:xfrm>
            <a:off x="6723670" y="2309342"/>
            <a:ext cx="2352317" cy="763479"/>
          </a:xfrm>
          <a:prstGeom prst="wedgeRoundRectCallout">
            <a:avLst>
              <a:gd name="adj1" fmla="val -27264"/>
              <a:gd name="adj2" fmla="val -60057"/>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Parce que c'est déjà pas mal plus de 50% parce que parfois le prix est trop élevé et surtout parce je préfère acheter local ou made in France que d’acheter des produits bio qui viennent de trop loin. »</a:t>
            </a:r>
          </a:p>
        </p:txBody>
      </p:sp>
      <p:pic>
        <p:nvPicPr>
          <p:cNvPr id="14" name="Graphique 13" descr="Utilisateur avec un remplissage uni">
            <a:extLst>
              <a:ext uri="{FF2B5EF4-FFF2-40B4-BE49-F238E27FC236}">
                <a16:creationId xmlns:a16="http://schemas.microsoft.com/office/drawing/2014/main" id="{879D573C-6BC3-D08F-17C2-379BD00F3A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00335" y="1613429"/>
            <a:ext cx="688600" cy="688600"/>
          </a:xfrm>
          <a:prstGeom prst="rect">
            <a:avLst/>
          </a:prstGeom>
        </p:spPr>
      </p:pic>
      <p:sp>
        <p:nvSpPr>
          <p:cNvPr id="15" name="Bulle narrative : rectangle à coins arrondis 14">
            <a:extLst>
              <a:ext uri="{FF2B5EF4-FFF2-40B4-BE49-F238E27FC236}">
                <a16:creationId xmlns:a16="http://schemas.microsoft.com/office/drawing/2014/main" id="{C2B46DD2-DD54-7344-B050-DE479316E0FF}"/>
              </a:ext>
            </a:extLst>
          </p:cNvPr>
          <p:cNvSpPr/>
          <p:nvPr/>
        </p:nvSpPr>
        <p:spPr>
          <a:xfrm>
            <a:off x="5014738" y="2509923"/>
            <a:ext cx="1629032" cy="1222199"/>
          </a:xfrm>
          <a:prstGeom prst="wedgeRoundRectCallout">
            <a:avLst>
              <a:gd name="adj1" fmla="val -21625"/>
              <a:gd name="adj2" fmla="val -61461"/>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Le </a:t>
            </a:r>
            <a:r>
              <a:rPr lang="fr-FR" sz="800" b="1" dirty="0"/>
              <a:t>choix dans certains produits manque </a:t>
            </a:r>
            <a:r>
              <a:rPr lang="fr-FR" sz="800" dirty="0"/>
              <a:t>ou certains produits ne garantissent pas les mêmes qualités nutritives que sans être bio ou réapprovisionnement moins important de produits frais. »</a:t>
            </a:r>
          </a:p>
        </p:txBody>
      </p:sp>
      <p:pic>
        <p:nvPicPr>
          <p:cNvPr id="16" name="Graphique 15" descr="Utilisateur avec un remplissage uni">
            <a:extLst>
              <a:ext uri="{FF2B5EF4-FFF2-40B4-BE49-F238E27FC236}">
                <a16:creationId xmlns:a16="http://schemas.microsoft.com/office/drawing/2014/main" id="{52367DBD-6F8A-AD5D-B7EE-00EB2F5A6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654" y="1748199"/>
            <a:ext cx="688600" cy="688600"/>
          </a:xfrm>
          <a:prstGeom prst="rect">
            <a:avLst/>
          </a:prstGeom>
        </p:spPr>
      </p:pic>
      <p:sp>
        <p:nvSpPr>
          <p:cNvPr id="17" name="Bulle narrative : rectangle à coins arrondis 16">
            <a:extLst>
              <a:ext uri="{FF2B5EF4-FFF2-40B4-BE49-F238E27FC236}">
                <a16:creationId xmlns:a16="http://schemas.microsoft.com/office/drawing/2014/main" id="{A78DE76A-9BC2-F62B-D590-ACB73FDCEA3D}"/>
              </a:ext>
            </a:extLst>
          </p:cNvPr>
          <p:cNvSpPr/>
          <p:nvPr/>
        </p:nvSpPr>
        <p:spPr>
          <a:xfrm>
            <a:off x="3155241" y="4196537"/>
            <a:ext cx="3443211" cy="459656"/>
          </a:xfrm>
          <a:prstGeom prst="wedgeRoundRectCallout">
            <a:avLst>
              <a:gd name="adj1" fmla="val -21625"/>
              <a:gd name="adj2" fmla="val -82834"/>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A cause des prix mais aussi par manque de choix dans certaines gammes de produits. »</a:t>
            </a:r>
            <a:endParaRPr lang="fr-FR" sz="800" b="1" dirty="0"/>
          </a:p>
        </p:txBody>
      </p:sp>
      <p:pic>
        <p:nvPicPr>
          <p:cNvPr id="18" name="Graphique 17" descr="Utilisateur avec un remplissage uni">
            <a:extLst>
              <a:ext uri="{FF2B5EF4-FFF2-40B4-BE49-F238E27FC236}">
                <a16:creationId xmlns:a16="http://schemas.microsoft.com/office/drawing/2014/main" id="{6F7492A7-38B4-9894-F07F-6334B382D1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2211" y="3429307"/>
            <a:ext cx="688600" cy="688600"/>
          </a:xfrm>
          <a:prstGeom prst="rect">
            <a:avLst/>
          </a:prstGeom>
        </p:spPr>
      </p:pic>
      <p:sp>
        <p:nvSpPr>
          <p:cNvPr id="7" name="Bulle narrative : rectangle à coins arrondis 6">
            <a:extLst>
              <a:ext uri="{FF2B5EF4-FFF2-40B4-BE49-F238E27FC236}">
                <a16:creationId xmlns:a16="http://schemas.microsoft.com/office/drawing/2014/main" id="{D5D7FD83-EDC8-547F-91FD-D5A8A794B2AD}"/>
              </a:ext>
            </a:extLst>
          </p:cNvPr>
          <p:cNvSpPr/>
          <p:nvPr/>
        </p:nvSpPr>
        <p:spPr>
          <a:xfrm>
            <a:off x="6800335" y="3643503"/>
            <a:ext cx="2164003" cy="1061490"/>
          </a:xfrm>
          <a:prstGeom prst="wedgeRoundRectCallout">
            <a:avLst>
              <a:gd name="adj1" fmla="val 10264"/>
              <a:gd name="adj2" fmla="val -65702"/>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Car la plupart des produits bio sont disponibles dans des enseignes spécifiques qui s'adressent essentiellement aux produits naturels et ces magasins sont pour la plupart du temps trop loin de chez moi. Ainsi que les prix des produits bio qui  sont un petit peu élevés. »</a:t>
            </a:r>
          </a:p>
        </p:txBody>
      </p:sp>
      <p:pic>
        <p:nvPicPr>
          <p:cNvPr id="8" name="Graphique 7" descr="Utilisateur avec un remplissage uni">
            <a:extLst>
              <a:ext uri="{FF2B5EF4-FFF2-40B4-BE49-F238E27FC236}">
                <a16:creationId xmlns:a16="http://schemas.microsoft.com/office/drawing/2014/main" id="{110F91A2-6FB9-E108-CF87-A558172B23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1924" y="3016463"/>
            <a:ext cx="688600" cy="688600"/>
          </a:xfrm>
          <a:prstGeom prst="rect">
            <a:avLst/>
          </a:prstGeom>
        </p:spPr>
      </p:pic>
    </p:spTree>
    <p:extLst>
      <p:ext uri="{BB962C8B-B14F-4D97-AF65-F5344CB8AC3E}">
        <p14:creationId xmlns:p14="http://schemas.microsoft.com/office/powerpoint/2010/main" val="2195207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01B850-AB46-200B-743E-5F724ED3354E}"/>
              </a:ext>
            </a:extLst>
          </p:cNvPr>
          <p:cNvSpPr>
            <a:spLocks noGrp="1"/>
          </p:cNvSpPr>
          <p:nvPr>
            <p:ph type="body" sz="quarter" idx="17"/>
          </p:nvPr>
        </p:nvSpPr>
        <p:spPr/>
        <p:txBody>
          <a:bodyPr/>
          <a:lstStyle/>
          <a:p>
            <a:r>
              <a:rPr lang="fr-FR" dirty="0"/>
              <a:t>Pour quelles raisons ne consommez-vous pas plus souvent de produits biologiques ?</a:t>
            </a:r>
          </a:p>
        </p:txBody>
      </p:sp>
      <p:sp>
        <p:nvSpPr>
          <p:cNvPr id="3" name="Espace réservé du texte 2">
            <a:extLst>
              <a:ext uri="{FF2B5EF4-FFF2-40B4-BE49-F238E27FC236}">
                <a16:creationId xmlns:a16="http://schemas.microsoft.com/office/drawing/2014/main" id="{BA57A053-3711-25ED-EF6D-816CBCBEA694}"/>
              </a:ext>
            </a:extLst>
          </p:cNvPr>
          <p:cNvSpPr>
            <a:spLocks noGrp="1"/>
          </p:cNvSpPr>
          <p:nvPr>
            <p:ph type="body" sz="quarter" idx="21"/>
          </p:nvPr>
        </p:nvSpPr>
        <p:spPr/>
        <p:txBody>
          <a:bodyPr/>
          <a:lstStyle/>
          <a:p>
            <a:r>
              <a:rPr lang="fr-FR" dirty="0"/>
              <a:t>Base : individus ne consommant pas de produits bio quotidiennement, n=3030 – Recodification de la question ouverte</a:t>
            </a:r>
          </a:p>
        </p:txBody>
      </p:sp>
      <p:sp>
        <p:nvSpPr>
          <p:cNvPr id="4" name="Titre 3">
            <a:extLst>
              <a:ext uri="{FF2B5EF4-FFF2-40B4-BE49-F238E27FC236}">
                <a16:creationId xmlns:a16="http://schemas.microsoft.com/office/drawing/2014/main" id="{FE7E7B6B-CD44-513A-2C1C-4CCC9F5578F2}"/>
              </a:ext>
            </a:extLst>
          </p:cNvPr>
          <p:cNvSpPr>
            <a:spLocks noGrp="1"/>
          </p:cNvSpPr>
          <p:nvPr>
            <p:ph type="title"/>
          </p:nvPr>
        </p:nvSpPr>
        <p:spPr/>
        <p:txBody>
          <a:bodyPr/>
          <a:lstStyle/>
          <a:p>
            <a:r>
              <a:rPr lang="fr-FR" dirty="0"/>
              <a:t>Freins à la consommation de bio des non consommateurs au quotidien </a:t>
            </a:r>
          </a:p>
        </p:txBody>
      </p:sp>
      <p:graphicFrame>
        <p:nvGraphicFramePr>
          <p:cNvPr id="7" name="Object 1024">
            <a:extLst>
              <a:ext uri="{FF2B5EF4-FFF2-40B4-BE49-F238E27FC236}">
                <a16:creationId xmlns:a16="http://schemas.microsoft.com/office/drawing/2014/main" id="{3A9BD453-C734-FE60-79E1-FEE6035DEED5}"/>
              </a:ext>
            </a:extLst>
          </p:cNvPr>
          <p:cNvGraphicFramePr>
            <a:graphicFrameLocks noChangeAspect="1"/>
          </p:cNvGraphicFramePr>
          <p:nvPr>
            <p:extLst>
              <p:ext uri="{D42A27DB-BD31-4B8C-83A1-F6EECF244321}">
                <p14:modId xmlns:p14="http://schemas.microsoft.com/office/powerpoint/2010/main" val="227584616"/>
              </p:ext>
            </p:extLst>
          </p:nvPr>
        </p:nvGraphicFramePr>
        <p:xfrm>
          <a:off x="555355" y="1793631"/>
          <a:ext cx="7618285" cy="28860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665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30BE7A2-E983-4DD1-3A15-86BD019625CE}"/>
              </a:ext>
            </a:extLst>
          </p:cNvPr>
          <p:cNvSpPr>
            <a:spLocks noGrp="1"/>
          </p:cNvSpPr>
          <p:nvPr>
            <p:ph type="body" sz="quarter" idx="17"/>
          </p:nvPr>
        </p:nvSpPr>
        <p:spPr/>
        <p:txBody>
          <a:bodyPr/>
          <a:lstStyle/>
          <a:p>
            <a:r>
              <a:rPr lang="fr-FR"/>
              <a:t>Pour quelles raisons ne consommez-vous pas plus souvent de produits biologiques ?</a:t>
            </a:r>
            <a:endParaRPr lang="fr-FR" dirty="0"/>
          </a:p>
        </p:txBody>
      </p:sp>
      <p:sp>
        <p:nvSpPr>
          <p:cNvPr id="3" name="Espace réservé du texte 2">
            <a:extLst>
              <a:ext uri="{FF2B5EF4-FFF2-40B4-BE49-F238E27FC236}">
                <a16:creationId xmlns:a16="http://schemas.microsoft.com/office/drawing/2014/main" id="{E90C30B2-EE16-363D-A43A-CDC48E20EDBB}"/>
              </a:ext>
            </a:extLst>
          </p:cNvPr>
          <p:cNvSpPr>
            <a:spLocks noGrp="1"/>
          </p:cNvSpPr>
          <p:nvPr>
            <p:ph type="body" sz="quarter" idx="21"/>
          </p:nvPr>
        </p:nvSpPr>
        <p:spPr/>
        <p:txBody>
          <a:bodyPr/>
          <a:lstStyle/>
          <a:p>
            <a:r>
              <a:rPr lang="fr-FR" dirty="0"/>
              <a:t>Base : individus ne consommant pas de produits bio quotidiennement, n=3030 - Verbatim</a:t>
            </a:r>
          </a:p>
        </p:txBody>
      </p:sp>
      <p:sp>
        <p:nvSpPr>
          <p:cNvPr id="4" name="Titre 3">
            <a:extLst>
              <a:ext uri="{FF2B5EF4-FFF2-40B4-BE49-F238E27FC236}">
                <a16:creationId xmlns:a16="http://schemas.microsoft.com/office/drawing/2014/main" id="{4F52F2DC-E146-AFA6-3D12-3F4E1FF45E46}"/>
              </a:ext>
            </a:extLst>
          </p:cNvPr>
          <p:cNvSpPr>
            <a:spLocks noGrp="1"/>
          </p:cNvSpPr>
          <p:nvPr>
            <p:ph type="title"/>
          </p:nvPr>
        </p:nvSpPr>
        <p:spPr/>
        <p:txBody>
          <a:bodyPr/>
          <a:lstStyle/>
          <a:p>
            <a:r>
              <a:rPr lang="fr-FR" dirty="0"/>
              <a:t>Freins à la consommation de bio des non consommateurs au quotidien </a:t>
            </a:r>
          </a:p>
        </p:txBody>
      </p:sp>
      <p:sp>
        <p:nvSpPr>
          <p:cNvPr id="5" name="Bulle narrative : rectangle à coins arrondis 4">
            <a:extLst>
              <a:ext uri="{FF2B5EF4-FFF2-40B4-BE49-F238E27FC236}">
                <a16:creationId xmlns:a16="http://schemas.microsoft.com/office/drawing/2014/main" id="{184A72E2-DA37-715C-1213-E7A56DF35254}"/>
              </a:ext>
            </a:extLst>
          </p:cNvPr>
          <p:cNvSpPr/>
          <p:nvPr/>
        </p:nvSpPr>
        <p:spPr>
          <a:xfrm>
            <a:off x="256327" y="2441733"/>
            <a:ext cx="2164003" cy="490153"/>
          </a:xfrm>
          <a:prstGeom prst="wedgeRoundRectCallout">
            <a:avLst>
              <a:gd name="adj1" fmla="val -20619"/>
              <a:gd name="adj2" fmla="val -69864"/>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t>« C’est cher, et avec l’inflation on privilégie énormément les produits moins chers. »</a:t>
            </a:r>
          </a:p>
        </p:txBody>
      </p:sp>
      <p:pic>
        <p:nvPicPr>
          <p:cNvPr id="6" name="Graphique 5" descr="Utilisateur avec un remplissage uni">
            <a:extLst>
              <a:ext uri="{FF2B5EF4-FFF2-40B4-BE49-F238E27FC236}">
                <a16:creationId xmlns:a16="http://schemas.microsoft.com/office/drawing/2014/main" id="{F922B5EC-9F3F-C753-B9C5-9E76C7D0D4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489" y="1721271"/>
            <a:ext cx="688600" cy="688600"/>
          </a:xfrm>
          <a:prstGeom prst="rect">
            <a:avLst/>
          </a:prstGeom>
        </p:spPr>
      </p:pic>
      <p:sp>
        <p:nvSpPr>
          <p:cNvPr id="9" name="Bulle narrative : rectangle à coins arrondis 8">
            <a:extLst>
              <a:ext uri="{FF2B5EF4-FFF2-40B4-BE49-F238E27FC236}">
                <a16:creationId xmlns:a16="http://schemas.microsoft.com/office/drawing/2014/main" id="{92DEAE11-B76B-54AC-61C4-32FD2F8185E9}"/>
              </a:ext>
            </a:extLst>
          </p:cNvPr>
          <p:cNvSpPr/>
          <p:nvPr/>
        </p:nvSpPr>
        <p:spPr>
          <a:xfrm>
            <a:off x="507489" y="3705064"/>
            <a:ext cx="2164003" cy="809514"/>
          </a:xfrm>
          <a:prstGeom prst="wedgeRoundRectCallout">
            <a:avLst>
              <a:gd name="adj1" fmla="val -21625"/>
              <a:gd name="adj2" fmla="val -61461"/>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Les prix sont vraiment exorbitants !!!! D'autre </a:t>
            </a:r>
            <a:r>
              <a:rPr lang="fr-FR" sz="800" b="1" dirty="0"/>
              <a:t>part des industriels se mettent aussi dans ce créneau du bio</a:t>
            </a:r>
            <a:r>
              <a:rPr lang="fr-FR" sz="800" dirty="0"/>
              <a:t>, ce qui fait que </a:t>
            </a:r>
            <a:r>
              <a:rPr lang="fr-FR" sz="800" b="1" dirty="0"/>
              <a:t>je ne sais plus trop ce qui est dans mon assiette. »</a:t>
            </a:r>
          </a:p>
        </p:txBody>
      </p:sp>
      <p:pic>
        <p:nvPicPr>
          <p:cNvPr id="10" name="Graphique 9" descr="Utilisateur avec un remplissage uni">
            <a:extLst>
              <a:ext uri="{FF2B5EF4-FFF2-40B4-BE49-F238E27FC236}">
                <a16:creationId xmlns:a16="http://schemas.microsoft.com/office/drawing/2014/main" id="{87B539D1-0E19-6B81-CC4B-A2E619626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651" y="2984602"/>
            <a:ext cx="688600" cy="688600"/>
          </a:xfrm>
          <a:prstGeom prst="rect">
            <a:avLst/>
          </a:prstGeom>
        </p:spPr>
      </p:pic>
      <p:sp>
        <p:nvSpPr>
          <p:cNvPr id="11" name="Bulle narrative : rectangle à coins arrondis 10">
            <a:extLst>
              <a:ext uri="{FF2B5EF4-FFF2-40B4-BE49-F238E27FC236}">
                <a16:creationId xmlns:a16="http://schemas.microsoft.com/office/drawing/2014/main" id="{059526B7-1E4A-A10C-6167-B94425DEEDA1}"/>
              </a:ext>
            </a:extLst>
          </p:cNvPr>
          <p:cNvSpPr/>
          <p:nvPr/>
        </p:nvSpPr>
        <p:spPr>
          <a:xfrm>
            <a:off x="2658712" y="2341345"/>
            <a:ext cx="2243562" cy="1165272"/>
          </a:xfrm>
          <a:prstGeom prst="wedgeRoundRectCallout">
            <a:avLst>
              <a:gd name="adj1" fmla="val -21625"/>
              <a:gd name="adj2" fmla="val -61461"/>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b="1" dirty="0"/>
              <a:t>« Ce n'est plus nécessairement un gage de qualité </a:t>
            </a:r>
            <a:r>
              <a:rPr lang="fr-FR" sz="800" dirty="0"/>
              <a:t>car </a:t>
            </a:r>
            <a:r>
              <a:rPr lang="fr-FR" sz="800" b="1" dirty="0"/>
              <a:t>les industriels cherchent toujours à faire du bénéfice et le bio en devient une des façons </a:t>
            </a:r>
            <a:r>
              <a:rPr lang="fr-FR" sz="800" dirty="0"/>
              <a:t>les plus lucratives. Réduire la qualité au minimum exigé pour le label bio tout en gardant les prix aussi élevés. C'est devenu presque une marque à proprement parler. »</a:t>
            </a:r>
          </a:p>
        </p:txBody>
      </p:sp>
      <p:pic>
        <p:nvPicPr>
          <p:cNvPr id="12" name="Graphique 11" descr="Utilisateur avec un remplissage uni">
            <a:extLst>
              <a:ext uri="{FF2B5EF4-FFF2-40B4-BE49-F238E27FC236}">
                <a16:creationId xmlns:a16="http://schemas.microsoft.com/office/drawing/2014/main" id="{CBF1A63E-EFBE-2648-7450-753058172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9432" y="1590224"/>
            <a:ext cx="688600" cy="688600"/>
          </a:xfrm>
          <a:prstGeom prst="rect">
            <a:avLst/>
          </a:prstGeom>
        </p:spPr>
      </p:pic>
      <p:sp>
        <p:nvSpPr>
          <p:cNvPr id="13" name="Bulle narrative : rectangle à coins arrondis 12">
            <a:extLst>
              <a:ext uri="{FF2B5EF4-FFF2-40B4-BE49-F238E27FC236}">
                <a16:creationId xmlns:a16="http://schemas.microsoft.com/office/drawing/2014/main" id="{E246C329-BFEA-AD0D-F51C-5495088A06B5}"/>
              </a:ext>
            </a:extLst>
          </p:cNvPr>
          <p:cNvSpPr/>
          <p:nvPr/>
        </p:nvSpPr>
        <p:spPr>
          <a:xfrm>
            <a:off x="6723670" y="2448257"/>
            <a:ext cx="2243562" cy="2258311"/>
          </a:xfrm>
          <a:prstGeom prst="wedgeRoundRectCallout">
            <a:avLst>
              <a:gd name="adj1" fmla="val -21625"/>
              <a:gd name="adj2" fmla="val -58254"/>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Parce que les produits bio ne sont pas forcément mieux que les autres. Cela oblige souvent à acheter des produits de circuits longs ou étrangers, ce qui est un non-sens écologique. Beaucoup de produits dangereux sont utilisés pour pallier le manque des autres, ce qui fait qu'ils ne sont pas meilleurs sur ce plan. Les pesticides ne sont que réduits, pas empêchés.  Les cultures sont souvent contaminées par les champs non bio avoisinants, donc ça revient souvent au même (avec le bonus des produits supplémentaires). Des analyses sur les produits bio indiquent parfois des taux largement supérieurs à ce qu'on trouve dans d'autres produits non bios ».</a:t>
            </a:r>
          </a:p>
        </p:txBody>
      </p:sp>
      <p:pic>
        <p:nvPicPr>
          <p:cNvPr id="14" name="Graphique 13" descr="Utilisateur avec un remplissage uni">
            <a:extLst>
              <a:ext uri="{FF2B5EF4-FFF2-40B4-BE49-F238E27FC236}">
                <a16:creationId xmlns:a16="http://schemas.microsoft.com/office/drawing/2014/main" id="{879D573C-6BC3-D08F-17C2-379BD00F3A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93156" y="1617758"/>
            <a:ext cx="688600" cy="688600"/>
          </a:xfrm>
          <a:prstGeom prst="rect">
            <a:avLst/>
          </a:prstGeom>
        </p:spPr>
      </p:pic>
      <p:sp>
        <p:nvSpPr>
          <p:cNvPr id="15" name="Bulle narrative : rectangle à coins arrondis 14">
            <a:extLst>
              <a:ext uri="{FF2B5EF4-FFF2-40B4-BE49-F238E27FC236}">
                <a16:creationId xmlns:a16="http://schemas.microsoft.com/office/drawing/2014/main" id="{C2B46DD2-DD54-7344-B050-DE479316E0FF}"/>
              </a:ext>
            </a:extLst>
          </p:cNvPr>
          <p:cNvSpPr/>
          <p:nvPr/>
        </p:nvSpPr>
        <p:spPr>
          <a:xfrm>
            <a:off x="4964881" y="2552671"/>
            <a:ext cx="1696180" cy="1120531"/>
          </a:xfrm>
          <a:prstGeom prst="wedgeRoundRectCallout">
            <a:avLst>
              <a:gd name="adj1" fmla="val -21625"/>
              <a:gd name="adj2" fmla="val -61461"/>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b="1" dirty="0"/>
              <a:t>« Ça dépend car y'a pas tout de bio y'a juste parfois des label qui le stipulent </a:t>
            </a:r>
            <a:r>
              <a:rPr lang="fr-FR" sz="800" dirty="0"/>
              <a:t>mais en réalité personne ne sait réellement la traçabilité d'un produit surtout les produits en conserve comme le miel et le thon</a:t>
            </a:r>
            <a:r>
              <a:rPr lang="fr-FR" sz="800" b="1" dirty="0"/>
              <a:t>. »</a:t>
            </a:r>
            <a:endParaRPr lang="fr-FR" sz="800" dirty="0"/>
          </a:p>
        </p:txBody>
      </p:sp>
      <p:pic>
        <p:nvPicPr>
          <p:cNvPr id="16" name="Graphique 15" descr="Utilisateur avec un remplissage uni">
            <a:extLst>
              <a:ext uri="{FF2B5EF4-FFF2-40B4-BE49-F238E27FC236}">
                <a16:creationId xmlns:a16="http://schemas.microsoft.com/office/drawing/2014/main" id="{52367DBD-6F8A-AD5D-B7EE-00EB2F5A6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653" y="1811173"/>
            <a:ext cx="688600" cy="688600"/>
          </a:xfrm>
          <a:prstGeom prst="rect">
            <a:avLst/>
          </a:prstGeom>
        </p:spPr>
      </p:pic>
      <p:sp>
        <p:nvSpPr>
          <p:cNvPr id="17" name="Bulle narrative : rectangle à coins arrondis 16">
            <a:extLst>
              <a:ext uri="{FF2B5EF4-FFF2-40B4-BE49-F238E27FC236}">
                <a16:creationId xmlns:a16="http://schemas.microsoft.com/office/drawing/2014/main" id="{A78DE76A-9BC2-F62B-D590-ACB73FDCEA3D}"/>
              </a:ext>
            </a:extLst>
          </p:cNvPr>
          <p:cNvSpPr/>
          <p:nvPr/>
        </p:nvSpPr>
        <p:spPr>
          <a:xfrm>
            <a:off x="3155241" y="4246912"/>
            <a:ext cx="3443211" cy="459656"/>
          </a:xfrm>
          <a:prstGeom prst="wedgeRoundRectCallout">
            <a:avLst>
              <a:gd name="adj1" fmla="val -21625"/>
              <a:gd name="adj2" fmla="val -82834"/>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800" dirty="0"/>
              <a:t>« Parce que je consomme des label rouge, des produits de qualité, des légumes et fruits de mon jardin ! Et je trouve que la qualité des produits bios n'est pas toujours au rendez-vous. »</a:t>
            </a:r>
            <a:endParaRPr lang="fr-FR" sz="800" b="1" dirty="0"/>
          </a:p>
        </p:txBody>
      </p:sp>
      <p:pic>
        <p:nvPicPr>
          <p:cNvPr id="18" name="Graphique 17" descr="Utilisateur avec un remplissage uni">
            <a:extLst>
              <a:ext uri="{FF2B5EF4-FFF2-40B4-BE49-F238E27FC236}">
                <a16:creationId xmlns:a16="http://schemas.microsoft.com/office/drawing/2014/main" id="{6F7492A7-38B4-9894-F07F-6334B382D1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9883" y="3459000"/>
            <a:ext cx="688600" cy="688600"/>
          </a:xfrm>
          <a:prstGeom prst="rect">
            <a:avLst/>
          </a:prstGeom>
        </p:spPr>
      </p:pic>
    </p:spTree>
    <p:extLst>
      <p:ext uri="{BB962C8B-B14F-4D97-AF65-F5344CB8AC3E}">
        <p14:creationId xmlns:p14="http://schemas.microsoft.com/office/powerpoint/2010/main" val="3796851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142389-EC20-219C-3655-4F81E6A355B8}"/>
              </a:ext>
            </a:extLst>
          </p:cNvPr>
          <p:cNvSpPr>
            <a:spLocks noGrp="1"/>
          </p:cNvSpPr>
          <p:nvPr>
            <p:ph type="body" sz="quarter" idx="17"/>
          </p:nvPr>
        </p:nvSpPr>
        <p:spPr/>
        <p:txBody>
          <a:bodyPr/>
          <a:lstStyle/>
          <a:p>
            <a:r>
              <a:rPr lang="fr-FR" dirty="0"/>
              <a:t>Et avez-vous, vous-même ou quelqu’un de votre foyer, acheté un ou plusieurs produits biologiques au cours des 4 dernières semaines ? </a:t>
            </a:r>
          </a:p>
        </p:txBody>
      </p:sp>
      <p:sp>
        <p:nvSpPr>
          <p:cNvPr id="3" name="Espace réservé du texte 2">
            <a:extLst>
              <a:ext uri="{FF2B5EF4-FFF2-40B4-BE49-F238E27FC236}">
                <a16:creationId xmlns:a16="http://schemas.microsoft.com/office/drawing/2014/main" id="{E5485B38-4A1E-C214-8D52-4859B1B665F7}"/>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1E59CD76-F6AC-1EFA-9C32-78813FC28886}"/>
              </a:ext>
            </a:extLst>
          </p:cNvPr>
          <p:cNvSpPr>
            <a:spLocks noGrp="1"/>
          </p:cNvSpPr>
          <p:nvPr>
            <p:ph type="title"/>
          </p:nvPr>
        </p:nvSpPr>
        <p:spPr/>
        <p:txBody>
          <a:bodyPr/>
          <a:lstStyle/>
          <a:p>
            <a:r>
              <a:rPr lang="fr-FR" dirty="0"/>
              <a:t>Achats de produits biologiques</a:t>
            </a:r>
          </a:p>
        </p:txBody>
      </p:sp>
      <p:graphicFrame>
        <p:nvGraphicFramePr>
          <p:cNvPr id="6" name="Object 1024">
            <a:extLst>
              <a:ext uri="{FF2B5EF4-FFF2-40B4-BE49-F238E27FC236}">
                <a16:creationId xmlns:a16="http://schemas.microsoft.com/office/drawing/2014/main" id="{CF592412-7FB6-1848-AC3D-B833E9AC2864}"/>
              </a:ext>
            </a:extLst>
          </p:cNvPr>
          <p:cNvGraphicFramePr>
            <a:graphicFrameLocks noChangeAspect="1"/>
          </p:cNvGraphicFramePr>
          <p:nvPr/>
        </p:nvGraphicFramePr>
        <p:xfrm>
          <a:off x="661649" y="2028893"/>
          <a:ext cx="7486525" cy="3025218"/>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92507014-6C9A-6DD5-2CE5-BA3ED011EE7F}"/>
              </a:ext>
            </a:extLst>
          </p:cNvPr>
          <p:cNvSpPr txBox="1"/>
          <p:nvPr/>
        </p:nvSpPr>
        <p:spPr>
          <a:xfrm>
            <a:off x="5789483" y="2259571"/>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8" name="ZoneTexte 30">
            <a:extLst>
              <a:ext uri="{FF2B5EF4-FFF2-40B4-BE49-F238E27FC236}">
                <a16:creationId xmlns:a16="http://schemas.microsoft.com/office/drawing/2014/main" id="{C4232EDD-4858-B7B1-DB15-D28D9DB789E5}"/>
              </a:ext>
            </a:extLst>
          </p:cNvPr>
          <p:cNvSpPr txBox="1"/>
          <p:nvPr/>
        </p:nvSpPr>
        <p:spPr>
          <a:xfrm>
            <a:off x="2986761" y="2259571"/>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5" name="Rectangle 4">
            <a:extLst>
              <a:ext uri="{FF2B5EF4-FFF2-40B4-BE49-F238E27FC236}">
                <a16:creationId xmlns:a16="http://schemas.microsoft.com/office/drawing/2014/main" id="{C0B1C90B-7738-652E-C64D-9195ABE298EB}"/>
              </a:ext>
            </a:extLst>
          </p:cNvPr>
          <p:cNvSpPr/>
          <p:nvPr/>
        </p:nvSpPr>
        <p:spPr>
          <a:xfrm>
            <a:off x="1" y="1733446"/>
            <a:ext cx="27216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N’achète pas de produits bio </a:t>
            </a:r>
          </a:p>
        </p:txBody>
      </p:sp>
      <p:sp>
        <p:nvSpPr>
          <p:cNvPr id="12" name="Rectangle 11">
            <a:extLst>
              <a:ext uri="{FF2B5EF4-FFF2-40B4-BE49-F238E27FC236}">
                <a16:creationId xmlns:a16="http://schemas.microsoft.com/office/drawing/2014/main" id="{00B3852D-91D1-A72F-3A37-2D3D70EA5C7B}"/>
              </a:ext>
            </a:extLst>
          </p:cNvPr>
          <p:cNvSpPr/>
          <p:nvPr/>
        </p:nvSpPr>
        <p:spPr>
          <a:xfrm>
            <a:off x="5443826" y="1733446"/>
            <a:ext cx="27216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Au cours des 4 dernières semaines</a:t>
            </a:r>
          </a:p>
        </p:txBody>
      </p:sp>
      <p:sp>
        <p:nvSpPr>
          <p:cNvPr id="13" name="Rectangle 12">
            <a:extLst>
              <a:ext uri="{FF2B5EF4-FFF2-40B4-BE49-F238E27FC236}">
                <a16:creationId xmlns:a16="http://schemas.microsoft.com/office/drawing/2014/main" id="{B66008AF-0B8D-57B7-42C3-1694FBE22200}"/>
              </a:ext>
            </a:extLst>
          </p:cNvPr>
          <p:cNvSpPr/>
          <p:nvPr/>
        </p:nvSpPr>
        <p:spPr>
          <a:xfrm>
            <a:off x="2721601" y="1733446"/>
            <a:ext cx="27216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lumMod val="65000"/>
                    <a:lumOff val="35000"/>
                  </a:schemeClr>
                </a:solidFill>
                <a:latin typeface="+mj-lt"/>
              </a:rPr>
              <a:t>Pas au cours des 4 dernières semaines</a:t>
            </a:r>
          </a:p>
        </p:txBody>
      </p:sp>
    </p:spTree>
    <p:extLst>
      <p:ext uri="{BB962C8B-B14F-4D97-AF65-F5344CB8AC3E}">
        <p14:creationId xmlns:p14="http://schemas.microsoft.com/office/powerpoint/2010/main" val="236101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8A9AF12-C086-42C9-1AF3-246B930EF460}"/>
              </a:ext>
            </a:extLst>
          </p:cNvPr>
          <p:cNvSpPr>
            <a:spLocks noGrp="1"/>
          </p:cNvSpPr>
          <p:nvPr>
            <p:ph type="body" sz="quarter" idx="17"/>
          </p:nvPr>
        </p:nvSpPr>
        <p:spPr/>
        <p:txBody>
          <a:bodyPr/>
          <a:lstStyle/>
          <a:p>
            <a:r>
              <a:rPr lang="fr-FR" dirty="0"/>
              <a:t>Diriez-vous que la part des produits bio dans vos achats alimentaires, ces 12 derniers mois… ?</a:t>
            </a:r>
          </a:p>
        </p:txBody>
      </p:sp>
      <p:sp>
        <p:nvSpPr>
          <p:cNvPr id="3" name="Espace réservé du texte 2">
            <a:extLst>
              <a:ext uri="{FF2B5EF4-FFF2-40B4-BE49-F238E27FC236}">
                <a16:creationId xmlns:a16="http://schemas.microsoft.com/office/drawing/2014/main" id="{362C45E8-D760-F547-1175-C3A249BF7504}"/>
              </a:ext>
            </a:extLst>
          </p:cNvPr>
          <p:cNvSpPr>
            <a:spLocks noGrp="1"/>
          </p:cNvSpPr>
          <p:nvPr>
            <p:ph type="body" sz="quarter" idx="21"/>
          </p:nvPr>
        </p:nvSpPr>
        <p:spPr/>
        <p:txBody>
          <a:bodyPr/>
          <a:lstStyle/>
          <a:p>
            <a:r>
              <a:rPr lang="fr-FR" dirty="0"/>
              <a:t>Base individus ayant acheté des produits biologiques, n=1820</a:t>
            </a:r>
          </a:p>
        </p:txBody>
      </p:sp>
      <p:sp>
        <p:nvSpPr>
          <p:cNvPr id="4" name="Titre 3">
            <a:extLst>
              <a:ext uri="{FF2B5EF4-FFF2-40B4-BE49-F238E27FC236}">
                <a16:creationId xmlns:a16="http://schemas.microsoft.com/office/drawing/2014/main" id="{104BD79B-8B41-96C1-ABF1-3A11FAAA42C2}"/>
              </a:ext>
            </a:extLst>
          </p:cNvPr>
          <p:cNvSpPr>
            <a:spLocks noGrp="1"/>
          </p:cNvSpPr>
          <p:nvPr>
            <p:ph type="title"/>
          </p:nvPr>
        </p:nvSpPr>
        <p:spPr/>
        <p:txBody>
          <a:bodyPr/>
          <a:lstStyle/>
          <a:p>
            <a:r>
              <a:rPr lang="fr-FR" dirty="0"/>
              <a:t>Evolution de la part de produits bio dans les achats alimentaires </a:t>
            </a:r>
          </a:p>
        </p:txBody>
      </p:sp>
      <p:graphicFrame>
        <p:nvGraphicFramePr>
          <p:cNvPr id="5" name="Object 1024">
            <a:extLst>
              <a:ext uri="{FF2B5EF4-FFF2-40B4-BE49-F238E27FC236}">
                <a16:creationId xmlns:a16="http://schemas.microsoft.com/office/drawing/2014/main" id="{2AFE8024-ED11-2982-3EF5-EB9BA600BA76}"/>
              </a:ext>
            </a:extLst>
          </p:cNvPr>
          <p:cNvGraphicFramePr>
            <a:graphicFrameLocks noChangeAspect="1"/>
          </p:cNvGraphicFramePr>
          <p:nvPr>
            <p:extLst>
              <p:ext uri="{D42A27DB-BD31-4B8C-83A1-F6EECF244321}">
                <p14:modId xmlns:p14="http://schemas.microsoft.com/office/powerpoint/2010/main" val="1387869526"/>
              </p:ext>
            </p:extLst>
          </p:nvPr>
        </p:nvGraphicFramePr>
        <p:xfrm>
          <a:off x="555356" y="1721271"/>
          <a:ext cx="8436244" cy="10383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1024">
            <a:extLst>
              <a:ext uri="{FF2B5EF4-FFF2-40B4-BE49-F238E27FC236}">
                <a16:creationId xmlns:a16="http://schemas.microsoft.com/office/drawing/2014/main" id="{74817854-F16A-B5A7-8A8E-CD45473E19DD}"/>
              </a:ext>
            </a:extLst>
          </p:cNvPr>
          <p:cNvGraphicFramePr>
            <a:graphicFrameLocks noChangeAspect="1"/>
          </p:cNvGraphicFramePr>
          <p:nvPr>
            <p:extLst>
              <p:ext uri="{D42A27DB-BD31-4B8C-83A1-F6EECF244321}">
                <p14:modId xmlns:p14="http://schemas.microsoft.com/office/powerpoint/2010/main" val="3780798763"/>
              </p:ext>
            </p:extLst>
          </p:nvPr>
        </p:nvGraphicFramePr>
        <p:xfrm>
          <a:off x="555356" y="2978402"/>
          <a:ext cx="8436244" cy="1682329"/>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Connecteur droit 7">
            <a:extLst>
              <a:ext uri="{FF2B5EF4-FFF2-40B4-BE49-F238E27FC236}">
                <a16:creationId xmlns:a16="http://schemas.microsoft.com/office/drawing/2014/main" id="{7641686E-0154-5285-70C8-C6583203F49D}"/>
              </a:ext>
            </a:extLst>
          </p:cNvPr>
          <p:cNvCxnSpPr/>
          <p:nvPr/>
        </p:nvCxnSpPr>
        <p:spPr>
          <a:xfrm>
            <a:off x="0" y="2845764"/>
            <a:ext cx="9144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10DB3FA-BE7E-4DDF-5B5A-EB6127EFD354}"/>
              </a:ext>
            </a:extLst>
          </p:cNvPr>
          <p:cNvSpPr/>
          <p:nvPr/>
        </p:nvSpPr>
        <p:spPr>
          <a:xfrm>
            <a:off x="347133" y="2763233"/>
            <a:ext cx="1888067" cy="16865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Changement d’échelle</a:t>
            </a:r>
          </a:p>
        </p:txBody>
      </p:sp>
    </p:spTree>
    <p:extLst>
      <p:ext uri="{BB962C8B-B14F-4D97-AF65-F5344CB8AC3E}">
        <p14:creationId xmlns:p14="http://schemas.microsoft.com/office/powerpoint/2010/main" val="89061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37E6E-9CF5-9F4A-863A-CD51AF219A43}"/>
              </a:ext>
            </a:extLst>
          </p:cNvPr>
          <p:cNvSpPr>
            <a:spLocks noGrp="1"/>
          </p:cNvSpPr>
          <p:nvPr>
            <p:ph type="ctrTitle"/>
          </p:nvPr>
        </p:nvSpPr>
        <p:spPr/>
        <p:txBody>
          <a:bodyPr/>
          <a:lstStyle/>
          <a:p>
            <a:r>
              <a:rPr lang="fr-FR" dirty="0"/>
              <a:t>sommaire</a:t>
            </a:r>
          </a:p>
        </p:txBody>
      </p:sp>
      <p:sp>
        <p:nvSpPr>
          <p:cNvPr id="3" name="Espace réservé du texte 2">
            <a:extLst>
              <a:ext uri="{FF2B5EF4-FFF2-40B4-BE49-F238E27FC236}">
                <a16:creationId xmlns:a16="http://schemas.microsoft.com/office/drawing/2014/main" id="{36A4CC38-ADC6-E74B-B937-E34069F3934B}"/>
              </a:ext>
            </a:extLst>
          </p:cNvPr>
          <p:cNvSpPr>
            <a:spLocks noGrp="1"/>
          </p:cNvSpPr>
          <p:nvPr>
            <p:ph type="body" sz="quarter" idx="16"/>
          </p:nvPr>
        </p:nvSpPr>
        <p:spPr/>
        <p:txBody>
          <a:bodyPr/>
          <a:lstStyle/>
          <a:p>
            <a:r>
              <a:rPr lang="fr-FR" dirty="0"/>
              <a:t>1.</a:t>
            </a:r>
          </a:p>
        </p:txBody>
      </p:sp>
      <p:sp>
        <p:nvSpPr>
          <p:cNvPr id="4" name="Espace réservé du texte 3">
            <a:extLst>
              <a:ext uri="{FF2B5EF4-FFF2-40B4-BE49-F238E27FC236}">
                <a16:creationId xmlns:a16="http://schemas.microsoft.com/office/drawing/2014/main" id="{2F4F6436-6FF6-5A43-AD1B-647B7014EFEB}"/>
              </a:ext>
            </a:extLst>
          </p:cNvPr>
          <p:cNvSpPr>
            <a:spLocks noGrp="1"/>
          </p:cNvSpPr>
          <p:nvPr>
            <p:ph type="body" sz="quarter" idx="19"/>
          </p:nvPr>
        </p:nvSpPr>
        <p:spPr>
          <a:xfrm>
            <a:off x="3310022" y="742136"/>
            <a:ext cx="2389738" cy="473625"/>
          </a:xfrm>
        </p:spPr>
        <p:txBody>
          <a:bodyPr/>
          <a:lstStyle/>
          <a:p>
            <a:pPr>
              <a:lnSpc>
                <a:spcPct val="100000"/>
              </a:lnSpc>
            </a:pPr>
            <a:r>
              <a:rPr lang="fr-FR" dirty="0">
                <a:hlinkClick r:id="rId2" action="ppaction://hlinksldjump"/>
              </a:rPr>
              <a:t>Les habitudes alimentaires des Français</a:t>
            </a:r>
          </a:p>
        </p:txBody>
      </p:sp>
      <p:sp>
        <p:nvSpPr>
          <p:cNvPr id="5" name="Espace réservé du texte 4">
            <a:extLst>
              <a:ext uri="{FF2B5EF4-FFF2-40B4-BE49-F238E27FC236}">
                <a16:creationId xmlns:a16="http://schemas.microsoft.com/office/drawing/2014/main" id="{AA7409A2-5986-D24A-BD87-7DC73AD07124}"/>
              </a:ext>
            </a:extLst>
          </p:cNvPr>
          <p:cNvSpPr>
            <a:spLocks noGrp="1"/>
          </p:cNvSpPr>
          <p:nvPr>
            <p:ph type="body" sz="quarter" idx="20"/>
          </p:nvPr>
        </p:nvSpPr>
        <p:spPr/>
        <p:txBody>
          <a:bodyPr/>
          <a:lstStyle/>
          <a:p>
            <a:r>
              <a:rPr lang="fr-FR" dirty="0"/>
              <a:t>2.</a:t>
            </a:r>
          </a:p>
        </p:txBody>
      </p:sp>
      <p:sp>
        <p:nvSpPr>
          <p:cNvPr id="6" name="Espace réservé du texte 5">
            <a:extLst>
              <a:ext uri="{FF2B5EF4-FFF2-40B4-BE49-F238E27FC236}">
                <a16:creationId xmlns:a16="http://schemas.microsoft.com/office/drawing/2014/main" id="{D3771F79-1A7D-3F40-A78F-997F7D6E1743}"/>
              </a:ext>
            </a:extLst>
          </p:cNvPr>
          <p:cNvSpPr>
            <a:spLocks noGrp="1"/>
          </p:cNvSpPr>
          <p:nvPr>
            <p:ph type="body" sz="quarter" idx="21"/>
          </p:nvPr>
        </p:nvSpPr>
        <p:spPr/>
        <p:txBody>
          <a:bodyPr/>
          <a:lstStyle/>
          <a:p>
            <a:pPr>
              <a:lnSpc>
                <a:spcPct val="100000"/>
              </a:lnSpc>
            </a:pPr>
            <a:r>
              <a:rPr lang="fr-FR" dirty="0">
                <a:hlinkClick r:id="rId3" action="ppaction://hlinksldjump"/>
              </a:rPr>
              <a:t>Le rapport à l’alimentation</a:t>
            </a:r>
          </a:p>
        </p:txBody>
      </p:sp>
      <p:sp>
        <p:nvSpPr>
          <p:cNvPr id="7" name="Espace réservé du texte 6">
            <a:extLst>
              <a:ext uri="{FF2B5EF4-FFF2-40B4-BE49-F238E27FC236}">
                <a16:creationId xmlns:a16="http://schemas.microsoft.com/office/drawing/2014/main" id="{7F1350A8-F31D-2041-AE1B-DAB64B9EDB2A}"/>
              </a:ext>
            </a:extLst>
          </p:cNvPr>
          <p:cNvSpPr>
            <a:spLocks noGrp="1"/>
          </p:cNvSpPr>
          <p:nvPr>
            <p:ph type="body" sz="quarter" idx="22"/>
          </p:nvPr>
        </p:nvSpPr>
        <p:spPr/>
        <p:txBody>
          <a:bodyPr/>
          <a:lstStyle/>
          <a:p>
            <a:r>
              <a:rPr lang="fr-FR" dirty="0"/>
              <a:t>3.</a:t>
            </a:r>
          </a:p>
        </p:txBody>
      </p:sp>
      <p:sp>
        <p:nvSpPr>
          <p:cNvPr id="8" name="Espace réservé du texte 7">
            <a:extLst>
              <a:ext uri="{FF2B5EF4-FFF2-40B4-BE49-F238E27FC236}">
                <a16:creationId xmlns:a16="http://schemas.microsoft.com/office/drawing/2014/main" id="{A82CA8EC-7A2B-7041-B06E-D9C7714086B9}"/>
              </a:ext>
            </a:extLst>
          </p:cNvPr>
          <p:cNvSpPr>
            <a:spLocks noGrp="1"/>
          </p:cNvSpPr>
          <p:nvPr>
            <p:ph type="body" sz="quarter" idx="23"/>
          </p:nvPr>
        </p:nvSpPr>
        <p:spPr/>
        <p:txBody>
          <a:bodyPr/>
          <a:lstStyle/>
          <a:p>
            <a:pPr>
              <a:lnSpc>
                <a:spcPct val="100000"/>
              </a:lnSpc>
            </a:pPr>
            <a:r>
              <a:rPr lang="fr-FR" dirty="0">
                <a:hlinkClick r:id="rId4" action="ppaction://hlinksldjump"/>
              </a:rPr>
              <a:t>Représentations des produits bio</a:t>
            </a:r>
          </a:p>
        </p:txBody>
      </p:sp>
      <p:sp>
        <p:nvSpPr>
          <p:cNvPr id="9" name="Espace réservé du texte 8">
            <a:extLst>
              <a:ext uri="{FF2B5EF4-FFF2-40B4-BE49-F238E27FC236}">
                <a16:creationId xmlns:a16="http://schemas.microsoft.com/office/drawing/2014/main" id="{66D0EE8E-0A01-5745-BD90-5E418B9F389B}"/>
              </a:ext>
            </a:extLst>
          </p:cNvPr>
          <p:cNvSpPr>
            <a:spLocks noGrp="1"/>
          </p:cNvSpPr>
          <p:nvPr>
            <p:ph type="body" sz="quarter" idx="24"/>
          </p:nvPr>
        </p:nvSpPr>
        <p:spPr/>
        <p:txBody>
          <a:bodyPr/>
          <a:lstStyle/>
          <a:p>
            <a:r>
              <a:rPr lang="fr-FR" dirty="0"/>
              <a:t>4.</a:t>
            </a:r>
          </a:p>
        </p:txBody>
      </p:sp>
      <p:sp>
        <p:nvSpPr>
          <p:cNvPr id="10" name="Espace réservé du texte 9">
            <a:extLst>
              <a:ext uri="{FF2B5EF4-FFF2-40B4-BE49-F238E27FC236}">
                <a16:creationId xmlns:a16="http://schemas.microsoft.com/office/drawing/2014/main" id="{7702AAC3-1790-D947-B7FC-995ED9413A3C}"/>
              </a:ext>
            </a:extLst>
          </p:cNvPr>
          <p:cNvSpPr>
            <a:spLocks noGrp="1"/>
          </p:cNvSpPr>
          <p:nvPr>
            <p:ph type="body" sz="quarter" idx="25"/>
          </p:nvPr>
        </p:nvSpPr>
        <p:spPr/>
        <p:txBody>
          <a:bodyPr/>
          <a:lstStyle/>
          <a:p>
            <a:pPr>
              <a:lnSpc>
                <a:spcPct val="100000"/>
              </a:lnSpc>
            </a:pPr>
            <a:r>
              <a:rPr lang="fr-FR" dirty="0">
                <a:hlinkClick r:id="rId5" action="ppaction://hlinksldjump"/>
              </a:rPr>
              <a:t>Les circuits de distribution</a:t>
            </a:r>
          </a:p>
        </p:txBody>
      </p:sp>
      <p:sp>
        <p:nvSpPr>
          <p:cNvPr id="11" name="Espace réservé du texte 10">
            <a:extLst>
              <a:ext uri="{FF2B5EF4-FFF2-40B4-BE49-F238E27FC236}">
                <a16:creationId xmlns:a16="http://schemas.microsoft.com/office/drawing/2014/main" id="{30B75FC7-1D0D-714D-96C0-7478D7150F2A}"/>
              </a:ext>
            </a:extLst>
          </p:cNvPr>
          <p:cNvSpPr>
            <a:spLocks noGrp="1"/>
          </p:cNvSpPr>
          <p:nvPr>
            <p:ph type="body" sz="quarter" idx="26"/>
          </p:nvPr>
        </p:nvSpPr>
        <p:spPr/>
        <p:txBody>
          <a:bodyPr/>
          <a:lstStyle/>
          <a:p>
            <a:r>
              <a:rPr lang="fr-FR" dirty="0"/>
              <a:t>5.</a:t>
            </a:r>
          </a:p>
        </p:txBody>
      </p:sp>
      <p:sp>
        <p:nvSpPr>
          <p:cNvPr id="12" name="Espace réservé du texte 11">
            <a:extLst>
              <a:ext uri="{FF2B5EF4-FFF2-40B4-BE49-F238E27FC236}">
                <a16:creationId xmlns:a16="http://schemas.microsoft.com/office/drawing/2014/main" id="{C6624035-2013-CE48-8828-C65D18BCD1A7}"/>
              </a:ext>
            </a:extLst>
          </p:cNvPr>
          <p:cNvSpPr>
            <a:spLocks noGrp="1"/>
          </p:cNvSpPr>
          <p:nvPr>
            <p:ph type="body" sz="quarter" idx="27"/>
          </p:nvPr>
        </p:nvSpPr>
        <p:spPr/>
        <p:txBody>
          <a:bodyPr/>
          <a:lstStyle/>
          <a:p>
            <a:pPr>
              <a:lnSpc>
                <a:spcPct val="100000"/>
              </a:lnSpc>
            </a:pPr>
            <a:r>
              <a:rPr lang="fr-FR" dirty="0">
                <a:hlinkClick r:id="rId6" action="ppaction://hlinksldjump"/>
              </a:rPr>
              <a:t>Les consommateurs réguliers de produits biologiques </a:t>
            </a:r>
          </a:p>
          <a:p>
            <a:pPr>
              <a:lnSpc>
                <a:spcPct val="100000"/>
              </a:lnSpc>
            </a:pPr>
            <a:endParaRPr lang="fr-FR" dirty="0">
              <a:hlinkClick r:id="rId6" action="ppaction://hlinksldjump"/>
            </a:endParaRPr>
          </a:p>
        </p:txBody>
      </p:sp>
      <p:sp>
        <p:nvSpPr>
          <p:cNvPr id="13" name="Espace réservé du texte 12">
            <a:extLst>
              <a:ext uri="{FF2B5EF4-FFF2-40B4-BE49-F238E27FC236}">
                <a16:creationId xmlns:a16="http://schemas.microsoft.com/office/drawing/2014/main" id="{5C3D7032-C3E2-4046-B67E-1F8FE7589032}"/>
              </a:ext>
            </a:extLst>
          </p:cNvPr>
          <p:cNvSpPr>
            <a:spLocks noGrp="1"/>
          </p:cNvSpPr>
          <p:nvPr>
            <p:ph type="body" sz="quarter" idx="28"/>
          </p:nvPr>
        </p:nvSpPr>
        <p:spPr/>
        <p:txBody>
          <a:bodyPr/>
          <a:lstStyle/>
          <a:p>
            <a:r>
              <a:rPr lang="fr-FR" dirty="0"/>
              <a:t>6.</a:t>
            </a:r>
          </a:p>
        </p:txBody>
      </p:sp>
      <p:sp>
        <p:nvSpPr>
          <p:cNvPr id="14" name="Espace réservé du texte 13">
            <a:extLst>
              <a:ext uri="{FF2B5EF4-FFF2-40B4-BE49-F238E27FC236}">
                <a16:creationId xmlns:a16="http://schemas.microsoft.com/office/drawing/2014/main" id="{870956AE-0676-DA4F-BA39-8BB6A4A7AFB4}"/>
              </a:ext>
            </a:extLst>
          </p:cNvPr>
          <p:cNvSpPr>
            <a:spLocks noGrp="1"/>
          </p:cNvSpPr>
          <p:nvPr>
            <p:ph type="body" sz="quarter" idx="29"/>
          </p:nvPr>
        </p:nvSpPr>
        <p:spPr/>
        <p:txBody>
          <a:bodyPr/>
          <a:lstStyle/>
          <a:p>
            <a:pPr>
              <a:lnSpc>
                <a:spcPct val="100000"/>
              </a:lnSpc>
            </a:pPr>
            <a:r>
              <a:rPr lang="fr-FR" dirty="0">
                <a:hlinkClick r:id="rId7" action="ppaction://hlinksldjump"/>
              </a:rPr>
              <a:t>La consommation des produits  biologiques demain</a:t>
            </a:r>
          </a:p>
        </p:txBody>
      </p:sp>
      <p:sp>
        <p:nvSpPr>
          <p:cNvPr id="15" name="Espace réservé du texte 14">
            <a:extLst>
              <a:ext uri="{FF2B5EF4-FFF2-40B4-BE49-F238E27FC236}">
                <a16:creationId xmlns:a16="http://schemas.microsoft.com/office/drawing/2014/main" id="{EE9A3E3D-4C0F-CE46-9595-471718CD7DF8}"/>
              </a:ext>
            </a:extLst>
          </p:cNvPr>
          <p:cNvSpPr>
            <a:spLocks noGrp="1"/>
          </p:cNvSpPr>
          <p:nvPr>
            <p:ph type="body" sz="quarter" idx="30"/>
          </p:nvPr>
        </p:nvSpPr>
        <p:spPr/>
        <p:txBody>
          <a:bodyPr/>
          <a:lstStyle/>
          <a:p>
            <a:r>
              <a:rPr lang="fr-FR" dirty="0"/>
              <a:t>7.</a:t>
            </a:r>
          </a:p>
        </p:txBody>
      </p:sp>
      <p:sp>
        <p:nvSpPr>
          <p:cNvPr id="16" name="Espace réservé du texte 15">
            <a:extLst>
              <a:ext uri="{FF2B5EF4-FFF2-40B4-BE49-F238E27FC236}">
                <a16:creationId xmlns:a16="http://schemas.microsoft.com/office/drawing/2014/main" id="{5AAF40A9-B434-A74C-A7A4-93CE0E573D20}"/>
              </a:ext>
            </a:extLst>
          </p:cNvPr>
          <p:cNvSpPr>
            <a:spLocks noGrp="1"/>
          </p:cNvSpPr>
          <p:nvPr>
            <p:ph type="body" sz="quarter" idx="31"/>
          </p:nvPr>
        </p:nvSpPr>
        <p:spPr/>
        <p:txBody>
          <a:bodyPr anchor="ctr"/>
          <a:lstStyle/>
          <a:p>
            <a:pPr>
              <a:lnSpc>
                <a:spcPct val="100000"/>
              </a:lnSpc>
            </a:pPr>
            <a:r>
              <a:rPr lang="fr-FR" dirty="0">
                <a:hlinkClick r:id="rId8" action="ppaction://hlinksldjump"/>
              </a:rPr>
              <a:t>Le vin bio</a:t>
            </a:r>
          </a:p>
        </p:txBody>
      </p:sp>
      <p:sp>
        <p:nvSpPr>
          <p:cNvPr id="17" name="Espace réservé du texte 16">
            <a:extLst>
              <a:ext uri="{FF2B5EF4-FFF2-40B4-BE49-F238E27FC236}">
                <a16:creationId xmlns:a16="http://schemas.microsoft.com/office/drawing/2014/main" id="{BE9EAE96-AB9A-A146-ADD8-6BB0D63055BD}"/>
              </a:ext>
            </a:extLst>
          </p:cNvPr>
          <p:cNvSpPr>
            <a:spLocks noGrp="1"/>
          </p:cNvSpPr>
          <p:nvPr>
            <p:ph type="body" sz="quarter" idx="32"/>
          </p:nvPr>
        </p:nvSpPr>
        <p:spPr/>
        <p:txBody>
          <a:bodyPr/>
          <a:lstStyle/>
          <a:p>
            <a:r>
              <a:rPr lang="fr-FR" dirty="0"/>
              <a:t>8.</a:t>
            </a:r>
          </a:p>
        </p:txBody>
      </p:sp>
      <p:sp>
        <p:nvSpPr>
          <p:cNvPr id="18" name="Espace réservé du texte 17">
            <a:extLst>
              <a:ext uri="{FF2B5EF4-FFF2-40B4-BE49-F238E27FC236}">
                <a16:creationId xmlns:a16="http://schemas.microsoft.com/office/drawing/2014/main" id="{6966F2B3-5613-7A42-9D0B-C90F78EB4C95}"/>
              </a:ext>
            </a:extLst>
          </p:cNvPr>
          <p:cNvSpPr>
            <a:spLocks noGrp="1"/>
          </p:cNvSpPr>
          <p:nvPr>
            <p:ph type="body" sz="quarter" idx="33"/>
          </p:nvPr>
        </p:nvSpPr>
        <p:spPr/>
        <p:txBody>
          <a:bodyPr anchor="ctr"/>
          <a:lstStyle/>
          <a:p>
            <a:pPr>
              <a:lnSpc>
                <a:spcPct val="100000"/>
              </a:lnSpc>
            </a:pPr>
            <a:r>
              <a:rPr lang="fr-FR">
                <a:hlinkClick r:id="rId9" action="ppaction://hlinksldjump"/>
              </a:rPr>
              <a:t>Portraits de français selon leur rapport au bio</a:t>
            </a:r>
            <a:endParaRPr lang="fr-FR" dirty="0">
              <a:hlinkClick r:id="rId9" action="ppaction://hlinksldjump"/>
            </a:endParaRPr>
          </a:p>
        </p:txBody>
      </p:sp>
      <p:cxnSp>
        <p:nvCxnSpPr>
          <p:cNvPr id="24" name="Connecteur droit 23">
            <a:extLst>
              <a:ext uri="{FF2B5EF4-FFF2-40B4-BE49-F238E27FC236}">
                <a16:creationId xmlns:a16="http://schemas.microsoft.com/office/drawing/2014/main" id="{67C4445F-C8B7-6647-9C42-DFF6C135590F}"/>
              </a:ext>
            </a:extLst>
          </p:cNvPr>
          <p:cNvCxnSpPr/>
          <p:nvPr/>
        </p:nvCxnSpPr>
        <p:spPr>
          <a:xfrm>
            <a:off x="2810927" y="1352561"/>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A9EA982-724D-144C-834D-B1764CA608B0}"/>
              </a:ext>
            </a:extLst>
          </p:cNvPr>
          <p:cNvCxnSpPr/>
          <p:nvPr/>
        </p:nvCxnSpPr>
        <p:spPr>
          <a:xfrm>
            <a:off x="2810927" y="2161157"/>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F5DDB639-C1DB-814D-91FE-706120FDCEB3}"/>
              </a:ext>
            </a:extLst>
          </p:cNvPr>
          <p:cNvCxnSpPr/>
          <p:nvPr/>
        </p:nvCxnSpPr>
        <p:spPr>
          <a:xfrm>
            <a:off x="2810927" y="2966701"/>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B3FB5EB0-92FA-C04C-BF3F-CFF8033EA059}"/>
              </a:ext>
            </a:extLst>
          </p:cNvPr>
          <p:cNvCxnSpPr/>
          <p:nvPr/>
        </p:nvCxnSpPr>
        <p:spPr>
          <a:xfrm>
            <a:off x="2810927" y="3771228"/>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70120A5-C361-CE47-B28E-EA8774892ACF}"/>
              </a:ext>
            </a:extLst>
          </p:cNvPr>
          <p:cNvCxnSpPr/>
          <p:nvPr/>
        </p:nvCxnSpPr>
        <p:spPr>
          <a:xfrm>
            <a:off x="5967783" y="1352561"/>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9B14AFB-EA3D-534D-B684-8FCEA4E34BE7}"/>
              </a:ext>
            </a:extLst>
          </p:cNvPr>
          <p:cNvCxnSpPr/>
          <p:nvPr/>
        </p:nvCxnSpPr>
        <p:spPr>
          <a:xfrm>
            <a:off x="5967783" y="2161157"/>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0E77E5D-BA97-D64F-B5FF-8F2FC437279E}"/>
              </a:ext>
            </a:extLst>
          </p:cNvPr>
          <p:cNvCxnSpPr/>
          <p:nvPr/>
        </p:nvCxnSpPr>
        <p:spPr>
          <a:xfrm>
            <a:off x="5967783" y="2966701"/>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F527BE0-7ACB-B14A-82D1-F8B6DCB28808}"/>
              </a:ext>
            </a:extLst>
          </p:cNvPr>
          <p:cNvCxnSpPr/>
          <p:nvPr/>
        </p:nvCxnSpPr>
        <p:spPr>
          <a:xfrm>
            <a:off x="5967783" y="3771228"/>
            <a:ext cx="280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31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Une image contenant décoré&#10;&#10;Description générée automatiquement">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a:srcRect l="16413" r="16413"/>
          <a:stretch>
            <a:fill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Les habitudes alimentaires des Français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571301"/>
          </a:xfrm>
        </p:spPr>
        <p:txBody>
          <a:bodyPr/>
          <a:lstStyle/>
          <a:p>
            <a:r>
              <a:rPr lang="fr-FR" dirty="0"/>
              <a:t>Evolution des comportements alimentaires</a:t>
            </a:r>
          </a:p>
        </p:txBody>
      </p:sp>
    </p:spTree>
    <p:extLst>
      <p:ext uri="{BB962C8B-B14F-4D97-AF65-F5344CB8AC3E}">
        <p14:creationId xmlns:p14="http://schemas.microsoft.com/office/powerpoint/2010/main" val="1398476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4DBC8F-6E71-742E-5C4B-63A52C28E242}"/>
              </a:ext>
            </a:extLst>
          </p:cNvPr>
          <p:cNvSpPr>
            <a:spLocks noGrp="1"/>
          </p:cNvSpPr>
          <p:nvPr>
            <p:ph type="body" sz="quarter" idx="17"/>
          </p:nvPr>
        </p:nvSpPr>
        <p:spPr/>
        <p:txBody>
          <a:bodyPr/>
          <a:lstStyle/>
          <a:p>
            <a:r>
              <a:rPr lang="fr-FR" dirty="0"/>
              <a:t>On parle beaucoup de changements d’habitudes alimentaires. Vous-même, diriez-vous que vous avez fait des changements dans votre alimentation cette année ? </a:t>
            </a:r>
          </a:p>
        </p:txBody>
      </p:sp>
      <p:sp>
        <p:nvSpPr>
          <p:cNvPr id="3" name="Espace réservé du texte 2">
            <a:extLst>
              <a:ext uri="{FF2B5EF4-FFF2-40B4-BE49-F238E27FC236}">
                <a16:creationId xmlns:a16="http://schemas.microsoft.com/office/drawing/2014/main" id="{B39BCADC-A060-B51B-687B-F088CB200F60}"/>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456E11BF-5CC5-7A7E-3774-4B128D58A1FE}"/>
              </a:ext>
            </a:extLst>
          </p:cNvPr>
          <p:cNvSpPr>
            <a:spLocks noGrp="1"/>
          </p:cNvSpPr>
          <p:nvPr>
            <p:ph type="title"/>
          </p:nvPr>
        </p:nvSpPr>
        <p:spPr/>
        <p:txBody>
          <a:bodyPr/>
          <a:lstStyle/>
          <a:p>
            <a:r>
              <a:rPr lang="fr-FR" dirty="0"/>
              <a:t>Evolution des habitudes alimentaires </a:t>
            </a:r>
          </a:p>
        </p:txBody>
      </p:sp>
      <p:graphicFrame>
        <p:nvGraphicFramePr>
          <p:cNvPr id="5" name="Google Shape;695;p8">
            <a:extLst>
              <a:ext uri="{FF2B5EF4-FFF2-40B4-BE49-F238E27FC236}">
                <a16:creationId xmlns:a16="http://schemas.microsoft.com/office/drawing/2014/main" id="{D29609B7-9108-2CB2-4CAB-9A335473A84E}"/>
              </a:ext>
            </a:extLst>
          </p:cNvPr>
          <p:cNvGraphicFramePr/>
          <p:nvPr>
            <p:extLst>
              <p:ext uri="{D42A27DB-BD31-4B8C-83A1-F6EECF244321}">
                <p14:modId xmlns:p14="http://schemas.microsoft.com/office/powerpoint/2010/main" val="1635087213"/>
              </p:ext>
            </p:extLst>
          </p:nvPr>
        </p:nvGraphicFramePr>
        <p:xfrm>
          <a:off x="1480088" y="1721271"/>
          <a:ext cx="5299727" cy="3078719"/>
        </p:xfrm>
        <a:graphic>
          <a:graphicData uri="http://schemas.openxmlformats.org/drawingml/2006/chart">
            <c:chart xmlns:c="http://schemas.openxmlformats.org/drawingml/2006/chart" xmlns:r="http://schemas.openxmlformats.org/officeDocument/2006/relationships" r:id="rId3"/>
          </a:graphicData>
        </a:graphic>
      </p:graphicFrame>
      <p:sp>
        <p:nvSpPr>
          <p:cNvPr id="6" name="Demi-cadre 5">
            <a:extLst>
              <a:ext uri="{FF2B5EF4-FFF2-40B4-BE49-F238E27FC236}">
                <a16:creationId xmlns:a16="http://schemas.microsoft.com/office/drawing/2014/main" id="{E43255A9-BDE4-5FF7-DF1F-DE44F1EFB0FF}"/>
              </a:ext>
            </a:extLst>
          </p:cNvPr>
          <p:cNvSpPr/>
          <p:nvPr/>
        </p:nvSpPr>
        <p:spPr>
          <a:xfrm flipH="1">
            <a:off x="6093781" y="1717422"/>
            <a:ext cx="464093" cy="3028698"/>
          </a:xfrm>
          <a:prstGeom prst="halfFram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 coins arrondis 6">
            <a:extLst>
              <a:ext uri="{FF2B5EF4-FFF2-40B4-BE49-F238E27FC236}">
                <a16:creationId xmlns:a16="http://schemas.microsoft.com/office/drawing/2014/main" id="{65685F42-74B6-1F35-CE14-D2AC526E77E7}"/>
              </a:ext>
            </a:extLst>
          </p:cNvPr>
          <p:cNvSpPr/>
          <p:nvPr/>
        </p:nvSpPr>
        <p:spPr>
          <a:xfrm>
            <a:off x="6557874" y="2216691"/>
            <a:ext cx="2402237" cy="16174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bg2"/>
                </a:solidFill>
                <a:latin typeface="+mj-lt"/>
              </a:rPr>
              <a:t>Changements d’habitudes alimentaires</a:t>
            </a:r>
            <a:endParaRPr kumimoji="0" lang="fr-FR" sz="1600" b="0" i="0" u="none" strike="noStrike" kern="1200" cap="none" spc="0" normalizeH="0" baseline="0" noProof="0" dirty="0">
              <a:ln>
                <a:noFill/>
              </a:ln>
              <a:solidFill>
                <a:schemeClr val="bg2"/>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bg2"/>
                </a:solidFill>
                <a:latin typeface="+mj-lt"/>
              </a:rPr>
              <a:t>54</a:t>
            </a:r>
            <a:r>
              <a:rPr kumimoji="0" lang="fr-FR" sz="2400" b="1" i="0" u="none" strike="noStrike" kern="1200" cap="none" spc="0" normalizeH="0" baseline="0" noProof="0" dirty="0">
                <a:ln>
                  <a:noFill/>
                </a:ln>
                <a:solidFill>
                  <a:schemeClr val="bg2"/>
                </a:solidFill>
                <a:effectLst/>
                <a:uLnTx/>
                <a:uFillTx/>
                <a:latin typeface="+mj-lt"/>
                <a:ea typeface="+mn-ea"/>
                <a:cs typeface="+mn-cs"/>
              </a:rPr>
              <a:t>%</a:t>
            </a:r>
            <a:r>
              <a:rPr kumimoji="0" lang="fr-FR" sz="2400" b="0" i="0" u="none" strike="noStrike" kern="1200" cap="none" spc="0" normalizeH="0" baseline="0" noProof="0" dirty="0">
                <a:ln>
                  <a:noFill/>
                </a:ln>
                <a:solidFill>
                  <a:schemeClr val="bg2"/>
                </a:solidFill>
                <a:effectLst/>
                <a:uLnTx/>
                <a:uFillTx/>
                <a:latin typeface="+mj-lt"/>
                <a:ea typeface="+mn-ea"/>
                <a:cs typeface="+mn-cs"/>
              </a:rPr>
              <a:t> </a:t>
            </a:r>
            <a:endParaRPr kumimoji="0" lang="fr-FR" sz="1200" b="0" i="0" u="none" strike="noStrike" kern="1200" cap="none" spc="0" normalizeH="0" baseline="0" noProof="0" dirty="0">
              <a:ln>
                <a:noFill/>
              </a:ln>
              <a:solidFill>
                <a:schemeClr val="bg2"/>
              </a:solidFill>
              <a:effectLst/>
              <a:uLnTx/>
              <a:uFillTx/>
              <a:latin typeface="+mj-lt"/>
              <a:ea typeface="+mn-ea"/>
              <a:cs typeface="+mn-cs"/>
            </a:endParaRPr>
          </a:p>
        </p:txBody>
      </p:sp>
    </p:spTree>
    <p:extLst>
      <p:ext uri="{BB962C8B-B14F-4D97-AF65-F5344CB8AC3E}">
        <p14:creationId xmlns:p14="http://schemas.microsoft.com/office/powerpoint/2010/main" val="150386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E984DF0E-7A21-8D4C-9ED5-2CFADDC56CDA}"/>
              </a:ext>
            </a:extLst>
          </p:cNvPr>
          <p:cNvSpPr>
            <a:spLocks noGrp="1"/>
          </p:cNvSpPr>
          <p:nvPr>
            <p:ph type="body" sz="quarter" idx="17"/>
          </p:nvPr>
        </p:nvSpPr>
        <p:spPr/>
        <p:txBody>
          <a:bodyPr/>
          <a:lstStyle/>
          <a:p>
            <a:r>
              <a:rPr lang="fr-FR" dirty="0"/>
              <a:t>On parle beaucoup de changements d’habitudes alimentaires. Vous-même, diriez-vous que vous avez fait des changements dans votre alimentation cette année ? </a:t>
            </a:r>
          </a:p>
        </p:txBody>
      </p:sp>
      <p:sp>
        <p:nvSpPr>
          <p:cNvPr id="6" name="Espace réservé du texte 2">
            <a:extLst>
              <a:ext uri="{FF2B5EF4-FFF2-40B4-BE49-F238E27FC236}">
                <a16:creationId xmlns:a16="http://schemas.microsoft.com/office/drawing/2014/main" id="{C8C4A541-8692-A567-F807-A5258BD4F740}"/>
              </a:ext>
            </a:extLst>
          </p:cNvPr>
          <p:cNvSpPr>
            <a:spLocks noGrp="1"/>
          </p:cNvSpPr>
          <p:nvPr>
            <p:ph type="body" sz="quarter" idx="21"/>
          </p:nvPr>
        </p:nvSpPr>
        <p:spPr/>
        <p:txBody>
          <a:bodyPr/>
          <a:lstStyle/>
          <a:p>
            <a:r>
              <a:rPr lang="fr-FR" dirty="0"/>
              <a:t>Base totale, n=4000</a:t>
            </a:r>
          </a:p>
        </p:txBody>
      </p:sp>
      <p:sp>
        <p:nvSpPr>
          <p:cNvPr id="7" name="Titre 6">
            <a:extLst>
              <a:ext uri="{FF2B5EF4-FFF2-40B4-BE49-F238E27FC236}">
                <a16:creationId xmlns:a16="http://schemas.microsoft.com/office/drawing/2014/main" id="{B5060F1F-07D1-32E4-2761-D683D85048DB}"/>
              </a:ext>
            </a:extLst>
          </p:cNvPr>
          <p:cNvSpPr>
            <a:spLocks noGrp="1"/>
          </p:cNvSpPr>
          <p:nvPr>
            <p:ph type="title"/>
          </p:nvPr>
        </p:nvSpPr>
        <p:spPr/>
        <p:txBody>
          <a:bodyPr/>
          <a:lstStyle/>
          <a:p>
            <a:r>
              <a:rPr lang="fr-FR" dirty="0"/>
              <a:t>Evolution des habitudes alimentaires </a:t>
            </a:r>
          </a:p>
        </p:txBody>
      </p:sp>
      <p:sp>
        <p:nvSpPr>
          <p:cNvPr id="9" name="ZoneTexte 8">
            <a:extLst>
              <a:ext uri="{FF2B5EF4-FFF2-40B4-BE49-F238E27FC236}">
                <a16:creationId xmlns:a16="http://schemas.microsoft.com/office/drawing/2014/main" id="{0F59697E-8076-659F-9C57-5C62E9085843}"/>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En fonction de l’âge</a:t>
            </a:r>
          </a:p>
        </p:txBody>
      </p:sp>
      <p:graphicFrame>
        <p:nvGraphicFramePr>
          <p:cNvPr id="10" name="Graphique 9">
            <a:extLst>
              <a:ext uri="{FF2B5EF4-FFF2-40B4-BE49-F238E27FC236}">
                <a16:creationId xmlns:a16="http://schemas.microsoft.com/office/drawing/2014/main" id="{9E8D6AED-68C7-8911-A2D1-9B4142DAD7C1}"/>
              </a:ext>
            </a:extLst>
          </p:cNvPr>
          <p:cNvGraphicFramePr/>
          <p:nvPr>
            <p:extLst>
              <p:ext uri="{D42A27DB-BD31-4B8C-83A1-F6EECF244321}">
                <p14:modId xmlns:p14="http://schemas.microsoft.com/office/powerpoint/2010/main" val="2057463933"/>
              </p:ext>
            </p:extLst>
          </p:nvPr>
        </p:nvGraphicFramePr>
        <p:xfrm>
          <a:off x="-76911" y="1874581"/>
          <a:ext cx="4648912" cy="1299566"/>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28B5D662-76A1-00F9-A047-E309A8B5DE4D}"/>
              </a:ext>
            </a:extLst>
          </p:cNvPr>
          <p:cNvSpPr txBox="1"/>
          <p:nvPr/>
        </p:nvSpPr>
        <p:spPr>
          <a:xfrm>
            <a:off x="4572001" y="1723134"/>
            <a:ext cx="4221621" cy="246221"/>
          </a:xfrm>
          <a:prstGeom prst="rect">
            <a:avLst/>
          </a:prstGeom>
          <a:noFill/>
        </p:spPr>
        <p:txBody>
          <a:bodyPr wrap="square" rtlCol="0">
            <a:spAutoFit/>
          </a:bodyPr>
          <a:lstStyle/>
          <a:p>
            <a:pPr algn="ctr"/>
            <a:r>
              <a:rPr lang="fr-FR" sz="1000" b="1" dirty="0"/>
              <a:t>En fonction du niveau de vie du ménage</a:t>
            </a:r>
          </a:p>
        </p:txBody>
      </p:sp>
      <p:sp>
        <p:nvSpPr>
          <p:cNvPr id="15" name="ZoneTexte 14">
            <a:extLst>
              <a:ext uri="{FF2B5EF4-FFF2-40B4-BE49-F238E27FC236}">
                <a16:creationId xmlns:a16="http://schemas.microsoft.com/office/drawing/2014/main" id="{7E759558-E8E2-2CCA-8380-8EF331FCF6F5}"/>
              </a:ext>
            </a:extLst>
          </p:cNvPr>
          <p:cNvSpPr txBox="1"/>
          <p:nvPr/>
        </p:nvSpPr>
        <p:spPr>
          <a:xfrm>
            <a:off x="207388" y="3218926"/>
            <a:ext cx="4221621" cy="246221"/>
          </a:xfrm>
          <a:prstGeom prst="rect">
            <a:avLst/>
          </a:prstGeom>
          <a:noFill/>
        </p:spPr>
        <p:txBody>
          <a:bodyPr wrap="square" rtlCol="0">
            <a:spAutoFit/>
          </a:bodyPr>
          <a:lstStyle/>
          <a:p>
            <a:pPr algn="ctr"/>
            <a:r>
              <a:rPr lang="fr-FR" sz="1000" b="1" dirty="0"/>
              <a:t>En fonction du niveau de la situation familiale</a:t>
            </a:r>
          </a:p>
        </p:txBody>
      </p:sp>
      <p:sp>
        <p:nvSpPr>
          <p:cNvPr id="16" name="ZoneTexte 15">
            <a:extLst>
              <a:ext uri="{FF2B5EF4-FFF2-40B4-BE49-F238E27FC236}">
                <a16:creationId xmlns:a16="http://schemas.microsoft.com/office/drawing/2014/main" id="{C27B3B25-CB97-6A43-58F8-DF460DDF5E29}"/>
              </a:ext>
            </a:extLst>
          </p:cNvPr>
          <p:cNvSpPr txBox="1"/>
          <p:nvPr/>
        </p:nvSpPr>
        <p:spPr>
          <a:xfrm>
            <a:off x="4572000" y="3231398"/>
            <a:ext cx="4221621" cy="246221"/>
          </a:xfrm>
          <a:prstGeom prst="rect">
            <a:avLst/>
          </a:prstGeom>
          <a:noFill/>
        </p:spPr>
        <p:txBody>
          <a:bodyPr wrap="square" rtlCol="0">
            <a:spAutoFit/>
          </a:bodyPr>
          <a:lstStyle/>
          <a:p>
            <a:pPr algn="ctr"/>
            <a:r>
              <a:rPr lang="fr-FR" sz="1000" b="1" dirty="0"/>
              <a:t>En fonction de la fréquence de consommation de produits bios</a:t>
            </a:r>
          </a:p>
        </p:txBody>
      </p:sp>
      <p:graphicFrame>
        <p:nvGraphicFramePr>
          <p:cNvPr id="2" name="Graphique 1">
            <a:extLst>
              <a:ext uri="{FF2B5EF4-FFF2-40B4-BE49-F238E27FC236}">
                <a16:creationId xmlns:a16="http://schemas.microsoft.com/office/drawing/2014/main" id="{1A5876E6-43E2-8AB6-6500-E0433471FE39}"/>
              </a:ext>
            </a:extLst>
          </p:cNvPr>
          <p:cNvGraphicFramePr/>
          <p:nvPr>
            <p:extLst>
              <p:ext uri="{D42A27DB-BD31-4B8C-83A1-F6EECF244321}">
                <p14:modId xmlns:p14="http://schemas.microsoft.com/office/powerpoint/2010/main" val="3623476366"/>
              </p:ext>
            </p:extLst>
          </p:nvPr>
        </p:nvGraphicFramePr>
        <p:xfrm>
          <a:off x="4572001" y="1874581"/>
          <a:ext cx="4648912" cy="12995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phique 2">
            <a:extLst>
              <a:ext uri="{FF2B5EF4-FFF2-40B4-BE49-F238E27FC236}">
                <a16:creationId xmlns:a16="http://schemas.microsoft.com/office/drawing/2014/main" id="{65C11F0C-AF55-D814-221F-D6698271C159}"/>
              </a:ext>
            </a:extLst>
          </p:cNvPr>
          <p:cNvGraphicFramePr/>
          <p:nvPr>
            <p:extLst>
              <p:ext uri="{D42A27DB-BD31-4B8C-83A1-F6EECF244321}">
                <p14:modId xmlns:p14="http://schemas.microsoft.com/office/powerpoint/2010/main" val="497574922"/>
              </p:ext>
            </p:extLst>
          </p:nvPr>
        </p:nvGraphicFramePr>
        <p:xfrm>
          <a:off x="-6258" y="3386576"/>
          <a:ext cx="4648912" cy="12995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Graphique 3">
            <a:extLst>
              <a:ext uri="{FF2B5EF4-FFF2-40B4-BE49-F238E27FC236}">
                <a16:creationId xmlns:a16="http://schemas.microsoft.com/office/drawing/2014/main" id="{C443507E-754D-0B34-6BD6-AC1BD0EE5161}"/>
              </a:ext>
            </a:extLst>
          </p:cNvPr>
          <p:cNvGraphicFramePr/>
          <p:nvPr>
            <p:extLst>
              <p:ext uri="{D42A27DB-BD31-4B8C-83A1-F6EECF244321}">
                <p14:modId xmlns:p14="http://schemas.microsoft.com/office/powerpoint/2010/main" val="299259978"/>
              </p:ext>
            </p:extLst>
          </p:nvPr>
        </p:nvGraphicFramePr>
        <p:xfrm>
          <a:off x="4572001" y="3373981"/>
          <a:ext cx="4435266" cy="129956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69353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6FA177-7C82-634D-ACB4-49A33D8085A4}"/>
              </a:ext>
            </a:extLst>
          </p:cNvPr>
          <p:cNvSpPr/>
          <p:nvPr/>
        </p:nvSpPr>
        <p:spPr>
          <a:xfrm>
            <a:off x="-3966" y="2969338"/>
            <a:ext cx="6002212" cy="143740"/>
          </a:xfrm>
          <a:prstGeom prst="rect">
            <a:avLst/>
          </a:prstGeom>
          <a:solidFill>
            <a:srgbClr val="F5D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De quelles manières avez-vous modifié vos habitudes, votre comportement ? Vous avez…</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 des individus ayant modifié leurs habitudes alimentaires, n=1616</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Types des habitudes alimentaires modifiés</a:t>
            </a:r>
          </a:p>
        </p:txBody>
      </p:sp>
      <p:sp>
        <p:nvSpPr>
          <p:cNvPr id="24" name="Rectangle 23">
            <a:extLst>
              <a:ext uri="{FF2B5EF4-FFF2-40B4-BE49-F238E27FC236}">
                <a16:creationId xmlns:a16="http://schemas.microsoft.com/office/drawing/2014/main" id="{5B184414-8E9B-1ED1-D1F1-9AF2876F587C}"/>
              </a:ext>
            </a:extLst>
          </p:cNvPr>
          <p:cNvSpPr/>
          <p:nvPr/>
        </p:nvSpPr>
        <p:spPr>
          <a:xfrm>
            <a:off x="8097426" y="1729887"/>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31%</a:t>
            </a:r>
          </a:p>
        </p:txBody>
      </p:sp>
      <p:sp>
        <p:nvSpPr>
          <p:cNvPr id="25" name="Rectangle 24">
            <a:extLst>
              <a:ext uri="{FF2B5EF4-FFF2-40B4-BE49-F238E27FC236}">
                <a16:creationId xmlns:a16="http://schemas.microsoft.com/office/drawing/2014/main" id="{A51677BF-2585-651E-A0ED-AA50D8715BB5}"/>
              </a:ext>
            </a:extLst>
          </p:cNvPr>
          <p:cNvSpPr/>
          <p:nvPr/>
        </p:nvSpPr>
        <p:spPr>
          <a:xfrm>
            <a:off x="8097426" y="2660643"/>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20%</a:t>
            </a:r>
          </a:p>
        </p:txBody>
      </p:sp>
      <p:sp>
        <p:nvSpPr>
          <p:cNvPr id="26" name="Rectangle 25">
            <a:extLst>
              <a:ext uri="{FF2B5EF4-FFF2-40B4-BE49-F238E27FC236}">
                <a16:creationId xmlns:a16="http://schemas.microsoft.com/office/drawing/2014/main" id="{833A46E3-DCDD-E87F-DEF6-09950DCACE52}"/>
              </a:ext>
            </a:extLst>
          </p:cNvPr>
          <p:cNvSpPr/>
          <p:nvPr/>
        </p:nvSpPr>
        <p:spPr>
          <a:xfrm>
            <a:off x="8097426" y="2815768"/>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5%</a:t>
            </a:r>
          </a:p>
        </p:txBody>
      </p:sp>
      <p:sp>
        <p:nvSpPr>
          <p:cNvPr id="31" name="Rectangle 30">
            <a:extLst>
              <a:ext uri="{FF2B5EF4-FFF2-40B4-BE49-F238E27FC236}">
                <a16:creationId xmlns:a16="http://schemas.microsoft.com/office/drawing/2014/main" id="{7A5656B6-73A0-3BF1-6610-79C2A02DD5B9}"/>
              </a:ext>
            </a:extLst>
          </p:cNvPr>
          <p:cNvSpPr/>
          <p:nvPr/>
        </p:nvSpPr>
        <p:spPr>
          <a:xfrm>
            <a:off x="8097426" y="2505517"/>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17%</a:t>
            </a:r>
          </a:p>
        </p:txBody>
      </p:sp>
      <p:sp>
        <p:nvSpPr>
          <p:cNvPr id="32" name="Rectangle 31">
            <a:extLst>
              <a:ext uri="{FF2B5EF4-FFF2-40B4-BE49-F238E27FC236}">
                <a16:creationId xmlns:a16="http://schemas.microsoft.com/office/drawing/2014/main" id="{6C4AA36D-533A-19AA-09E7-A1E74512A661}"/>
              </a:ext>
            </a:extLst>
          </p:cNvPr>
          <p:cNvSpPr/>
          <p:nvPr/>
        </p:nvSpPr>
        <p:spPr>
          <a:xfrm>
            <a:off x="8097426" y="2350391"/>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23%</a:t>
            </a:r>
          </a:p>
        </p:txBody>
      </p:sp>
      <p:sp>
        <p:nvSpPr>
          <p:cNvPr id="33" name="Rectangle 32">
            <a:extLst>
              <a:ext uri="{FF2B5EF4-FFF2-40B4-BE49-F238E27FC236}">
                <a16:creationId xmlns:a16="http://schemas.microsoft.com/office/drawing/2014/main" id="{1238C4DE-7B56-A838-81E4-ADCC2F5F0F61}"/>
              </a:ext>
            </a:extLst>
          </p:cNvPr>
          <p:cNvSpPr/>
          <p:nvPr/>
        </p:nvSpPr>
        <p:spPr>
          <a:xfrm>
            <a:off x="8097426" y="2195265"/>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16%</a:t>
            </a:r>
          </a:p>
        </p:txBody>
      </p:sp>
      <p:sp>
        <p:nvSpPr>
          <p:cNvPr id="34" name="Rectangle 33">
            <a:extLst>
              <a:ext uri="{FF2B5EF4-FFF2-40B4-BE49-F238E27FC236}">
                <a16:creationId xmlns:a16="http://schemas.microsoft.com/office/drawing/2014/main" id="{A302EBD8-F682-3448-928E-6C06EEE9AB36}"/>
              </a:ext>
            </a:extLst>
          </p:cNvPr>
          <p:cNvSpPr/>
          <p:nvPr/>
        </p:nvSpPr>
        <p:spPr>
          <a:xfrm>
            <a:off x="8097426" y="2040139"/>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28%</a:t>
            </a:r>
          </a:p>
        </p:txBody>
      </p:sp>
      <p:sp>
        <p:nvSpPr>
          <p:cNvPr id="35" name="Rectangle 34">
            <a:extLst>
              <a:ext uri="{FF2B5EF4-FFF2-40B4-BE49-F238E27FC236}">
                <a16:creationId xmlns:a16="http://schemas.microsoft.com/office/drawing/2014/main" id="{0653656E-AE10-9415-CD98-F42B32D598B0}"/>
              </a:ext>
            </a:extLst>
          </p:cNvPr>
          <p:cNvSpPr/>
          <p:nvPr/>
        </p:nvSpPr>
        <p:spPr>
          <a:xfrm>
            <a:off x="8097426" y="1885013"/>
            <a:ext cx="396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latin typeface="Arial" panose="020B0604020202020204" pitchFamily="34" charset="0"/>
              </a:rPr>
              <a:t>30%</a:t>
            </a:r>
          </a:p>
        </p:txBody>
      </p:sp>
      <p:sp>
        <p:nvSpPr>
          <p:cNvPr id="37" name="ZoneTexte 36">
            <a:extLst>
              <a:ext uri="{FF2B5EF4-FFF2-40B4-BE49-F238E27FC236}">
                <a16:creationId xmlns:a16="http://schemas.microsoft.com/office/drawing/2014/main" id="{201060E8-4CBF-2E2A-99BE-FF5BCD19A034}"/>
              </a:ext>
            </a:extLst>
          </p:cNvPr>
          <p:cNvSpPr txBox="1"/>
          <p:nvPr/>
        </p:nvSpPr>
        <p:spPr>
          <a:xfrm>
            <a:off x="4489504" y="266650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9" name="ZoneTexte 30">
            <a:extLst>
              <a:ext uri="{FF2B5EF4-FFF2-40B4-BE49-F238E27FC236}">
                <a16:creationId xmlns:a16="http://schemas.microsoft.com/office/drawing/2014/main" id="{990F6D2E-5AF0-AA36-B106-3B49D3B81446}"/>
              </a:ext>
            </a:extLst>
          </p:cNvPr>
          <p:cNvSpPr txBox="1"/>
          <p:nvPr/>
        </p:nvSpPr>
        <p:spPr>
          <a:xfrm>
            <a:off x="4713664" y="2381307"/>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40" name="ZoneTexte 30">
            <a:extLst>
              <a:ext uri="{FF2B5EF4-FFF2-40B4-BE49-F238E27FC236}">
                <a16:creationId xmlns:a16="http://schemas.microsoft.com/office/drawing/2014/main" id="{67C09EC0-42EB-A7F6-0913-C21538B840D7}"/>
              </a:ext>
            </a:extLst>
          </p:cNvPr>
          <p:cNvSpPr txBox="1"/>
          <p:nvPr/>
        </p:nvSpPr>
        <p:spPr>
          <a:xfrm>
            <a:off x="4534571" y="2517556"/>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41" name="ZoneTexte 40">
            <a:extLst>
              <a:ext uri="{FF2B5EF4-FFF2-40B4-BE49-F238E27FC236}">
                <a16:creationId xmlns:a16="http://schemas.microsoft.com/office/drawing/2014/main" id="{10F1996F-E523-731E-A4A8-7F278D43C44D}"/>
              </a:ext>
            </a:extLst>
          </p:cNvPr>
          <p:cNvSpPr txBox="1"/>
          <p:nvPr/>
        </p:nvSpPr>
        <p:spPr>
          <a:xfrm>
            <a:off x="4271892" y="298466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2" name="ZoneTexte 41">
            <a:extLst>
              <a:ext uri="{FF2B5EF4-FFF2-40B4-BE49-F238E27FC236}">
                <a16:creationId xmlns:a16="http://schemas.microsoft.com/office/drawing/2014/main" id="{4BB5D370-287E-9639-A244-C9025053D50D}"/>
              </a:ext>
            </a:extLst>
          </p:cNvPr>
          <p:cNvSpPr txBox="1"/>
          <p:nvPr/>
        </p:nvSpPr>
        <p:spPr>
          <a:xfrm>
            <a:off x="3890855" y="3835930"/>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3" name="ZoneTexte 42">
            <a:extLst>
              <a:ext uri="{FF2B5EF4-FFF2-40B4-BE49-F238E27FC236}">
                <a16:creationId xmlns:a16="http://schemas.microsoft.com/office/drawing/2014/main" id="{7605564E-E9CB-E9AD-6CE3-D71D67EC61F0}"/>
              </a:ext>
            </a:extLst>
          </p:cNvPr>
          <p:cNvSpPr txBox="1"/>
          <p:nvPr/>
        </p:nvSpPr>
        <p:spPr>
          <a:xfrm>
            <a:off x="3804817" y="4272532"/>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4" name="ZoneTexte 43">
            <a:extLst>
              <a:ext uri="{FF2B5EF4-FFF2-40B4-BE49-F238E27FC236}">
                <a16:creationId xmlns:a16="http://schemas.microsoft.com/office/drawing/2014/main" id="{5243D6D2-2121-DC3F-1002-71F3ED12C1F7}"/>
              </a:ext>
            </a:extLst>
          </p:cNvPr>
          <p:cNvSpPr txBox="1"/>
          <p:nvPr/>
        </p:nvSpPr>
        <p:spPr>
          <a:xfrm>
            <a:off x="3937002" y="3692639"/>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5" name="ZoneTexte 44">
            <a:extLst>
              <a:ext uri="{FF2B5EF4-FFF2-40B4-BE49-F238E27FC236}">
                <a16:creationId xmlns:a16="http://schemas.microsoft.com/office/drawing/2014/main" id="{46202057-3DBA-8C59-416E-B258D09D0D10}"/>
              </a:ext>
            </a:extLst>
          </p:cNvPr>
          <p:cNvSpPr txBox="1"/>
          <p:nvPr/>
        </p:nvSpPr>
        <p:spPr>
          <a:xfrm>
            <a:off x="3997129" y="353146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6" name="ZoneTexte 45">
            <a:extLst>
              <a:ext uri="{FF2B5EF4-FFF2-40B4-BE49-F238E27FC236}">
                <a16:creationId xmlns:a16="http://schemas.microsoft.com/office/drawing/2014/main" id="{06C2AEC2-3E89-0F6B-C413-A70F31DEB1BA}"/>
              </a:ext>
            </a:extLst>
          </p:cNvPr>
          <p:cNvSpPr txBox="1"/>
          <p:nvPr/>
        </p:nvSpPr>
        <p:spPr>
          <a:xfrm>
            <a:off x="4405658" y="2805371"/>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 name="ZoneTexte 3">
            <a:extLst>
              <a:ext uri="{FF2B5EF4-FFF2-40B4-BE49-F238E27FC236}">
                <a16:creationId xmlns:a16="http://schemas.microsoft.com/office/drawing/2014/main" id="{CFD8C133-EE8B-931C-AB76-DADDCD263974}"/>
              </a:ext>
            </a:extLst>
          </p:cNvPr>
          <p:cNvSpPr txBox="1"/>
          <p:nvPr/>
        </p:nvSpPr>
        <p:spPr>
          <a:xfrm>
            <a:off x="4306170" y="2961580"/>
            <a:ext cx="509706" cy="200055"/>
          </a:xfrm>
          <a:prstGeom prst="rect">
            <a:avLst/>
          </a:prstGeom>
          <a:noFill/>
        </p:spPr>
        <p:txBody>
          <a:bodyPr wrap="square" rtlCol="0">
            <a:spAutoFit/>
          </a:bodyPr>
          <a:lstStyle/>
          <a:p>
            <a:pPr algn="ctr"/>
            <a:r>
              <a:rPr lang="fr-FR" sz="700" b="1" dirty="0">
                <a:solidFill>
                  <a:schemeClr val="accent4"/>
                </a:solidFill>
              </a:rPr>
              <a:t>-17 pts</a:t>
            </a:r>
          </a:p>
        </p:txBody>
      </p:sp>
      <p:grpSp>
        <p:nvGrpSpPr>
          <p:cNvPr id="27" name="Groupe 26">
            <a:extLst>
              <a:ext uri="{FF2B5EF4-FFF2-40B4-BE49-F238E27FC236}">
                <a16:creationId xmlns:a16="http://schemas.microsoft.com/office/drawing/2014/main" id="{663C52F6-F33A-C040-245C-ED36B582F2EA}"/>
              </a:ext>
            </a:extLst>
          </p:cNvPr>
          <p:cNvGrpSpPr/>
          <p:nvPr/>
        </p:nvGrpSpPr>
        <p:grpSpPr>
          <a:xfrm>
            <a:off x="6021105" y="1576781"/>
            <a:ext cx="1595441" cy="1637470"/>
            <a:chOff x="7206644" y="1569095"/>
            <a:chExt cx="1595441" cy="1637470"/>
          </a:xfrm>
        </p:grpSpPr>
        <p:sp>
          <p:nvSpPr>
            <p:cNvPr id="2" name="Espace réservé du contenu 35">
              <a:extLst>
                <a:ext uri="{FF2B5EF4-FFF2-40B4-BE49-F238E27FC236}">
                  <a16:creationId xmlns:a16="http://schemas.microsoft.com/office/drawing/2014/main" id="{62C2566C-4F92-8E3C-069F-481C8333069D}"/>
                </a:ext>
              </a:extLst>
            </p:cNvPr>
            <p:cNvSpPr txBox="1">
              <a:spLocks/>
            </p:cNvSpPr>
            <p:nvPr/>
          </p:nvSpPr>
          <p:spPr>
            <a:xfrm>
              <a:off x="7290085" y="1694565"/>
              <a:ext cx="1512000" cy="1512000"/>
            </a:xfrm>
            <a:prstGeom prst="rect">
              <a:avLst/>
            </a:prstGeom>
            <a:solidFill>
              <a:schemeClr val="accent4"/>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sz="2800" b="1" dirty="0">
                <a:solidFill>
                  <a:schemeClr val="bg1"/>
                </a:solidFill>
              </a:endParaRPr>
            </a:p>
            <a:p>
              <a:pPr algn="just"/>
              <a:r>
                <a:rPr lang="fr-FR" sz="2800" b="1" dirty="0">
                  <a:solidFill>
                    <a:schemeClr val="bg1"/>
                  </a:solidFill>
                </a:rPr>
                <a:t>-17 pts</a:t>
              </a:r>
            </a:p>
            <a:p>
              <a:pPr algn="just"/>
              <a:r>
                <a:rPr lang="fr-FR" sz="1050" dirty="0">
                  <a:solidFill>
                    <a:schemeClr val="bg1"/>
                  </a:solidFill>
                </a:rPr>
                <a:t>Baisse des achats de produits bio</a:t>
              </a:r>
            </a:p>
          </p:txBody>
        </p:sp>
        <p:pic>
          <p:nvPicPr>
            <p:cNvPr id="5" name="Image 4">
              <a:extLst>
                <a:ext uri="{FF2B5EF4-FFF2-40B4-BE49-F238E27FC236}">
                  <a16:creationId xmlns:a16="http://schemas.microsoft.com/office/drawing/2014/main" id="{93F71330-7C8F-C88A-D3EA-1D73C858C5DA}"/>
                </a:ext>
              </a:extLst>
            </p:cNvPr>
            <p:cNvPicPr>
              <a:picLocks noChangeAspect="1"/>
            </p:cNvPicPr>
            <p:nvPr/>
          </p:nvPicPr>
          <p:blipFill>
            <a:blip r:embed="rId4">
              <a:biLevel thresh="25000"/>
            </a:blip>
            <a:stretch>
              <a:fillRect/>
            </a:stretch>
          </p:blipFill>
          <p:spPr>
            <a:xfrm>
              <a:off x="7206644" y="1569095"/>
              <a:ext cx="900000" cy="900000"/>
            </a:xfrm>
            <a:prstGeom prst="rect">
              <a:avLst/>
            </a:prstGeom>
          </p:spPr>
        </p:pic>
      </p:grpSp>
      <p:grpSp>
        <p:nvGrpSpPr>
          <p:cNvPr id="36" name="Groupe 35">
            <a:extLst>
              <a:ext uri="{FF2B5EF4-FFF2-40B4-BE49-F238E27FC236}">
                <a16:creationId xmlns:a16="http://schemas.microsoft.com/office/drawing/2014/main" id="{6058FE28-1365-E8F5-12DB-D7CD81B0012A}"/>
              </a:ext>
            </a:extLst>
          </p:cNvPr>
          <p:cNvGrpSpPr/>
          <p:nvPr/>
        </p:nvGrpSpPr>
        <p:grpSpPr>
          <a:xfrm>
            <a:off x="7613107" y="1705623"/>
            <a:ext cx="1512000" cy="1512000"/>
            <a:chOff x="7632000" y="3233265"/>
            <a:chExt cx="1512000" cy="1512000"/>
          </a:xfrm>
        </p:grpSpPr>
        <p:sp>
          <p:nvSpPr>
            <p:cNvPr id="3" name="Espace réservé du contenu 35">
              <a:extLst>
                <a:ext uri="{FF2B5EF4-FFF2-40B4-BE49-F238E27FC236}">
                  <a16:creationId xmlns:a16="http://schemas.microsoft.com/office/drawing/2014/main" id="{368A55B3-57A9-16B2-9B72-7FB01C591CA3}"/>
                </a:ext>
              </a:extLst>
            </p:cNvPr>
            <p:cNvSpPr txBox="1">
              <a:spLocks/>
            </p:cNvSpPr>
            <p:nvPr/>
          </p:nvSpPr>
          <p:spPr>
            <a:xfrm>
              <a:off x="7632000" y="3233265"/>
              <a:ext cx="1512000" cy="1512000"/>
            </a:xfrm>
            <a:prstGeom prst="rect">
              <a:avLst/>
            </a:prstGeom>
            <a:solidFill>
              <a:schemeClr val="accent5"/>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sz="2800" b="1" dirty="0">
                <a:solidFill>
                  <a:schemeClr val="bg1"/>
                </a:solidFill>
              </a:endParaRPr>
            </a:p>
            <a:p>
              <a:pPr algn="just"/>
              <a:r>
                <a:rPr lang="fr-FR" sz="2800" b="1" dirty="0">
                  <a:solidFill>
                    <a:schemeClr val="bg1"/>
                  </a:solidFill>
                </a:rPr>
                <a:t>+6pts</a:t>
              </a:r>
            </a:p>
            <a:p>
              <a:pPr algn="just"/>
              <a:r>
                <a:rPr lang="fr-FR" sz="1050" dirty="0">
                  <a:solidFill>
                    <a:schemeClr val="bg1"/>
                  </a:solidFill>
                </a:rPr>
                <a:t>D’attention portée sur le gaspillage</a:t>
              </a:r>
            </a:p>
          </p:txBody>
        </p:sp>
        <p:pic>
          <p:nvPicPr>
            <p:cNvPr id="12" name="Graphique 11" descr="Dépôt d’ordures interdit contour">
              <a:extLst>
                <a:ext uri="{FF2B5EF4-FFF2-40B4-BE49-F238E27FC236}">
                  <a16:creationId xmlns:a16="http://schemas.microsoft.com/office/drawing/2014/main" id="{5C452A1E-CD2C-EEFB-F92D-5E5504A0DD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2000" y="3236359"/>
              <a:ext cx="576000" cy="576000"/>
            </a:xfrm>
            <a:prstGeom prst="rect">
              <a:avLst/>
            </a:prstGeom>
          </p:spPr>
        </p:pic>
      </p:grpSp>
      <p:grpSp>
        <p:nvGrpSpPr>
          <p:cNvPr id="28" name="Groupe 27">
            <a:extLst>
              <a:ext uri="{FF2B5EF4-FFF2-40B4-BE49-F238E27FC236}">
                <a16:creationId xmlns:a16="http://schemas.microsoft.com/office/drawing/2014/main" id="{1DA9134A-54E5-1B32-A666-5F1DE345F3D5}"/>
              </a:ext>
            </a:extLst>
          </p:cNvPr>
          <p:cNvGrpSpPr/>
          <p:nvPr/>
        </p:nvGrpSpPr>
        <p:grpSpPr>
          <a:xfrm>
            <a:off x="6021105" y="3085687"/>
            <a:ext cx="1595441" cy="1637470"/>
            <a:chOff x="7206644" y="1569095"/>
            <a:chExt cx="1595441" cy="1637470"/>
          </a:xfrm>
        </p:grpSpPr>
        <p:sp>
          <p:nvSpPr>
            <p:cNvPr id="29" name="Espace réservé du contenu 35">
              <a:extLst>
                <a:ext uri="{FF2B5EF4-FFF2-40B4-BE49-F238E27FC236}">
                  <a16:creationId xmlns:a16="http://schemas.microsoft.com/office/drawing/2014/main" id="{752D63E8-E16A-BB2A-E609-A75134FE4B23}"/>
                </a:ext>
              </a:extLst>
            </p:cNvPr>
            <p:cNvSpPr txBox="1">
              <a:spLocks/>
            </p:cNvSpPr>
            <p:nvPr/>
          </p:nvSpPr>
          <p:spPr>
            <a:xfrm>
              <a:off x="7290085" y="1694565"/>
              <a:ext cx="1512000" cy="1512000"/>
            </a:xfrm>
            <a:prstGeom prst="rect">
              <a:avLst/>
            </a:prstGeom>
            <a:solidFill>
              <a:schemeClr val="accent3"/>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sz="2800" b="1" dirty="0">
                <a:solidFill>
                  <a:schemeClr val="bg1"/>
                </a:solidFill>
              </a:endParaRPr>
            </a:p>
            <a:p>
              <a:pPr algn="just"/>
              <a:r>
                <a:rPr lang="fr-FR" sz="2800" b="1" dirty="0">
                  <a:solidFill>
                    <a:schemeClr val="bg1"/>
                  </a:solidFill>
                </a:rPr>
                <a:t>+18 pts</a:t>
              </a:r>
            </a:p>
            <a:p>
              <a:r>
                <a:rPr lang="fr-FR" sz="1050" dirty="0">
                  <a:solidFill>
                    <a:schemeClr val="bg1"/>
                  </a:solidFill>
                </a:rPr>
                <a:t>Réduction de la conso. alimentaire</a:t>
              </a:r>
            </a:p>
          </p:txBody>
        </p:sp>
        <p:pic>
          <p:nvPicPr>
            <p:cNvPr id="30" name="Image 29">
              <a:extLst>
                <a:ext uri="{FF2B5EF4-FFF2-40B4-BE49-F238E27FC236}">
                  <a16:creationId xmlns:a16="http://schemas.microsoft.com/office/drawing/2014/main" id="{6CE40302-321F-CB9F-A03E-A591EDF58C0D}"/>
                </a:ext>
              </a:extLst>
            </p:cNvPr>
            <p:cNvPicPr>
              <a:picLocks noChangeAspect="1"/>
            </p:cNvPicPr>
            <p:nvPr/>
          </p:nvPicPr>
          <p:blipFill>
            <a:blip r:embed="rId4">
              <a:biLevel thresh="25000"/>
            </a:blip>
            <a:stretch>
              <a:fillRect/>
            </a:stretch>
          </p:blipFill>
          <p:spPr>
            <a:xfrm>
              <a:off x="7206644" y="1569095"/>
              <a:ext cx="900000" cy="900000"/>
            </a:xfrm>
            <a:prstGeom prst="rect">
              <a:avLst/>
            </a:prstGeom>
          </p:spPr>
        </p:pic>
      </p:grpSp>
      <p:grpSp>
        <p:nvGrpSpPr>
          <p:cNvPr id="48" name="Groupe 47">
            <a:extLst>
              <a:ext uri="{FF2B5EF4-FFF2-40B4-BE49-F238E27FC236}">
                <a16:creationId xmlns:a16="http://schemas.microsoft.com/office/drawing/2014/main" id="{76579193-477F-497E-50D8-0EF63E6E44BE}"/>
              </a:ext>
            </a:extLst>
          </p:cNvPr>
          <p:cNvGrpSpPr/>
          <p:nvPr/>
        </p:nvGrpSpPr>
        <p:grpSpPr>
          <a:xfrm>
            <a:off x="7529666" y="3085687"/>
            <a:ext cx="1595441" cy="1637470"/>
            <a:chOff x="7206644" y="1569095"/>
            <a:chExt cx="1595441" cy="1637470"/>
          </a:xfrm>
        </p:grpSpPr>
        <p:sp>
          <p:nvSpPr>
            <p:cNvPr id="49" name="Espace réservé du contenu 35">
              <a:extLst>
                <a:ext uri="{FF2B5EF4-FFF2-40B4-BE49-F238E27FC236}">
                  <a16:creationId xmlns:a16="http://schemas.microsoft.com/office/drawing/2014/main" id="{EABDA19A-B073-8131-0D56-F5F36797815A}"/>
                </a:ext>
              </a:extLst>
            </p:cNvPr>
            <p:cNvSpPr txBox="1">
              <a:spLocks/>
            </p:cNvSpPr>
            <p:nvPr/>
          </p:nvSpPr>
          <p:spPr>
            <a:xfrm>
              <a:off x="7290085" y="1694565"/>
              <a:ext cx="1512000" cy="1512000"/>
            </a:xfrm>
            <a:prstGeom prst="rect">
              <a:avLst/>
            </a:prstGeom>
            <a:solidFill>
              <a:schemeClr val="accent6"/>
            </a:solidFill>
          </p:spPr>
          <p:txBody>
            <a:bodyPr anchor="b"/>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3"/>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sz="2800" b="1" dirty="0">
                <a:solidFill>
                  <a:schemeClr val="bg1"/>
                </a:solidFill>
              </a:endParaRPr>
            </a:p>
            <a:p>
              <a:pPr algn="just"/>
              <a:r>
                <a:rPr lang="fr-FR" sz="2800" b="1" dirty="0">
                  <a:solidFill>
                    <a:schemeClr val="bg1"/>
                  </a:solidFill>
                </a:rPr>
                <a:t>+28 pts</a:t>
              </a:r>
            </a:p>
            <a:p>
              <a:r>
                <a:rPr lang="fr-FR" sz="1000" dirty="0">
                  <a:solidFill>
                    <a:schemeClr val="bg1"/>
                  </a:solidFill>
                </a:rPr>
                <a:t>Réduction des dépenses alimentaires</a:t>
              </a:r>
            </a:p>
          </p:txBody>
        </p:sp>
        <p:pic>
          <p:nvPicPr>
            <p:cNvPr id="50" name="Image 49">
              <a:extLst>
                <a:ext uri="{FF2B5EF4-FFF2-40B4-BE49-F238E27FC236}">
                  <a16:creationId xmlns:a16="http://schemas.microsoft.com/office/drawing/2014/main" id="{ECF74016-AC61-DF75-23CF-0536D70CDC99}"/>
                </a:ext>
              </a:extLst>
            </p:cNvPr>
            <p:cNvPicPr>
              <a:picLocks noChangeAspect="1"/>
            </p:cNvPicPr>
            <p:nvPr/>
          </p:nvPicPr>
          <p:blipFill>
            <a:blip r:embed="rId4">
              <a:biLevel thresh="25000"/>
            </a:blip>
            <a:stretch>
              <a:fillRect/>
            </a:stretch>
          </p:blipFill>
          <p:spPr>
            <a:xfrm>
              <a:off x="7206644" y="1569095"/>
              <a:ext cx="900000" cy="900000"/>
            </a:xfrm>
            <a:prstGeom prst="rect">
              <a:avLst/>
            </a:prstGeom>
          </p:spPr>
        </p:pic>
      </p:grpSp>
      <p:graphicFrame>
        <p:nvGraphicFramePr>
          <p:cNvPr id="10" name="Tableau 37">
            <a:extLst>
              <a:ext uri="{FF2B5EF4-FFF2-40B4-BE49-F238E27FC236}">
                <a16:creationId xmlns:a16="http://schemas.microsoft.com/office/drawing/2014/main" id="{4631DC0B-2D13-D81B-6B34-3D4E62AA13B9}"/>
              </a:ext>
            </a:extLst>
          </p:cNvPr>
          <p:cNvGraphicFramePr>
            <a:graphicFrameLocks noGrp="1"/>
          </p:cNvGraphicFramePr>
          <p:nvPr/>
        </p:nvGraphicFramePr>
        <p:xfrm>
          <a:off x="5409105" y="1556612"/>
          <a:ext cx="576000" cy="3058149"/>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1813890883"/>
                    </a:ext>
                  </a:extLst>
                </a:gridCol>
              </a:tblGrid>
              <a:tr h="235813">
                <a:tc>
                  <a:txBody>
                    <a:bodyPr/>
                    <a:lstStyle/>
                    <a:p>
                      <a:pPr algn="ctr"/>
                      <a:r>
                        <a:rPr lang="fr-FR" sz="900" dirty="0"/>
                        <a:t>2021</a:t>
                      </a:r>
                    </a:p>
                  </a:txBody>
                  <a:tcPr anchor="ctr">
                    <a:solidFill>
                      <a:schemeClr val="tx2"/>
                    </a:solidFill>
                  </a:tcPr>
                </a:tc>
                <a:extLst>
                  <a:ext uri="{0D108BD9-81ED-4DB2-BD59-A6C34878D82A}">
                    <a16:rowId xmlns:a16="http://schemas.microsoft.com/office/drawing/2014/main" val="3572245486"/>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45%</a:t>
                      </a:r>
                    </a:p>
                  </a:txBody>
                  <a:tcPr marL="7620" marR="7620" marT="7620" marB="0" anchor="ctr">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0500006"/>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47%</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753273853"/>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40%</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484236416"/>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45%</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28831889"/>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15%</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623527301"/>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11%</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907454270"/>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48%</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9531668"/>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35%</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789538539"/>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40%</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47760157"/>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16%</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546005056"/>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18%</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1456372"/>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31%</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57808517"/>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30%</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901533473"/>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28%</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184857486"/>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16%</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98042509"/>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23%</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798495553"/>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17%</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590333406"/>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20%</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790671164"/>
                  </a:ext>
                </a:extLst>
              </a:tr>
              <a:tr h="148544">
                <a:tc>
                  <a:txBody>
                    <a:bodyPr/>
                    <a:lstStyle/>
                    <a:p>
                      <a:pPr marL="0" algn="ctr" defTabSz="457200" rtl="0" eaLnBrk="1" fontAlgn="b" latinLnBrk="0" hangingPunct="1"/>
                      <a:r>
                        <a:rPr lang="fr-FR" sz="800" kern="1200" dirty="0">
                          <a:solidFill>
                            <a:schemeClr val="tx2"/>
                          </a:solidFill>
                          <a:latin typeface="Arial" panose="020B0604020202020204" pitchFamily="34" charset="0"/>
                          <a:ea typeface="+mn-ea"/>
                          <a:cs typeface="+mn-cs"/>
                        </a:rPr>
                        <a:t>5%</a:t>
                      </a:r>
                    </a:p>
                  </a:txBody>
                  <a:tcPr marL="7620" marR="7620" marT="7620" marB="0" anchor="ctr">
                    <a:lnT w="12700" cap="flat" cmpd="sng" algn="ctr">
                      <a:solidFill>
                        <a:schemeClr val="accent1">
                          <a:lumMod val="40000"/>
                          <a:lumOff val="60000"/>
                        </a:schemeClr>
                      </a:solidFill>
                      <a:prstDash val="solid"/>
                      <a:round/>
                      <a:headEnd type="none" w="med" len="med"/>
                      <a:tailEnd type="none" w="med" len="med"/>
                    </a:lnT>
                    <a:noFill/>
                  </a:tcPr>
                </a:tc>
                <a:extLst>
                  <a:ext uri="{0D108BD9-81ED-4DB2-BD59-A6C34878D82A}">
                    <a16:rowId xmlns:a16="http://schemas.microsoft.com/office/drawing/2014/main" val="127517171"/>
                  </a:ext>
                </a:extLst>
              </a:tr>
            </a:tbl>
          </a:graphicData>
        </a:graphic>
      </p:graphicFrame>
      <p:graphicFrame>
        <p:nvGraphicFramePr>
          <p:cNvPr id="9" name="Graphique 8">
            <a:extLst>
              <a:ext uri="{FF2B5EF4-FFF2-40B4-BE49-F238E27FC236}">
                <a16:creationId xmlns:a16="http://schemas.microsoft.com/office/drawing/2014/main" id="{E99774B6-F431-E86C-8889-B6EC116E52DB}"/>
              </a:ext>
            </a:extLst>
          </p:cNvPr>
          <p:cNvGraphicFramePr/>
          <p:nvPr/>
        </p:nvGraphicFramePr>
        <p:xfrm>
          <a:off x="207388" y="1721271"/>
          <a:ext cx="5711124" cy="308320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4923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Dans le cadre de votre consommation alimentaire (et celle de votre foyer), quels sont les 3 engagements (parmi les suivants) que vous jugez les plus importants aujourd’hui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Engagements liés à la consommation alimentaire </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3932643950"/>
              </p:ext>
            </p:extLst>
          </p:nvPr>
        </p:nvGraphicFramePr>
        <p:xfrm>
          <a:off x="44608" y="1799771"/>
          <a:ext cx="6623611" cy="2968172"/>
        </p:xfrm>
        <a:graphic>
          <a:graphicData uri="http://schemas.openxmlformats.org/drawingml/2006/chart">
            <c:chart xmlns:c="http://schemas.openxmlformats.org/drawingml/2006/chart" xmlns:r="http://schemas.openxmlformats.org/officeDocument/2006/relationships" r:id="rId3"/>
          </a:graphicData>
        </a:graphic>
      </p:graphicFrame>
      <p:sp>
        <p:nvSpPr>
          <p:cNvPr id="10" name="Espace réservé du contenu 73">
            <a:extLst>
              <a:ext uri="{FF2B5EF4-FFF2-40B4-BE49-F238E27FC236}">
                <a16:creationId xmlns:a16="http://schemas.microsoft.com/office/drawing/2014/main" id="{2849560F-CBD5-81D3-68D6-B8DDC9124C5A}"/>
              </a:ext>
            </a:extLst>
          </p:cNvPr>
          <p:cNvSpPr txBox="1">
            <a:spLocks/>
          </p:cNvSpPr>
          <p:nvPr/>
        </p:nvSpPr>
        <p:spPr>
          <a:xfrm>
            <a:off x="7888439" y="3833580"/>
            <a:ext cx="1210953" cy="1128978"/>
          </a:xfrm>
          <a:prstGeom prst="rect">
            <a:avLst/>
          </a:prstGeom>
          <a:solidFill>
            <a:schemeClr val="accent4"/>
          </a:solidFill>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4"/>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800" b="1" dirty="0">
                <a:solidFill>
                  <a:schemeClr val="bg1"/>
                </a:solidFill>
              </a:rPr>
              <a:t>4% </a:t>
            </a:r>
            <a:r>
              <a:rPr lang="fr-FR" sz="1000" b="1" dirty="0">
                <a:solidFill>
                  <a:schemeClr val="bg1"/>
                </a:solidFill>
              </a:rPr>
              <a:t>ne prennent aucun engagement pour leur consommation alimentaire</a:t>
            </a:r>
            <a:endParaRPr lang="fr-FR" sz="1600" b="1" dirty="0">
              <a:solidFill>
                <a:schemeClr val="bg1"/>
              </a:solidFill>
            </a:endParaRPr>
          </a:p>
        </p:txBody>
      </p:sp>
      <p:graphicFrame>
        <p:nvGraphicFramePr>
          <p:cNvPr id="2" name="Tableau 42">
            <a:extLst>
              <a:ext uri="{FF2B5EF4-FFF2-40B4-BE49-F238E27FC236}">
                <a16:creationId xmlns:a16="http://schemas.microsoft.com/office/drawing/2014/main" id="{7A82FDA4-833F-EF05-7F0E-1AFC2B46A75C}"/>
              </a:ext>
            </a:extLst>
          </p:cNvPr>
          <p:cNvGraphicFramePr>
            <a:graphicFrameLocks noGrp="1"/>
          </p:cNvGraphicFramePr>
          <p:nvPr>
            <p:extLst>
              <p:ext uri="{D42A27DB-BD31-4B8C-83A1-F6EECF244321}">
                <p14:modId xmlns:p14="http://schemas.microsoft.com/office/powerpoint/2010/main" val="3520675117"/>
              </p:ext>
            </p:extLst>
          </p:nvPr>
        </p:nvGraphicFramePr>
        <p:xfrm>
          <a:off x="6668219" y="1679508"/>
          <a:ext cx="1090698" cy="2912982"/>
        </p:xfrm>
        <a:graphic>
          <a:graphicData uri="http://schemas.openxmlformats.org/drawingml/2006/table">
            <a:tbl>
              <a:tblPr firstRow="1" bandRow="1">
                <a:tableStyleId>{5C22544A-7EE6-4342-B048-85BDC9FD1C3A}</a:tableStyleId>
              </a:tblPr>
              <a:tblGrid>
                <a:gridCol w="363566">
                  <a:extLst>
                    <a:ext uri="{9D8B030D-6E8A-4147-A177-3AD203B41FA5}">
                      <a16:colId xmlns:a16="http://schemas.microsoft.com/office/drawing/2014/main" val="1979927239"/>
                    </a:ext>
                  </a:extLst>
                </a:gridCol>
                <a:gridCol w="363566">
                  <a:extLst>
                    <a:ext uri="{9D8B030D-6E8A-4147-A177-3AD203B41FA5}">
                      <a16:colId xmlns:a16="http://schemas.microsoft.com/office/drawing/2014/main" val="1260709749"/>
                    </a:ext>
                  </a:extLst>
                </a:gridCol>
                <a:gridCol w="363566">
                  <a:extLst>
                    <a:ext uri="{9D8B030D-6E8A-4147-A177-3AD203B41FA5}">
                      <a16:colId xmlns:a16="http://schemas.microsoft.com/office/drawing/2014/main" val="1937948941"/>
                    </a:ext>
                  </a:extLst>
                </a:gridCol>
              </a:tblGrid>
              <a:tr h="184488">
                <a:tc>
                  <a:txBody>
                    <a:bodyPr/>
                    <a:lstStyle/>
                    <a:p>
                      <a:pPr algn="ctr" fontAlgn="b"/>
                      <a:r>
                        <a:rPr lang="fr-FR" sz="1100" b="1" i="0" u="none" strike="noStrike" dirty="0">
                          <a:solidFill>
                            <a:schemeClr val="bg1"/>
                          </a:solidFill>
                          <a:effectLst/>
                          <a:latin typeface="Calibri" panose="020F0502020204030204" pitchFamily="34" charset="0"/>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Calibri" panose="020F0502020204030204" pitchFamily="34" charset="0"/>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Calibri" panose="020F0502020204030204" pitchFamily="34" charset="0"/>
                        </a:rPr>
                        <a:t>2019</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56%</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55%</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54%</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57%</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748879"/>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46%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53%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43%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120888"/>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31%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31%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32%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9152080"/>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6870495"/>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19%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18%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1128181"/>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0206089"/>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19%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18%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2998849"/>
                  </a:ext>
                </a:extLst>
              </a:tr>
              <a:tr h="3031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Calibri" panose="020F0502020204030204" pitchFamily="34" charset="0"/>
                          <a:ea typeface="+mn-ea"/>
                          <a:cs typeface="+mn-cs"/>
                        </a:rPr>
                        <a:t>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651521"/>
                  </a:ext>
                </a:extLst>
              </a:tr>
            </a:tbl>
          </a:graphicData>
        </a:graphic>
      </p:graphicFrame>
      <p:sp>
        <p:nvSpPr>
          <p:cNvPr id="3" name="ZoneTexte 30">
            <a:extLst>
              <a:ext uri="{FF2B5EF4-FFF2-40B4-BE49-F238E27FC236}">
                <a16:creationId xmlns:a16="http://schemas.microsoft.com/office/drawing/2014/main" id="{FDD2F8FC-9EA9-7DFC-8F7B-F527E7091135}"/>
              </a:ext>
            </a:extLst>
          </p:cNvPr>
          <p:cNvSpPr txBox="1"/>
          <p:nvPr/>
        </p:nvSpPr>
        <p:spPr>
          <a:xfrm>
            <a:off x="6371005" y="1921141"/>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
        <p:nvSpPr>
          <p:cNvPr id="4" name="ZoneTexte 3">
            <a:extLst>
              <a:ext uri="{FF2B5EF4-FFF2-40B4-BE49-F238E27FC236}">
                <a16:creationId xmlns:a16="http://schemas.microsoft.com/office/drawing/2014/main" id="{662CFB62-8E19-3980-67DE-9E3C163ABDEF}"/>
              </a:ext>
            </a:extLst>
          </p:cNvPr>
          <p:cNvSpPr txBox="1"/>
          <p:nvPr/>
        </p:nvSpPr>
        <p:spPr>
          <a:xfrm>
            <a:off x="5696474" y="2221351"/>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 name="ZoneTexte 4">
            <a:extLst>
              <a:ext uri="{FF2B5EF4-FFF2-40B4-BE49-F238E27FC236}">
                <a16:creationId xmlns:a16="http://schemas.microsoft.com/office/drawing/2014/main" id="{E8057274-92FC-1427-9BC2-838FF11AFF9B}"/>
              </a:ext>
            </a:extLst>
          </p:cNvPr>
          <p:cNvSpPr txBox="1"/>
          <p:nvPr/>
        </p:nvSpPr>
        <p:spPr>
          <a:xfrm>
            <a:off x="4572000" y="3756636"/>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1967722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Habitudes alimentaires : provenance et localisme</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4274853720"/>
              </p:ext>
            </p:extLst>
          </p:nvPr>
        </p:nvGraphicFramePr>
        <p:xfrm>
          <a:off x="519193" y="1984742"/>
          <a:ext cx="8229600"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3DD32192-1C04-D82D-C567-A1BC36B83E0A}"/>
              </a:ext>
            </a:extLst>
          </p:cNvPr>
          <p:cNvSpPr/>
          <p:nvPr/>
        </p:nvSpPr>
        <p:spPr>
          <a:xfrm>
            <a:off x="0" y="1722620"/>
            <a:ext cx="20412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3" name="Rectangle 12">
            <a:extLst>
              <a:ext uri="{FF2B5EF4-FFF2-40B4-BE49-F238E27FC236}">
                <a16:creationId xmlns:a16="http://schemas.microsoft.com/office/drawing/2014/main" id="{708184F5-7AFF-9F9B-39BB-3D1C04E0B7E3}"/>
              </a:ext>
            </a:extLst>
          </p:cNvPr>
          <p:cNvSpPr/>
          <p:nvPr/>
        </p:nvSpPr>
        <p:spPr>
          <a:xfrm>
            <a:off x="2048604" y="1722620"/>
            <a:ext cx="20412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AC4166ED-97C7-3966-841D-124E5A0879ED}"/>
              </a:ext>
            </a:extLst>
          </p:cNvPr>
          <p:cNvSpPr/>
          <p:nvPr/>
        </p:nvSpPr>
        <p:spPr>
          <a:xfrm>
            <a:off x="4088582" y="1722620"/>
            <a:ext cx="204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5" name="Rectangle 14">
            <a:extLst>
              <a:ext uri="{FF2B5EF4-FFF2-40B4-BE49-F238E27FC236}">
                <a16:creationId xmlns:a16="http://schemas.microsoft.com/office/drawing/2014/main" id="{88B5154A-59A1-72E1-22BC-D5AA759D73FD}"/>
              </a:ext>
            </a:extLst>
          </p:cNvPr>
          <p:cNvSpPr/>
          <p:nvPr/>
        </p:nvSpPr>
        <p:spPr>
          <a:xfrm>
            <a:off x="6132364" y="1722620"/>
            <a:ext cx="2037396"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Tree>
    <p:extLst>
      <p:ext uri="{BB962C8B-B14F-4D97-AF65-F5344CB8AC3E}">
        <p14:creationId xmlns:p14="http://schemas.microsoft.com/office/powerpoint/2010/main" val="2139001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27">
            <a:extLst>
              <a:ext uri="{FF2B5EF4-FFF2-40B4-BE49-F238E27FC236}">
                <a16:creationId xmlns:a16="http://schemas.microsoft.com/office/drawing/2014/main" id="{A77BCB12-D2BC-143F-94F5-DB97E7E5DF9E}"/>
              </a:ext>
            </a:extLst>
          </p:cNvPr>
          <p:cNvSpPr>
            <a:spLocks noGrp="1"/>
          </p:cNvSpPr>
          <p:nvPr>
            <p:ph type="body" sz="quarter" idx="17"/>
          </p:nvPr>
        </p:nvSpPr>
        <p:spPr/>
        <p:txBody>
          <a:bodyPr/>
          <a:lstStyle/>
          <a:p>
            <a:r>
              <a:rPr lang="fr-FR" dirty="0"/>
              <a:t>A quelle fréquence utilisez-vous les applications suivantes ?</a:t>
            </a:r>
          </a:p>
        </p:txBody>
      </p:sp>
      <p:sp>
        <p:nvSpPr>
          <p:cNvPr id="29" name="Espace réservé du texte 28">
            <a:extLst>
              <a:ext uri="{FF2B5EF4-FFF2-40B4-BE49-F238E27FC236}">
                <a16:creationId xmlns:a16="http://schemas.microsoft.com/office/drawing/2014/main" id="{95744674-80A8-6379-3141-036206A03EDE}"/>
              </a:ext>
            </a:extLst>
          </p:cNvPr>
          <p:cNvSpPr>
            <a:spLocks noGrp="1"/>
          </p:cNvSpPr>
          <p:nvPr>
            <p:ph type="body" sz="quarter" idx="21"/>
          </p:nvPr>
        </p:nvSpPr>
        <p:spPr/>
        <p:txBody>
          <a:bodyPr/>
          <a:lstStyle/>
          <a:p>
            <a:r>
              <a:rPr lang="fr-FR" dirty="0"/>
              <a:t>Base totale, n=4000</a:t>
            </a:r>
          </a:p>
        </p:txBody>
      </p:sp>
      <p:sp>
        <p:nvSpPr>
          <p:cNvPr id="27" name="Titre 26">
            <a:extLst>
              <a:ext uri="{FF2B5EF4-FFF2-40B4-BE49-F238E27FC236}">
                <a16:creationId xmlns:a16="http://schemas.microsoft.com/office/drawing/2014/main" id="{8682B533-1EA8-4E31-9661-35064392924B}"/>
              </a:ext>
            </a:extLst>
          </p:cNvPr>
          <p:cNvSpPr>
            <a:spLocks noGrp="1"/>
          </p:cNvSpPr>
          <p:nvPr>
            <p:ph type="title"/>
          </p:nvPr>
        </p:nvSpPr>
        <p:spPr/>
        <p:txBody>
          <a:bodyPr/>
          <a:lstStyle/>
          <a:p>
            <a:r>
              <a:rPr lang="fr-FR" dirty="0"/>
              <a:t>Habitudes alimentaires : usage des applications</a:t>
            </a:r>
          </a:p>
        </p:txBody>
      </p:sp>
      <p:sp>
        <p:nvSpPr>
          <p:cNvPr id="24" name="Rectangle 23">
            <a:extLst>
              <a:ext uri="{FF2B5EF4-FFF2-40B4-BE49-F238E27FC236}">
                <a16:creationId xmlns:a16="http://schemas.microsoft.com/office/drawing/2014/main" id="{3190B93E-96E3-DE7E-564D-411D8BB84FD5}"/>
              </a:ext>
            </a:extLst>
          </p:cNvPr>
          <p:cNvSpPr/>
          <p:nvPr/>
        </p:nvSpPr>
        <p:spPr>
          <a:xfrm>
            <a:off x="0" y="1757896"/>
            <a:ext cx="1360800" cy="439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Jamais</a:t>
            </a:r>
          </a:p>
        </p:txBody>
      </p:sp>
      <p:sp>
        <p:nvSpPr>
          <p:cNvPr id="25" name="Rectangle 24">
            <a:extLst>
              <a:ext uri="{FF2B5EF4-FFF2-40B4-BE49-F238E27FC236}">
                <a16:creationId xmlns:a16="http://schemas.microsoft.com/office/drawing/2014/main" id="{50940AC2-A2C7-D180-30A1-03ACC457FE34}"/>
              </a:ext>
            </a:extLst>
          </p:cNvPr>
          <p:cNvSpPr/>
          <p:nvPr/>
        </p:nvSpPr>
        <p:spPr>
          <a:xfrm>
            <a:off x="1356456" y="1757896"/>
            <a:ext cx="1360800" cy="43944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Moins souvent</a:t>
            </a:r>
          </a:p>
        </p:txBody>
      </p:sp>
      <p:sp>
        <p:nvSpPr>
          <p:cNvPr id="26" name="Rectangle 25">
            <a:extLst>
              <a:ext uri="{FF2B5EF4-FFF2-40B4-BE49-F238E27FC236}">
                <a16:creationId xmlns:a16="http://schemas.microsoft.com/office/drawing/2014/main" id="{A79C9B61-8D5C-707F-68C9-E0C95A6256B7}"/>
              </a:ext>
            </a:extLst>
          </p:cNvPr>
          <p:cNvSpPr/>
          <p:nvPr/>
        </p:nvSpPr>
        <p:spPr>
          <a:xfrm>
            <a:off x="5451888" y="1757896"/>
            <a:ext cx="1360800" cy="439447"/>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Une fois par jour</a:t>
            </a:r>
          </a:p>
        </p:txBody>
      </p:sp>
      <p:sp>
        <p:nvSpPr>
          <p:cNvPr id="30" name="Rectangle 29">
            <a:extLst>
              <a:ext uri="{FF2B5EF4-FFF2-40B4-BE49-F238E27FC236}">
                <a16:creationId xmlns:a16="http://schemas.microsoft.com/office/drawing/2014/main" id="{FA8941AC-7474-831B-035B-5E327E28FC9D}"/>
              </a:ext>
            </a:extLst>
          </p:cNvPr>
          <p:cNvSpPr/>
          <p:nvPr/>
        </p:nvSpPr>
        <p:spPr>
          <a:xfrm>
            <a:off x="6812688" y="1757896"/>
            <a:ext cx="1360800" cy="439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Plusieurs fois par jour</a:t>
            </a:r>
          </a:p>
        </p:txBody>
      </p:sp>
      <p:graphicFrame>
        <p:nvGraphicFramePr>
          <p:cNvPr id="2" name="Graphique 1">
            <a:extLst>
              <a:ext uri="{FF2B5EF4-FFF2-40B4-BE49-F238E27FC236}">
                <a16:creationId xmlns:a16="http://schemas.microsoft.com/office/drawing/2014/main" id="{0C83637C-BAC3-85D7-45F7-A1566B6A7313}"/>
              </a:ext>
            </a:extLst>
          </p:cNvPr>
          <p:cNvGraphicFramePr/>
          <p:nvPr/>
        </p:nvGraphicFramePr>
        <p:xfrm>
          <a:off x="255525" y="2365488"/>
          <a:ext cx="7274248" cy="271931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 coins arrondis 3">
            <a:extLst>
              <a:ext uri="{FF2B5EF4-FFF2-40B4-BE49-F238E27FC236}">
                <a16:creationId xmlns:a16="http://schemas.microsoft.com/office/drawing/2014/main" id="{6B500CC1-EAD0-26E2-99AD-87F560048EAC}"/>
              </a:ext>
            </a:extLst>
          </p:cNvPr>
          <p:cNvSpPr/>
          <p:nvPr/>
        </p:nvSpPr>
        <p:spPr>
          <a:xfrm>
            <a:off x="7183373" y="2978145"/>
            <a:ext cx="619430" cy="3302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2"/>
                </a:solidFill>
              </a:rPr>
              <a:t>21%</a:t>
            </a:r>
          </a:p>
        </p:txBody>
      </p:sp>
      <p:sp>
        <p:nvSpPr>
          <p:cNvPr id="5" name="Rectangle : coins arrondis 4">
            <a:extLst>
              <a:ext uri="{FF2B5EF4-FFF2-40B4-BE49-F238E27FC236}">
                <a16:creationId xmlns:a16="http://schemas.microsoft.com/office/drawing/2014/main" id="{C76A2524-B895-14B1-5034-E20CF4F0FB2A}"/>
              </a:ext>
            </a:extLst>
          </p:cNvPr>
          <p:cNvSpPr/>
          <p:nvPr/>
        </p:nvSpPr>
        <p:spPr>
          <a:xfrm>
            <a:off x="7183373" y="3890247"/>
            <a:ext cx="619430" cy="3302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2"/>
                </a:solidFill>
              </a:rPr>
              <a:t>19%</a:t>
            </a:r>
          </a:p>
        </p:txBody>
      </p:sp>
      <p:sp>
        <p:nvSpPr>
          <p:cNvPr id="6" name="Rectangle 5">
            <a:extLst>
              <a:ext uri="{FF2B5EF4-FFF2-40B4-BE49-F238E27FC236}">
                <a16:creationId xmlns:a16="http://schemas.microsoft.com/office/drawing/2014/main" id="{6058E920-EE1E-D370-7F1D-2A80E8ACEC25}"/>
              </a:ext>
            </a:extLst>
          </p:cNvPr>
          <p:cNvSpPr/>
          <p:nvPr/>
        </p:nvSpPr>
        <p:spPr>
          <a:xfrm>
            <a:off x="4091088" y="1757896"/>
            <a:ext cx="1360800" cy="43944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lumMod val="65000"/>
                    <a:lumOff val="35000"/>
                  </a:schemeClr>
                </a:solidFill>
                <a:latin typeface="+mj-lt"/>
              </a:rPr>
              <a:t>Plusieurs fois par semaine</a:t>
            </a:r>
          </a:p>
        </p:txBody>
      </p:sp>
      <p:sp>
        <p:nvSpPr>
          <p:cNvPr id="7" name="Rectangle 6">
            <a:extLst>
              <a:ext uri="{FF2B5EF4-FFF2-40B4-BE49-F238E27FC236}">
                <a16:creationId xmlns:a16="http://schemas.microsoft.com/office/drawing/2014/main" id="{DB47D8E2-6DF2-9E02-BA44-F87AE548FA5A}"/>
              </a:ext>
            </a:extLst>
          </p:cNvPr>
          <p:cNvSpPr/>
          <p:nvPr/>
        </p:nvSpPr>
        <p:spPr>
          <a:xfrm>
            <a:off x="2721600" y="1757896"/>
            <a:ext cx="1360800" cy="43944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lumMod val="65000"/>
                    <a:lumOff val="35000"/>
                  </a:schemeClr>
                </a:solidFill>
                <a:latin typeface="+mj-lt"/>
              </a:rPr>
              <a:t>Une fois par semaine</a:t>
            </a:r>
          </a:p>
        </p:txBody>
      </p:sp>
      <p:sp>
        <p:nvSpPr>
          <p:cNvPr id="10" name="Demi-cadre 9">
            <a:extLst>
              <a:ext uri="{FF2B5EF4-FFF2-40B4-BE49-F238E27FC236}">
                <a16:creationId xmlns:a16="http://schemas.microsoft.com/office/drawing/2014/main" id="{1D4E91FC-B13E-B089-E711-F7E2F44EA912}"/>
              </a:ext>
            </a:extLst>
          </p:cNvPr>
          <p:cNvSpPr/>
          <p:nvPr/>
        </p:nvSpPr>
        <p:spPr>
          <a:xfrm>
            <a:off x="6197999" y="2439788"/>
            <a:ext cx="746265" cy="180065"/>
          </a:xfrm>
          <a:prstGeom prst="halfFram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 coins arrondis 10">
            <a:extLst>
              <a:ext uri="{FF2B5EF4-FFF2-40B4-BE49-F238E27FC236}">
                <a16:creationId xmlns:a16="http://schemas.microsoft.com/office/drawing/2014/main" id="{EC91299B-87FC-04B6-59B6-C1179BD5A4EA}"/>
              </a:ext>
            </a:extLst>
          </p:cNvPr>
          <p:cNvSpPr/>
          <p:nvPr/>
        </p:nvSpPr>
        <p:spPr>
          <a:xfrm>
            <a:off x="6944264" y="2280900"/>
            <a:ext cx="1259457" cy="5291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Au moins une fois par semaine :</a:t>
            </a:r>
          </a:p>
        </p:txBody>
      </p:sp>
    </p:spTree>
    <p:extLst>
      <p:ext uri="{BB962C8B-B14F-4D97-AF65-F5344CB8AC3E}">
        <p14:creationId xmlns:p14="http://schemas.microsoft.com/office/powerpoint/2010/main" val="4043176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E984DF0E-7A21-8D4C-9ED5-2CFADDC56CDA}"/>
              </a:ext>
            </a:extLst>
          </p:cNvPr>
          <p:cNvSpPr>
            <a:spLocks noGrp="1"/>
          </p:cNvSpPr>
          <p:nvPr>
            <p:ph type="body" sz="quarter" idx="17"/>
          </p:nvPr>
        </p:nvSpPr>
        <p:spPr/>
        <p:txBody>
          <a:bodyPr/>
          <a:lstStyle/>
          <a:p>
            <a:r>
              <a:rPr lang="fr-FR" dirty="0"/>
              <a:t>A quelle fréquence utilisez-vous les applications suivantes ?</a:t>
            </a:r>
          </a:p>
        </p:txBody>
      </p:sp>
      <p:sp>
        <p:nvSpPr>
          <p:cNvPr id="6" name="Espace réservé du texte 2">
            <a:extLst>
              <a:ext uri="{FF2B5EF4-FFF2-40B4-BE49-F238E27FC236}">
                <a16:creationId xmlns:a16="http://schemas.microsoft.com/office/drawing/2014/main" id="{C8C4A541-8692-A567-F807-A5258BD4F740}"/>
              </a:ext>
            </a:extLst>
          </p:cNvPr>
          <p:cNvSpPr>
            <a:spLocks noGrp="1"/>
          </p:cNvSpPr>
          <p:nvPr>
            <p:ph type="body" sz="quarter" idx="21"/>
          </p:nvPr>
        </p:nvSpPr>
        <p:spPr/>
        <p:txBody>
          <a:bodyPr/>
          <a:lstStyle/>
          <a:p>
            <a:r>
              <a:rPr lang="fr-FR" dirty="0"/>
              <a:t>Base totale, n=4000</a:t>
            </a:r>
          </a:p>
        </p:txBody>
      </p:sp>
      <p:sp>
        <p:nvSpPr>
          <p:cNvPr id="7" name="Titre 6">
            <a:extLst>
              <a:ext uri="{FF2B5EF4-FFF2-40B4-BE49-F238E27FC236}">
                <a16:creationId xmlns:a16="http://schemas.microsoft.com/office/drawing/2014/main" id="{B5060F1F-07D1-32E4-2761-D683D85048DB}"/>
              </a:ext>
            </a:extLst>
          </p:cNvPr>
          <p:cNvSpPr>
            <a:spLocks noGrp="1"/>
          </p:cNvSpPr>
          <p:nvPr>
            <p:ph type="title"/>
          </p:nvPr>
        </p:nvSpPr>
        <p:spPr/>
        <p:txBody>
          <a:bodyPr/>
          <a:lstStyle/>
          <a:p>
            <a:r>
              <a:rPr lang="fr-FR" dirty="0"/>
              <a:t>Habitudes alimentaires : usage des applications</a:t>
            </a:r>
          </a:p>
        </p:txBody>
      </p:sp>
      <p:graphicFrame>
        <p:nvGraphicFramePr>
          <p:cNvPr id="10" name="Graphique 9">
            <a:extLst>
              <a:ext uri="{FF2B5EF4-FFF2-40B4-BE49-F238E27FC236}">
                <a16:creationId xmlns:a16="http://schemas.microsoft.com/office/drawing/2014/main" id="{9E8D6AED-68C7-8911-A2D1-9B4142DAD7C1}"/>
              </a:ext>
            </a:extLst>
          </p:cNvPr>
          <p:cNvGraphicFramePr/>
          <p:nvPr>
            <p:extLst>
              <p:ext uri="{D42A27DB-BD31-4B8C-83A1-F6EECF244321}">
                <p14:modId xmlns:p14="http://schemas.microsoft.com/office/powerpoint/2010/main" val="3502668579"/>
              </p:ext>
            </p:extLst>
          </p:nvPr>
        </p:nvGraphicFramePr>
        <p:xfrm>
          <a:off x="-76911" y="1789570"/>
          <a:ext cx="4648912" cy="1299566"/>
        </p:xfrm>
        <a:graphic>
          <a:graphicData uri="http://schemas.openxmlformats.org/drawingml/2006/chart">
            <c:chart xmlns:c="http://schemas.openxmlformats.org/drawingml/2006/chart" xmlns:r="http://schemas.openxmlformats.org/officeDocument/2006/relationships" r:id="rId2"/>
          </a:graphicData>
        </a:graphic>
      </p:graphicFrame>
      <p:sp>
        <p:nvSpPr>
          <p:cNvPr id="14" name="ZoneTexte 13">
            <a:extLst>
              <a:ext uri="{FF2B5EF4-FFF2-40B4-BE49-F238E27FC236}">
                <a16:creationId xmlns:a16="http://schemas.microsoft.com/office/drawing/2014/main" id="{28B5D662-76A1-00F9-A047-E309A8B5DE4D}"/>
              </a:ext>
            </a:extLst>
          </p:cNvPr>
          <p:cNvSpPr txBox="1"/>
          <p:nvPr/>
        </p:nvSpPr>
        <p:spPr>
          <a:xfrm>
            <a:off x="4429009" y="1723134"/>
            <a:ext cx="4294621" cy="246221"/>
          </a:xfrm>
          <a:prstGeom prst="rect">
            <a:avLst/>
          </a:prstGeom>
          <a:noFill/>
        </p:spPr>
        <p:txBody>
          <a:bodyPr wrap="square" rtlCol="0">
            <a:spAutoFit/>
          </a:bodyPr>
          <a:lstStyle/>
          <a:p>
            <a:pPr algn="ctr"/>
            <a:r>
              <a:rPr lang="fr-FR" sz="1000" b="1" dirty="0"/>
              <a:t>Au moins une fois par semaine - En fonction du niveau de vie</a:t>
            </a:r>
          </a:p>
        </p:txBody>
      </p:sp>
      <p:sp>
        <p:nvSpPr>
          <p:cNvPr id="15" name="ZoneTexte 14">
            <a:extLst>
              <a:ext uri="{FF2B5EF4-FFF2-40B4-BE49-F238E27FC236}">
                <a16:creationId xmlns:a16="http://schemas.microsoft.com/office/drawing/2014/main" id="{7E759558-E8E2-2CCA-8380-8EF331FCF6F5}"/>
              </a:ext>
            </a:extLst>
          </p:cNvPr>
          <p:cNvSpPr txBox="1"/>
          <p:nvPr/>
        </p:nvSpPr>
        <p:spPr>
          <a:xfrm>
            <a:off x="207388" y="3218926"/>
            <a:ext cx="4221621" cy="400110"/>
          </a:xfrm>
          <a:prstGeom prst="rect">
            <a:avLst/>
          </a:prstGeom>
          <a:noFill/>
        </p:spPr>
        <p:txBody>
          <a:bodyPr wrap="square" rtlCol="0">
            <a:spAutoFit/>
          </a:bodyPr>
          <a:lstStyle/>
          <a:p>
            <a:pPr algn="ctr"/>
            <a:r>
              <a:rPr lang="fr-FR" sz="1000" b="1" dirty="0"/>
              <a:t>Au moins une fois par semaine - En fonction du niveau de la situation familiale</a:t>
            </a:r>
          </a:p>
        </p:txBody>
      </p:sp>
      <p:sp>
        <p:nvSpPr>
          <p:cNvPr id="16" name="ZoneTexte 15">
            <a:extLst>
              <a:ext uri="{FF2B5EF4-FFF2-40B4-BE49-F238E27FC236}">
                <a16:creationId xmlns:a16="http://schemas.microsoft.com/office/drawing/2014/main" id="{C27B3B25-CB97-6A43-58F8-DF460DDF5E29}"/>
              </a:ext>
            </a:extLst>
          </p:cNvPr>
          <p:cNvSpPr txBox="1"/>
          <p:nvPr/>
        </p:nvSpPr>
        <p:spPr>
          <a:xfrm>
            <a:off x="4572001" y="3231398"/>
            <a:ext cx="4016519" cy="400110"/>
          </a:xfrm>
          <a:prstGeom prst="rect">
            <a:avLst/>
          </a:prstGeom>
          <a:noFill/>
        </p:spPr>
        <p:txBody>
          <a:bodyPr wrap="square" rtlCol="0">
            <a:spAutoFit/>
          </a:bodyPr>
          <a:lstStyle/>
          <a:p>
            <a:pPr algn="ctr"/>
            <a:r>
              <a:rPr lang="fr-FR" sz="1000" b="1" dirty="0"/>
              <a:t>Au moins une fois par semaine - En fonction de la fréquence de consommation de produits bios</a:t>
            </a:r>
          </a:p>
        </p:txBody>
      </p:sp>
      <p:grpSp>
        <p:nvGrpSpPr>
          <p:cNvPr id="2" name="Groupe 1">
            <a:extLst>
              <a:ext uri="{FF2B5EF4-FFF2-40B4-BE49-F238E27FC236}">
                <a16:creationId xmlns:a16="http://schemas.microsoft.com/office/drawing/2014/main" id="{BD78F02D-9F8D-379F-2FE1-6C5A974645A4}"/>
              </a:ext>
            </a:extLst>
          </p:cNvPr>
          <p:cNvGrpSpPr/>
          <p:nvPr/>
        </p:nvGrpSpPr>
        <p:grpSpPr>
          <a:xfrm>
            <a:off x="380149" y="2891600"/>
            <a:ext cx="3482951" cy="246221"/>
            <a:chOff x="380149" y="2870678"/>
            <a:chExt cx="3482951" cy="246221"/>
          </a:xfrm>
        </p:grpSpPr>
        <p:sp>
          <p:nvSpPr>
            <p:cNvPr id="3" name="Rectangle 2">
              <a:extLst>
                <a:ext uri="{FF2B5EF4-FFF2-40B4-BE49-F238E27FC236}">
                  <a16:creationId xmlns:a16="http://schemas.microsoft.com/office/drawing/2014/main" id="{6727875E-AE84-4EDC-9E0C-3887C6BE203E}"/>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Anti-gaspillage</a:t>
              </a:r>
            </a:p>
          </p:txBody>
        </p:sp>
        <p:sp>
          <p:nvSpPr>
            <p:cNvPr id="4" name="Rectangle 3">
              <a:extLst>
                <a:ext uri="{FF2B5EF4-FFF2-40B4-BE49-F238E27FC236}">
                  <a16:creationId xmlns:a16="http://schemas.microsoft.com/office/drawing/2014/main" id="{B8AD2CAA-1176-FABF-45CD-CB0DAF560068}"/>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Evaluation des produits</a:t>
              </a:r>
            </a:p>
          </p:txBody>
        </p:sp>
      </p:grpSp>
      <p:sp>
        <p:nvSpPr>
          <p:cNvPr id="9" name="ZoneTexte 8">
            <a:extLst>
              <a:ext uri="{FF2B5EF4-FFF2-40B4-BE49-F238E27FC236}">
                <a16:creationId xmlns:a16="http://schemas.microsoft.com/office/drawing/2014/main" id="{0F59697E-8076-659F-9C57-5C62E9085843}"/>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Au moins une fois par semaine - En fonction de l’âge</a:t>
            </a:r>
          </a:p>
        </p:txBody>
      </p:sp>
      <p:graphicFrame>
        <p:nvGraphicFramePr>
          <p:cNvPr id="11" name="Graphique 10">
            <a:extLst>
              <a:ext uri="{FF2B5EF4-FFF2-40B4-BE49-F238E27FC236}">
                <a16:creationId xmlns:a16="http://schemas.microsoft.com/office/drawing/2014/main" id="{07D70E18-8924-677D-2938-BA98C0B18581}"/>
              </a:ext>
            </a:extLst>
          </p:cNvPr>
          <p:cNvGraphicFramePr/>
          <p:nvPr>
            <p:extLst>
              <p:ext uri="{D42A27DB-BD31-4B8C-83A1-F6EECF244321}">
                <p14:modId xmlns:p14="http://schemas.microsoft.com/office/powerpoint/2010/main" val="185639223"/>
              </p:ext>
            </p:extLst>
          </p:nvPr>
        </p:nvGraphicFramePr>
        <p:xfrm>
          <a:off x="-68367" y="3373981"/>
          <a:ext cx="4648912" cy="12995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6A7943F4-7139-AF15-7990-CF6871CF4F07}"/>
              </a:ext>
            </a:extLst>
          </p:cNvPr>
          <p:cNvGraphicFramePr/>
          <p:nvPr>
            <p:extLst>
              <p:ext uri="{D42A27DB-BD31-4B8C-83A1-F6EECF244321}">
                <p14:modId xmlns:p14="http://schemas.microsoft.com/office/powerpoint/2010/main" val="3707746132"/>
              </p:ext>
            </p:extLst>
          </p:nvPr>
        </p:nvGraphicFramePr>
        <p:xfrm>
          <a:off x="4571999" y="1797524"/>
          <a:ext cx="4648912" cy="12995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279B5125-64FE-02F2-D6C1-6ED9A28BF514}"/>
              </a:ext>
            </a:extLst>
          </p:cNvPr>
          <p:cNvGraphicFramePr/>
          <p:nvPr>
            <p:extLst>
              <p:ext uri="{D42A27DB-BD31-4B8C-83A1-F6EECF244321}">
                <p14:modId xmlns:p14="http://schemas.microsoft.com/office/powerpoint/2010/main" val="516730035"/>
              </p:ext>
            </p:extLst>
          </p:nvPr>
        </p:nvGraphicFramePr>
        <p:xfrm>
          <a:off x="4571999" y="3373981"/>
          <a:ext cx="4648912" cy="1299566"/>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e 7">
            <a:extLst>
              <a:ext uri="{FF2B5EF4-FFF2-40B4-BE49-F238E27FC236}">
                <a16:creationId xmlns:a16="http://schemas.microsoft.com/office/drawing/2014/main" id="{ACEC6562-07D6-318B-150E-F1E86FE85047}"/>
              </a:ext>
            </a:extLst>
          </p:cNvPr>
          <p:cNvGrpSpPr/>
          <p:nvPr/>
        </p:nvGrpSpPr>
        <p:grpSpPr>
          <a:xfrm>
            <a:off x="5001106" y="2925259"/>
            <a:ext cx="3482951" cy="246221"/>
            <a:chOff x="380149" y="2870678"/>
            <a:chExt cx="3482951" cy="246221"/>
          </a:xfrm>
        </p:grpSpPr>
        <p:sp>
          <p:nvSpPr>
            <p:cNvPr id="18" name="Rectangle 17">
              <a:extLst>
                <a:ext uri="{FF2B5EF4-FFF2-40B4-BE49-F238E27FC236}">
                  <a16:creationId xmlns:a16="http://schemas.microsoft.com/office/drawing/2014/main" id="{5C19075E-77AB-BC31-8B4D-B3AB592DE8A4}"/>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Anti-gaspillage</a:t>
              </a:r>
            </a:p>
          </p:txBody>
        </p:sp>
        <p:sp>
          <p:nvSpPr>
            <p:cNvPr id="19" name="Rectangle 18">
              <a:extLst>
                <a:ext uri="{FF2B5EF4-FFF2-40B4-BE49-F238E27FC236}">
                  <a16:creationId xmlns:a16="http://schemas.microsoft.com/office/drawing/2014/main" id="{DD61B108-35C9-812D-7C37-F4F980F6C171}"/>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Evaluation des produits</a:t>
              </a:r>
            </a:p>
          </p:txBody>
        </p:sp>
      </p:grpSp>
      <p:grpSp>
        <p:nvGrpSpPr>
          <p:cNvPr id="20" name="Groupe 19">
            <a:extLst>
              <a:ext uri="{FF2B5EF4-FFF2-40B4-BE49-F238E27FC236}">
                <a16:creationId xmlns:a16="http://schemas.microsoft.com/office/drawing/2014/main" id="{9E084956-C7A4-15F4-A370-00403DF3F963}"/>
              </a:ext>
            </a:extLst>
          </p:cNvPr>
          <p:cNvGrpSpPr/>
          <p:nvPr/>
        </p:nvGrpSpPr>
        <p:grpSpPr>
          <a:xfrm>
            <a:off x="5037605" y="4484476"/>
            <a:ext cx="3482951" cy="246221"/>
            <a:chOff x="380149" y="2870678"/>
            <a:chExt cx="3482951" cy="246221"/>
          </a:xfrm>
        </p:grpSpPr>
        <p:sp>
          <p:nvSpPr>
            <p:cNvPr id="21" name="Rectangle 20">
              <a:extLst>
                <a:ext uri="{FF2B5EF4-FFF2-40B4-BE49-F238E27FC236}">
                  <a16:creationId xmlns:a16="http://schemas.microsoft.com/office/drawing/2014/main" id="{5D70CD59-BF80-A114-CA57-7312CC82D98B}"/>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Anti-gaspillage</a:t>
              </a:r>
            </a:p>
          </p:txBody>
        </p:sp>
        <p:sp>
          <p:nvSpPr>
            <p:cNvPr id="22" name="Rectangle 21">
              <a:extLst>
                <a:ext uri="{FF2B5EF4-FFF2-40B4-BE49-F238E27FC236}">
                  <a16:creationId xmlns:a16="http://schemas.microsoft.com/office/drawing/2014/main" id="{5D3AE162-9E5F-F6DD-7782-7EFD88734B3A}"/>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Evaluation des produits</a:t>
              </a:r>
            </a:p>
          </p:txBody>
        </p:sp>
      </p:grpSp>
      <p:grpSp>
        <p:nvGrpSpPr>
          <p:cNvPr id="23" name="Groupe 22">
            <a:extLst>
              <a:ext uri="{FF2B5EF4-FFF2-40B4-BE49-F238E27FC236}">
                <a16:creationId xmlns:a16="http://schemas.microsoft.com/office/drawing/2014/main" id="{3C13EF1E-5884-3B35-2BA3-DA0F5BB24280}"/>
              </a:ext>
            </a:extLst>
          </p:cNvPr>
          <p:cNvGrpSpPr/>
          <p:nvPr/>
        </p:nvGrpSpPr>
        <p:grpSpPr>
          <a:xfrm>
            <a:off x="380149" y="4478595"/>
            <a:ext cx="3482951" cy="246221"/>
            <a:chOff x="380149" y="2870678"/>
            <a:chExt cx="3482951" cy="246221"/>
          </a:xfrm>
        </p:grpSpPr>
        <p:sp>
          <p:nvSpPr>
            <p:cNvPr id="24" name="Rectangle 23">
              <a:extLst>
                <a:ext uri="{FF2B5EF4-FFF2-40B4-BE49-F238E27FC236}">
                  <a16:creationId xmlns:a16="http://schemas.microsoft.com/office/drawing/2014/main" id="{8D352903-29E8-C0EB-F1F3-0509B50C5E5E}"/>
                </a:ext>
              </a:extLst>
            </p:cNvPr>
            <p:cNvSpPr/>
            <p:nvPr/>
          </p:nvSpPr>
          <p:spPr>
            <a:xfrm>
              <a:off x="380149" y="2870678"/>
              <a:ext cx="1704976" cy="246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Anti-gaspillage</a:t>
              </a:r>
            </a:p>
          </p:txBody>
        </p:sp>
        <p:sp>
          <p:nvSpPr>
            <p:cNvPr id="25" name="Rectangle 24">
              <a:extLst>
                <a:ext uri="{FF2B5EF4-FFF2-40B4-BE49-F238E27FC236}">
                  <a16:creationId xmlns:a16="http://schemas.microsoft.com/office/drawing/2014/main" id="{21DC9E3E-40A6-0B24-8883-07F26B5F3556}"/>
                </a:ext>
              </a:extLst>
            </p:cNvPr>
            <p:cNvSpPr/>
            <p:nvPr/>
          </p:nvSpPr>
          <p:spPr>
            <a:xfrm>
              <a:off x="2158124" y="2870678"/>
              <a:ext cx="1704976" cy="24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t>Evaluation des produits</a:t>
              </a:r>
            </a:p>
          </p:txBody>
        </p:sp>
      </p:grpSp>
    </p:spTree>
    <p:extLst>
      <p:ext uri="{BB962C8B-B14F-4D97-AF65-F5344CB8AC3E}">
        <p14:creationId xmlns:p14="http://schemas.microsoft.com/office/powerpoint/2010/main" val="349201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a:blip r:embed="rId2">
            <a:alphaModFix amt="50000"/>
          </a:blip>
          <a:srcRect t="17187" b="17187"/>
          <a:stretch/>
        </p:blipFill>
        <p:spPr>
          <a:xfrm>
            <a:off x="350953" y="1058779"/>
            <a:ext cx="8420400" cy="3683936"/>
          </a:xfrm>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Le rapport des Français à l’alimentation</a:t>
            </a: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2.</a:t>
            </a:r>
          </a:p>
        </p:txBody>
      </p:sp>
      <p:sp>
        <p:nvSpPr>
          <p:cNvPr id="4" name="Sous-titre 3">
            <a:extLst>
              <a:ext uri="{FF2B5EF4-FFF2-40B4-BE49-F238E27FC236}">
                <a16:creationId xmlns:a16="http://schemas.microsoft.com/office/drawing/2014/main" id="{56BE6015-E663-4FA6-986E-A797EEF78516}"/>
              </a:ext>
            </a:extLst>
          </p:cNvPr>
          <p:cNvSpPr>
            <a:spLocks noGrp="1"/>
          </p:cNvSpPr>
          <p:nvPr>
            <p:ph type="subTitle" idx="1"/>
          </p:nvPr>
        </p:nvSpPr>
        <p:spPr/>
        <p:txBody>
          <a:bodyPr/>
          <a:lstStyle/>
          <a:p>
            <a:endParaRPr lang="fr-FR" dirty="0"/>
          </a:p>
        </p:txBody>
      </p:sp>
      <p:sp>
        <p:nvSpPr>
          <p:cNvPr id="6" name="ZoneTexte 5">
            <a:hlinkClick r:id="rId3" action="ppaction://hlinksldjump"/>
            <a:extLst>
              <a:ext uri="{FF2B5EF4-FFF2-40B4-BE49-F238E27FC236}">
                <a16:creationId xmlns:a16="http://schemas.microsoft.com/office/drawing/2014/main" id="{8F496B27-C184-9954-18DB-C8298C0F49E5}"/>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1753101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Le rapport des Français à l’alimentation – A retenir</a:t>
            </a:r>
          </a:p>
        </p:txBody>
      </p:sp>
      <p:sp>
        <p:nvSpPr>
          <p:cNvPr id="2" name="ZoneTexte 1">
            <a:extLst>
              <a:ext uri="{FF2B5EF4-FFF2-40B4-BE49-F238E27FC236}">
                <a16:creationId xmlns:a16="http://schemas.microsoft.com/office/drawing/2014/main" id="{49AC908D-56F8-ED56-A4E2-3B8D4D9A24AD}"/>
              </a:ext>
            </a:extLst>
          </p:cNvPr>
          <p:cNvSpPr txBox="1"/>
          <p:nvPr/>
        </p:nvSpPr>
        <p:spPr>
          <a:xfrm>
            <a:off x="247173" y="947533"/>
            <a:ext cx="8533107" cy="3693048"/>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Une alimentation perçue comme un plaisir pour une majorité de Français</a:t>
            </a:r>
            <a:endParaRPr lang="fr-FR" sz="1000" b="1" dirty="0">
              <a:solidFill>
                <a:schemeClr val="accent5"/>
              </a:solidFill>
              <a:latin typeface="Futura PT Book" panose="020B0502020204020303" pitchFamily="34" charset="0"/>
            </a:endParaRP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Interrogés sur leur rapport à l’alimentation, </a:t>
            </a:r>
            <a:r>
              <a:rPr lang="fr-FR" sz="900" b="1" dirty="0">
                <a:solidFill>
                  <a:srgbClr val="000000"/>
                </a:solidFill>
                <a:ea typeface="Calibri" panose="020F0502020204030204" pitchFamily="34" charset="0"/>
                <a:cs typeface="Times New Roman (Body CS)"/>
              </a:rPr>
              <a:t>61% des Français indiquent qu’il s’agit davantage pour eux d’un plaisir </a:t>
            </a:r>
            <a:r>
              <a:rPr lang="fr-FR" sz="900" dirty="0">
                <a:solidFill>
                  <a:srgbClr val="000000"/>
                </a:solidFill>
                <a:ea typeface="Calibri" panose="020F0502020204030204" pitchFamily="34" charset="0"/>
                <a:cs typeface="Times New Roman (Body CS)"/>
              </a:rPr>
              <a:t>que d’une nécessité, dont plus d’un sur 5 pour qui l’alimentation est un réel plaisir. </a:t>
            </a:r>
          </a:p>
          <a:p>
            <a:pPr algn="just"/>
            <a:endParaRPr lang="fr-FR" sz="1050" dirty="0">
              <a:latin typeface="Futura PT Book" panose="020B0502020204020303" pitchFamily="34" charset="0"/>
              <a:ea typeface="Calibri" panose="020F0502020204030204" pitchFamily="34" charset="0"/>
              <a:cs typeface="Times New Roman (Body CS)"/>
            </a:endParaRPr>
          </a:p>
          <a:p>
            <a:pPr indent="-2481263" algn="just">
              <a:tabLst>
                <a:tab pos="2605088" algn="l"/>
              </a:tabLst>
            </a:pPr>
            <a:r>
              <a:rPr lang="fr-FR" sz="1000" b="1" dirty="0">
                <a:solidFill>
                  <a:schemeClr val="tx2"/>
                </a:solidFill>
              </a:rPr>
              <a:t>La santé occupe une place centrale dans le rapport à l’alimentation</a:t>
            </a:r>
          </a:p>
          <a:p>
            <a:pPr algn="just"/>
            <a:endParaRPr lang="fr-FR" sz="1050" dirty="0">
              <a:effectLst/>
              <a:latin typeface="Futura PT Book" panose="020B0502020204020303" pitchFamily="34" charset="0"/>
              <a:ea typeface="Calibri" panose="020F0502020204030204" pitchFamily="34" charset="0"/>
              <a:cs typeface="Times New Roman (Body CS)"/>
            </a:endParaRPr>
          </a:p>
          <a:p>
            <a:pPr algn="just"/>
            <a:r>
              <a:rPr lang="fr-FR" sz="900" dirty="0">
                <a:solidFill>
                  <a:srgbClr val="000000"/>
                </a:solidFill>
              </a:rPr>
              <a:t>Pour autant, si le plaisir des sens reste associé  au </a:t>
            </a:r>
            <a:r>
              <a:rPr lang="fr-FR" sz="900" b="1" dirty="0">
                <a:solidFill>
                  <a:srgbClr val="000000"/>
                </a:solidFill>
              </a:rPr>
              <a:t>« bien manger » </a:t>
            </a:r>
            <a:r>
              <a:rPr lang="fr-FR" sz="900" dirty="0">
                <a:solidFill>
                  <a:srgbClr val="000000"/>
                </a:solidFill>
              </a:rPr>
              <a:t>par 27% des Français,  </a:t>
            </a:r>
            <a:r>
              <a:rPr lang="fr-FR" sz="900" b="1" dirty="0">
                <a:solidFill>
                  <a:srgbClr val="000000"/>
                </a:solidFill>
              </a:rPr>
              <a:t>les préoccupations santé </a:t>
            </a:r>
            <a:r>
              <a:rPr lang="fr-FR" sz="900" dirty="0">
                <a:solidFill>
                  <a:srgbClr val="000000"/>
                </a:solidFill>
              </a:rPr>
              <a:t>occupent la </a:t>
            </a:r>
            <a:r>
              <a:rPr lang="fr-FR" sz="900" b="1" dirty="0">
                <a:solidFill>
                  <a:srgbClr val="000000"/>
                </a:solidFill>
              </a:rPr>
              <a:t>1</a:t>
            </a:r>
            <a:r>
              <a:rPr lang="fr-FR" sz="900" b="1" baseline="30000" dirty="0">
                <a:solidFill>
                  <a:srgbClr val="000000"/>
                </a:solidFill>
              </a:rPr>
              <a:t>ère</a:t>
            </a:r>
            <a:r>
              <a:rPr lang="fr-FR" sz="900" b="1" dirty="0">
                <a:solidFill>
                  <a:srgbClr val="000000"/>
                </a:solidFill>
              </a:rPr>
              <a:t> place </a:t>
            </a:r>
            <a:r>
              <a:rPr lang="fr-FR" sz="900" dirty="0">
                <a:solidFill>
                  <a:srgbClr val="000000"/>
                </a:solidFill>
              </a:rPr>
              <a:t>dans les représentations. Ainsi, 41% rapprochent le « bien manger » d’une </a:t>
            </a:r>
            <a:r>
              <a:rPr lang="fr-FR" sz="900" b="1" dirty="0">
                <a:solidFill>
                  <a:srgbClr val="000000"/>
                </a:solidFill>
              </a:rPr>
              <a:t>alimentation équilibrée </a:t>
            </a:r>
            <a:r>
              <a:rPr lang="fr-FR" sz="900" dirty="0">
                <a:solidFill>
                  <a:srgbClr val="000000"/>
                </a:solidFill>
              </a:rPr>
              <a:t>et 34% d’une alimentation qui </a:t>
            </a:r>
            <a:r>
              <a:rPr lang="fr-FR" sz="900" b="1" dirty="0">
                <a:solidFill>
                  <a:srgbClr val="000000"/>
                </a:solidFill>
              </a:rPr>
              <a:t>ne porte pas atteinte à la santé</a:t>
            </a:r>
            <a:r>
              <a:rPr lang="fr-FR" sz="900" dirty="0">
                <a:solidFill>
                  <a:srgbClr val="000000"/>
                </a:solidFill>
              </a:rPr>
              <a:t>. </a:t>
            </a:r>
          </a:p>
          <a:p>
            <a:pPr algn="just"/>
            <a:endParaRPr lang="fr-FR" sz="900" dirty="0">
              <a:solidFill>
                <a:srgbClr val="000000"/>
              </a:solidFill>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Des représentations qui s’inscrivent dans un contexte où </a:t>
            </a:r>
            <a:r>
              <a:rPr lang="fr-FR" sz="900" b="1" dirty="0">
                <a:solidFill>
                  <a:srgbClr val="000000"/>
                </a:solidFill>
              </a:rPr>
              <a:t>69% des Français se disent attentifs aux effets de l’alimentation sur leur santé</a:t>
            </a:r>
            <a:r>
              <a:rPr lang="fr-FR" sz="900" dirty="0">
                <a:solidFill>
                  <a:srgbClr val="000000"/>
                </a:solidFill>
              </a:rPr>
              <a:t>. Cette attention s’observe dans les pratiques d’achats alimentaires. Ainsi, </a:t>
            </a:r>
            <a:r>
              <a:rPr lang="fr-FR" sz="900" b="1" dirty="0">
                <a:solidFill>
                  <a:srgbClr val="000000"/>
                </a:solidFill>
              </a:rPr>
              <a:t>88%</a:t>
            </a:r>
            <a:r>
              <a:rPr lang="fr-FR" sz="900" dirty="0">
                <a:solidFill>
                  <a:srgbClr val="000000"/>
                </a:solidFill>
              </a:rPr>
              <a:t> des Français veillent à ce que leur foyer mange des </a:t>
            </a:r>
            <a:r>
              <a:rPr lang="fr-FR" sz="900" b="1" dirty="0">
                <a:solidFill>
                  <a:srgbClr val="000000"/>
                </a:solidFill>
              </a:rPr>
              <a:t>produits sains et variés</a:t>
            </a:r>
            <a:r>
              <a:rPr lang="fr-FR" sz="900" dirty="0">
                <a:solidFill>
                  <a:srgbClr val="000000"/>
                </a:solidFill>
              </a:rPr>
              <a:t>. </a:t>
            </a:r>
            <a:r>
              <a:rPr lang="fr-FR" sz="900" b="1" dirty="0">
                <a:solidFill>
                  <a:srgbClr val="000000"/>
                </a:solidFill>
              </a:rPr>
              <a:t>69%</a:t>
            </a:r>
            <a:r>
              <a:rPr lang="fr-FR" sz="900" dirty="0">
                <a:solidFill>
                  <a:srgbClr val="000000"/>
                </a:solidFill>
              </a:rPr>
              <a:t> se disent attentifs à la présence de </a:t>
            </a:r>
            <a:r>
              <a:rPr lang="fr-FR" sz="900" b="1" dirty="0">
                <a:solidFill>
                  <a:srgbClr val="000000"/>
                </a:solidFill>
              </a:rPr>
              <a:t>perturbateurs endocriniens</a:t>
            </a:r>
            <a:r>
              <a:rPr lang="fr-FR" sz="900" dirty="0">
                <a:solidFill>
                  <a:srgbClr val="000000"/>
                </a:solidFill>
              </a:rPr>
              <a:t> dans les produits alimentaires qu’ils consomment, et </a:t>
            </a:r>
            <a:r>
              <a:rPr lang="fr-FR" sz="900" b="1" dirty="0">
                <a:solidFill>
                  <a:srgbClr val="000000"/>
                </a:solidFill>
              </a:rPr>
              <a:t>10%</a:t>
            </a:r>
            <a:r>
              <a:rPr lang="fr-FR" sz="900" dirty="0">
                <a:solidFill>
                  <a:srgbClr val="000000"/>
                </a:solidFill>
              </a:rPr>
              <a:t> des Français pratiquent un </a:t>
            </a:r>
            <a:r>
              <a:rPr lang="fr-FR" sz="900" b="1" dirty="0">
                <a:solidFill>
                  <a:srgbClr val="000000"/>
                </a:solidFill>
              </a:rPr>
              <a:t>régime alimentaire « sans » (sans sucre, sans sel, sans gluten, etc.)</a:t>
            </a:r>
            <a:r>
              <a:rPr lang="fr-FR" sz="900" dirty="0">
                <a:solidFill>
                  <a:srgbClr val="000000"/>
                </a:solidFill>
              </a:rPr>
              <a:t>. </a:t>
            </a:r>
          </a:p>
          <a:p>
            <a:pPr marR="0" lvl="0" algn="just" defTabSz="914400" rtl="0" eaLnBrk="1" fontAlgn="auto" latinLnBrk="0" hangingPunct="1">
              <a:spcBef>
                <a:spcPts val="0"/>
              </a:spcBef>
              <a:spcAft>
                <a:spcPts val="0"/>
              </a:spcAft>
              <a:buClrTx/>
              <a:buSzTx/>
              <a:tabLst/>
              <a:defRPr/>
            </a:pPr>
            <a:endParaRPr lang="fr-FR" sz="600" dirty="0">
              <a:solidFill>
                <a:srgbClr val="000000"/>
              </a:solidFill>
              <a:latin typeface="Futura PT Book" panose="020B0502020204020303" pitchFamily="34" charset="0"/>
            </a:endParaRPr>
          </a:p>
          <a:p>
            <a:pPr indent="-2481263" algn="just">
              <a:tabLst>
                <a:tab pos="2605088" algn="l"/>
              </a:tabLst>
              <a:defRPr/>
            </a:pPr>
            <a:r>
              <a:rPr lang="fr-FR" sz="1000" b="1" dirty="0">
                <a:solidFill>
                  <a:schemeClr val="tx2"/>
                </a:solidFill>
              </a:rPr>
              <a:t>L’environnement, une préoccupation croissante pour les Français </a:t>
            </a:r>
          </a:p>
          <a:p>
            <a:pPr algn="just">
              <a:defRPr/>
            </a:pPr>
            <a:endParaRPr lang="fr-FR" sz="900" dirty="0">
              <a:solidFill>
                <a:srgbClr val="000000"/>
              </a:solidFill>
            </a:endParaRPr>
          </a:p>
          <a:p>
            <a:pPr algn="just">
              <a:defRPr/>
            </a:pPr>
            <a:r>
              <a:rPr lang="fr-FR" sz="900" b="1" dirty="0">
                <a:solidFill>
                  <a:srgbClr val="000000"/>
                </a:solidFill>
              </a:rPr>
              <a:t>22%</a:t>
            </a:r>
            <a:r>
              <a:rPr lang="fr-FR" sz="900" dirty="0">
                <a:solidFill>
                  <a:srgbClr val="000000"/>
                </a:solidFill>
              </a:rPr>
              <a:t> des Français considèrent que « bien manger » est avant tout une alimentation qui ne </a:t>
            </a:r>
            <a:r>
              <a:rPr lang="fr-FR" sz="900" b="1" dirty="0">
                <a:solidFill>
                  <a:srgbClr val="000000"/>
                </a:solidFill>
              </a:rPr>
              <a:t>porte pas atteinte à l’environnement</a:t>
            </a:r>
            <a:r>
              <a:rPr lang="fr-FR" sz="900" dirty="0">
                <a:solidFill>
                  <a:srgbClr val="000000"/>
                </a:solidFill>
              </a:rPr>
              <a:t>. 17% des Français pratiquent un régime flexitarien et 7% un régime « sans viande rouge ». Par ailleurs, </a:t>
            </a:r>
            <a:r>
              <a:rPr lang="fr-FR" sz="900" b="1" dirty="0">
                <a:solidFill>
                  <a:srgbClr val="000000"/>
                </a:solidFill>
              </a:rPr>
              <a:t>69%</a:t>
            </a:r>
            <a:r>
              <a:rPr lang="fr-FR" sz="900" dirty="0">
                <a:solidFill>
                  <a:srgbClr val="000000"/>
                </a:solidFill>
              </a:rPr>
              <a:t> des Français se disent </a:t>
            </a:r>
            <a:r>
              <a:rPr lang="fr-FR" sz="900" b="1" dirty="0">
                <a:solidFill>
                  <a:srgbClr val="000000"/>
                </a:solidFill>
              </a:rPr>
              <a:t>vigilants au processus  de production</a:t>
            </a:r>
            <a:r>
              <a:rPr lang="fr-FR" sz="900" dirty="0">
                <a:solidFill>
                  <a:srgbClr val="000000"/>
                </a:solidFill>
              </a:rPr>
              <a:t> qui respecte l’environnement et la condition animale. </a:t>
            </a:r>
          </a:p>
          <a:p>
            <a:pPr algn="just">
              <a:defRPr/>
            </a:pPr>
            <a:endParaRPr lang="fr-FR" sz="1050" b="1" dirty="0">
              <a:solidFill>
                <a:schemeClr val="tx2"/>
              </a:solidFill>
            </a:endParaRPr>
          </a:p>
          <a:p>
            <a:pPr indent="-2481263" algn="just">
              <a:tabLst>
                <a:tab pos="2605088" algn="l"/>
              </a:tabLst>
              <a:defRPr/>
            </a:pPr>
            <a:r>
              <a:rPr lang="fr-FR" sz="1000" b="1" dirty="0">
                <a:solidFill>
                  <a:schemeClr val="tx2"/>
                </a:solidFill>
              </a:rPr>
              <a:t>Le prix : une contrainte prégnante dans les achats alimentaires</a:t>
            </a:r>
          </a:p>
          <a:p>
            <a:pPr marR="0" lvl="0" algn="just" defTabSz="914400" rtl="0" eaLnBrk="1" fontAlgn="auto" latinLnBrk="0" hangingPunct="1">
              <a:spcBef>
                <a:spcPts val="0"/>
              </a:spcBef>
              <a:spcAft>
                <a:spcPts val="0"/>
              </a:spcAft>
              <a:buClrTx/>
              <a:buSzTx/>
              <a:tabLst/>
              <a:defRPr/>
            </a:pPr>
            <a:endParaRPr lang="fr-FR" sz="600" dirty="0">
              <a:solidFill>
                <a:srgbClr val="000000"/>
              </a:solidFill>
              <a:latin typeface="Futura PT Book" panose="020B0502020204020303" pitchFamily="34" charset="0"/>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En dépit de considérations santé et environnement importantes dans leur rapport à l’alimentation, lorsqu’il s’agit de </a:t>
            </a:r>
            <a:r>
              <a:rPr lang="fr-FR" sz="900" b="1" dirty="0">
                <a:solidFill>
                  <a:srgbClr val="000000"/>
                </a:solidFill>
              </a:rPr>
              <a:t>choisir entre le prix et la qualité </a:t>
            </a:r>
            <a:r>
              <a:rPr lang="fr-FR" sz="900" dirty="0">
                <a:solidFill>
                  <a:srgbClr val="000000"/>
                </a:solidFill>
              </a:rPr>
              <a:t>pour leurs achats alimentaires, </a:t>
            </a:r>
            <a:r>
              <a:rPr lang="fr-FR" sz="900" b="1" dirty="0">
                <a:solidFill>
                  <a:srgbClr val="000000"/>
                </a:solidFill>
              </a:rPr>
              <a:t>près de la moitié (49%) </a:t>
            </a:r>
            <a:r>
              <a:rPr lang="fr-FR" sz="900" dirty="0">
                <a:solidFill>
                  <a:srgbClr val="000000"/>
                </a:solidFill>
              </a:rPr>
              <a:t>des Français indiquent réaliser des </a:t>
            </a:r>
            <a:r>
              <a:rPr lang="fr-FR" sz="900" b="1" dirty="0">
                <a:solidFill>
                  <a:srgbClr val="000000"/>
                </a:solidFill>
              </a:rPr>
              <a:t>arbitrages en faveur du prix</a:t>
            </a:r>
            <a:r>
              <a:rPr lang="fr-FR" sz="900" dirty="0">
                <a:solidFill>
                  <a:srgbClr val="000000"/>
                </a:solidFill>
              </a:rPr>
              <a:t>. </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Ils sont également </a:t>
            </a:r>
            <a:r>
              <a:rPr lang="fr-FR" sz="900" b="1" dirty="0">
                <a:solidFill>
                  <a:srgbClr val="000000"/>
                </a:solidFill>
              </a:rPr>
              <a:t>46% </a:t>
            </a:r>
            <a:r>
              <a:rPr lang="fr-FR" sz="900" dirty="0">
                <a:solidFill>
                  <a:srgbClr val="000000"/>
                </a:solidFill>
              </a:rPr>
              <a:t>à avoir le sentiment de devoir se </a:t>
            </a:r>
            <a:r>
              <a:rPr lang="fr-FR" sz="900" b="1" dirty="0">
                <a:solidFill>
                  <a:srgbClr val="000000"/>
                </a:solidFill>
              </a:rPr>
              <a:t>restreindre pour des raisons financières sur les dépenses alimentaires</a:t>
            </a:r>
            <a:r>
              <a:rPr lang="fr-FR" sz="900" dirty="0">
                <a:solidFill>
                  <a:srgbClr val="000000"/>
                </a:solidFill>
              </a:rPr>
              <a:t>, dont 14% qui doivent faire face à d’importantes restrictions. </a:t>
            </a:r>
            <a:r>
              <a:rPr lang="fr-FR" sz="900" b="1" dirty="0">
                <a:solidFill>
                  <a:srgbClr val="000000"/>
                </a:solidFill>
              </a:rPr>
              <a:t>Le bio pâtit particulièrement de ces contraintes</a:t>
            </a:r>
            <a:r>
              <a:rPr lang="fr-FR" sz="900" dirty="0">
                <a:solidFill>
                  <a:srgbClr val="000000"/>
                </a:solidFill>
              </a:rPr>
              <a:t>. Ainsi, </a:t>
            </a:r>
            <a:r>
              <a:rPr lang="fr-FR" sz="900" b="1" dirty="0">
                <a:solidFill>
                  <a:srgbClr val="000000"/>
                </a:solidFill>
              </a:rPr>
              <a:t>83% </a:t>
            </a:r>
            <a:r>
              <a:rPr lang="fr-FR" sz="900" dirty="0">
                <a:solidFill>
                  <a:srgbClr val="000000"/>
                </a:solidFill>
              </a:rPr>
              <a:t>des Français contraints dans leur budget alimentaire disent </a:t>
            </a:r>
            <a:r>
              <a:rPr lang="fr-FR" sz="900" b="1" dirty="0">
                <a:solidFill>
                  <a:srgbClr val="000000"/>
                </a:solidFill>
              </a:rPr>
              <a:t>éviter les produits issus de l’agriculture biologique </a:t>
            </a:r>
            <a:r>
              <a:rPr lang="fr-FR" sz="900" dirty="0">
                <a:solidFill>
                  <a:srgbClr val="000000"/>
                </a:solidFill>
              </a:rPr>
              <a:t>car ils pensent qu’ils coûtent trop chers. 87% des Français comparent toujours le prix des produits avant d’acheter. 65% des Français regardent le prix comme premier critère de leurs achats alimentaires. </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A noter également que 56% des Français qui restreignent leur budget alimentation déclarent manger moins qu’ils ne le souhaiteraient.</a:t>
            </a:r>
          </a:p>
        </p:txBody>
      </p:sp>
    </p:spTree>
    <p:extLst>
      <p:ext uri="{BB962C8B-B14F-4D97-AF65-F5344CB8AC3E}">
        <p14:creationId xmlns:p14="http://schemas.microsoft.com/office/powerpoint/2010/main" val="417826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C75EF-5A04-294C-88C2-6EB2A6569D15}"/>
              </a:ext>
            </a:extLst>
          </p:cNvPr>
          <p:cNvSpPr>
            <a:spLocks noGrp="1"/>
          </p:cNvSpPr>
          <p:nvPr>
            <p:ph type="title"/>
          </p:nvPr>
        </p:nvSpPr>
        <p:spPr/>
        <p:txBody>
          <a:bodyPr/>
          <a:lstStyle/>
          <a:p>
            <a:r>
              <a:rPr lang="fr-FR" dirty="0"/>
              <a:t>Méthodologie</a:t>
            </a:r>
          </a:p>
        </p:txBody>
      </p:sp>
      <p:pic>
        <p:nvPicPr>
          <p:cNvPr id="7" name="Graphique 6" descr="Porte-bloc avec un remplissage uni">
            <a:extLst>
              <a:ext uri="{FF2B5EF4-FFF2-40B4-BE49-F238E27FC236}">
                <a16:creationId xmlns:a16="http://schemas.microsoft.com/office/drawing/2014/main" id="{0A4AB716-8B0D-74CC-A26E-021F7EE218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108" y="2598054"/>
            <a:ext cx="705758" cy="705758"/>
          </a:xfrm>
          <a:prstGeom prst="rect">
            <a:avLst/>
          </a:prstGeom>
        </p:spPr>
      </p:pic>
      <p:sp>
        <p:nvSpPr>
          <p:cNvPr id="8" name="ZoneTexte 7">
            <a:extLst>
              <a:ext uri="{FF2B5EF4-FFF2-40B4-BE49-F238E27FC236}">
                <a16:creationId xmlns:a16="http://schemas.microsoft.com/office/drawing/2014/main" id="{BF72F391-E5C2-1D28-6435-8F20F32BD6E2}"/>
              </a:ext>
            </a:extLst>
          </p:cNvPr>
          <p:cNvSpPr txBox="1"/>
          <p:nvPr/>
        </p:nvSpPr>
        <p:spPr>
          <a:xfrm>
            <a:off x="1238466" y="2186677"/>
            <a:ext cx="7332220" cy="646331"/>
          </a:xfrm>
          <a:prstGeom prst="rect">
            <a:avLst/>
          </a:prstGeom>
          <a:noFill/>
        </p:spPr>
        <p:txBody>
          <a:bodyPr wrap="square" rtlCol="0">
            <a:spAutoFit/>
          </a:bodyPr>
          <a:lstStyle/>
          <a:p>
            <a:r>
              <a:rPr lang="fr-FR" sz="1200" dirty="0"/>
              <a:t>Enquête auto-administrée en ligne sur un échantillon de </a:t>
            </a:r>
            <a:r>
              <a:rPr lang="fr-FR" sz="1200" b="1" dirty="0">
                <a:solidFill>
                  <a:schemeClr val="bg2"/>
                </a:solidFill>
              </a:rPr>
              <a:t>4000 personnes</a:t>
            </a:r>
            <a:r>
              <a:rPr lang="fr-FR" sz="1200" dirty="0"/>
              <a:t>, représentatif de la population de France métropolitaine âgée de 18 à 75 ans (genre, âge, catégorie socioprofessionnelle, région et taille de l’agglomération de résidence, niveau du diplôme le plus élevé)</a:t>
            </a:r>
          </a:p>
        </p:txBody>
      </p:sp>
      <p:pic>
        <p:nvPicPr>
          <p:cNvPr id="10" name="Graphique 9" descr="Calendrier mensuel avec un remplissage uni">
            <a:extLst>
              <a:ext uri="{FF2B5EF4-FFF2-40B4-BE49-F238E27FC236}">
                <a16:creationId xmlns:a16="http://schemas.microsoft.com/office/drawing/2014/main" id="{183591A1-8EA1-4075-CE32-0D21BC2A33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108" y="3749599"/>
            <a:ext cx="705600" cy="705600"/>
          </a:xfrm>
          <a:prstGeom prst="rect">
            <a:avLst/>
          </a:prstGeom>
        </p:spPr>
      </p:pic>
      <p:sp>
        <p:nvSpPr>
          <p:cNvPr id="13" name="ZoneTexte 12">
            <a:extLst>
              <a:ext uri="{FF2B5EF4-FFF2-40B4-BE49-F238E27FC236}">
                <a16:creationId xmlns:a16="http://schemas.microsoft.com/office/drawing/2014/main" id="{51F20645-4056-0705-7E05-5FF7A58FB28E}"/>
              </a:ext>
            </a:extLst>
          </p:cNvPr>
          <p:cNvSpPr txBox="1"/>
          <p:nvPr/>
        </p:nvSpPr>
        <p:spPr>
          <a:xfrm>
            <a:off x="1238466" y="3963899"/>
            <a:ext cx="7332220" cy="276999"/>
          </a:xfrm>
          <a:prstGeom prst="rect">
            <a:avLst/>
          </a:prstGeom>
          <a:noFill/>
        </p:spPr>
        <p:txBody>
          <a:bodyPr wrap="square" rtlCol="0">
            <a:spAutoFit/>
          </a:bodyPr>
          <a:lstStyle/>
          <a:p>
            <a:r>
              <a:rPr lang="fr-FR" sz="1200" dirty="0"/>
              <a:t>Terrain d’enquête du </a:t>
            </a:r>
            <a:r>
              <a:rPr lang="fr-FR" sz="1200" b="1" dirty="0">
                <a:solidFill>
                  <a:schemeClr val="bg2"/>
                </a:solidFill>
              </a:rPr>
              <a:t>21 novembre au 1</a:t>
            </a:r>
            <a:r>
              <a:rPr lang="fr-FR" sz="1200" b="1" baseline="30000" dirty="0">
                <a:solidFill>
                  <a:schemeClr val="bg2"/>
                </a:solidFill>
              </a:rPr>
              <a:t>er</a:t>
            </a:r>
            <a:r>
              <a:rPr lang="fr-FR" sz="1200" b="1" dirty="0">
                <a:solidFill>
                  <a:schemeClr val="bg2"/>
                </a:solidFill>
              </a:rPr>
              <a:t> décembre 2022</a:t>
            </a:r>
          </a:p>
        </p:txBody>
      </p:sp>
      <p:sp>
        <p:nvSpPr>
          <p:cNvPr id="16" name="ZoneTexte 15">
            <a:extLst>
              <a:ext uri="{FF2B5EF4-FFF2-40B4-BE49-F238E27FC236}">
                <a16:creationId xmlns:a16="http://schemas.microsoft.com/office/drawing/2014/main" id="{30E2CBB3-CCB6-7775-7530-4BFF88D78833}"/>
              </a:ext>
            </a:extLst>
          </p:cNvPr>
          <p:cNvSpPr txBox="1"/>
          <p:nvPr/>
        </p:nvSpPr>
        <p:spPr>
          <a:xfrm>
            <a:off x="1238466" y="2975427"/>
            <a:ext cx="7332220" cy="646331"/>
          </a:xfrm>
          <a:prstGeom prst="rect">
            <a:avLst/>
          </a:prstGeom>
          <a:noFill/>
        </p:spPr>
        <p:txBody>
          <a:bodyPr wrap="square" rtlCol="0">
            <a:spAutoFit/>
          </a:bodyPr>
          <a:lstStyle/>
          <a:p>
            <a:r>
              <a:rPr lang="fr-FR" sz="1200" dirty="0"/>
              <a:t>Un questionnaire d’une vingtaine de minutes composé d’un tronc commun adressé à tous les répondants et d’un module dédié aux seuls </a:t>
            </a:r>
            <a:r>
              <a:rPr lang="fr-FR" sz="1200" b="1" dirty="0">
                <a:solidFill>
                  <a:schemeClr val="bg2"/>
                </a:solidFill>
              </a:rPr>
              <a:t>consommateurs réguliers </a:t>
            </a:r>
            <a:r>
              <a:rPr lang="fr-FR" sz="1200" dirty="0"/>
              <a:t>(au moins une fois par mois) de produits bio (</a:t>
            </a:r>
            <a:r>
              <a:rPr lang="fr-FR" sz="1200" b="1" dirty="0">
                <a:solidFill>
                  <a:schemeClr val="bg2"/>
                </a:solidFill>
              </a:rPr>
              <a:t>2484 personnes</a:t>
            </a:r>
            <a:r>
              <a:rPr lang="fr-FR" sz="1200" dirty="0"/>
              <a:t>)</a:t>
            </a:r>
          </a:p>
        </p:txBody>
      </p:sp>
    </p:spTree>
    <p:extLst>
      <p:ext uri="{BB962C8B-B14F-4D97-AF65-F5344CB8AC3E}">
        <p14:creationId xmlns:p14="http://schemas.microsoft.com/office/powerpoint/2010/main" val="39487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a:srcRect l="16405" r="16405"/>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 rapport des Français à l’alimentation</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Perceptions de l’alimentation</a:t>
            </a:r>
          </a:p>
        </p:txBody>
      </p:sp>
    </p:spTree>
    <p:extLst>
      <p:ext uri="{BB962C8B-B14F-4D97-AF65-F5344CB8AC3E}">
        <p14:creationId xmlns:p14="http://schemas.microsoft.com/office/powerpoint/2010/main" val="1293734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Pour vous, l’alimentation, est-ce plutôt un plaisir ou plutôt une nécessité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L’alimentation : plaisir ou nécessité ?</a:t>
            </a:r>
          </a:p>
        </p:txBody>
      </p:sp>
      <p:graphicFrame>
        <p:nvGraphicFramePr>
          <p:cNvPr id="3" name="Google Shape;695;p8">
            <a:extLst>
              <a:ext uri="{FF2B5EF4-FFF2-40B4-BE49-F238E27FC236}">
                <a16:creationId xmlns:a16="http://schemas.microsoft.com/office/drawing/2014/main" id="{98CD9A8D-2228-35B7-63AF-539FB7C0E615}"/>
              </a:ext>
            </a:extLst>
          </p:cNvPr>
          <p:cNvGraphicFramePr/>
          <p:nvPr/>
        </p:nvGraphicFramePr>
        <p:xfrm>
          <a:off x="2364184" y="1721271"/>
          <a:ext cx="4415631" cy="3078719"/>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15FA130C-025D-FABE-B0E7-1224DD5AF831}"/>
              </a:ext>
            </a:extLst>
          </p:cNvPr>
          <p:cNvSpPr txBox="1"/>
          <p:nvPr/>
        </p:nvSpPr>
        <p:spPr>
          <a:xfrm>
            <a:off x="207170" y="1721271"/>
            <a:ext cx="2272560" cy="626325"/>
          </a:xfrm>
          <a:prstGeom prst="rect">
            <a:avLst/>
          </a:prstGeom>
          <a:solidFill>
            <a:schemeClr val="accent1"/>
          </a:solidFill>
        </p:spPr>
        <p:txBody>
          <a:bodyPr wrap="square" rtlCol="0">
            <a:spAutoFit/>
          </a:bodyPr>
          <a:lstStyle/>
          <a:p>
            <a:pPr lvl="0">
              <a:lnSpc>
                <a:spcPct val="115000"/>
              </a:lnSpc>
              <a:spcAft>
                <a:spcPts val="600"/>
              </a:spcAft>
            </a:pPr>
            <a:r>
              <a:rPr lang="fr-FR" sz="900" spc="75" dirty="0">
                <a:solidFill>
                  <a:schemeClr val="bg1"/>
                </a:solidFill>
              </a:rPr>
              <a:t>Note comprise entre 0 et 10</a:t>
            </a:r>
          </a:p>
          <a:p>
            <a:pPr lvl="0">
              <a:lnSpc>
                <a:spcPct val="115000"/>
              </a:lnSpc>
            </a:pPr>
            <a:r>
              <a:rPr lang="fr-FR" sz="900" spc="75" dirty="0">
                <a:solidFill>
                  <a:schemeClr val="bg1"/>
                </a:solidFill>
              </a:rPr>
              <a:t>0 = C’est seulement une nécessité</a:t>
            </a:r>
          </a:p>
          <a:p>
            <a:r>
              <a:rPr lang="fr-FR" sz="900" spc="75" dirty="0">
                <a:solidFill>
                  <a:schemeClr val="bg1"/>
                </a:solidFill>
              </a:rPr>
              <a:t>10 = C’est un pur plaisir</a:t>
            </a:r>
          </a:p>
        </p:txBody>
      </p:sp>
      <p:sp>
        <p:nvSpPr>
          <p:cNvPr id="4" name="Demi-cadre 3">
            <a:extLst>
              <a:ext uri="{FF2B5EF4-FFF2-40B4-BE49-F238E27FC236}">
                <a16:creationId xmlns:a16="http://schemas.microsoft.com/office/drawing/2014/main" id="{4D7D7ACD-888F-F93D-F0D4-34A79E221239}"/>
              </a:ext>
            </a:extLst>
          </p:cNvPr>
          <p:cNvSpPr/>
          <p:nvPr/>
        </p:nvSpPr>
        <p:spPr>
          <a:xfrm flipH="1">
            <a:off x="6251538" y="1721271"/>
            <a:ext cx="464093" cy="3028698"/>
          </a:xfrm>
          <a:prstGeom prst="halfFram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Rectangle : coins arrondis 7">
            <a:extLst>
              <a:ext uri="{FF2B5EF4-FFF2-40B4-BE49-F238E27FC236}">
                <a16:creationId xmlns:a16="http://schemas.microsoft.com/office/drawing/2014/main" id="{0E0EBA65-CBAC-E976-66FE-55927C462F6F}"/>
              </a:ext>
            </a:extLst>
          </p:cNvPr>
          <p:cNvSpPr/>
          <p:nvPr/>
        </p:nvSpPr>
        <p:spPr>
          <a:xfrm>
            <a:off x="6154679" y="2220540"/>
            <a:ext cx="2596241" cy="16174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2"/>
                </a:solidFill>
                <a:effectLst/>
                <a:uLnTx/>
                <a:uFillTx/>
                <a:latin typeface="+mj-lt"/>
                <a:ea typeface="+mn-ea"/>
                <a:cs typeface="+mn-cs"/>
              </a:rPr>
              <a:t>Un plaisir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2"/>
                </a:solidFill>
                <a:effectLst/>
                <a:uLnTx/>
                <a:uFillTx/>
                <a:latin typeface="+mj-lt"/>
                <a:ea typeface="+mn-ea"/>
                <a:cs typeface="+mn-cs"/>
              </a:rPr>
              <a:t>61%</a:t>
            </a:r>
            <a:r>
              <a:rPr kumimoji="0" lang="fr-FR" sz="2400" b="0" i="0" u="none" strike="noStrike" kern="1200" cap="none" spc="0" normalizeH="0" baseline="0" noProof="0" dirty="0">
                <a:ln>
                  <a:noFill/>
                </a:ln>
                <a:solidFill>
                  <a:schemeClr val="bg2"/>
                </a:solidFill>
                <a:effectLst/>
                <a:uLnTx/>
                <a:uFillTx/>
                <a:latin typeface="+mj-lt"/>
                <a:ea typeface="+mn-ea"/>
                <a:cs typeface="+mn-cs"/>
              </a:rPr>
              <a:t> </a:t>
            </a:r>
            <a:endParaRPr kumimoji="0" lang="fr-FR" sz="1200" b="0" i="0" u="none" strike="noStrike" kern="1200" cap="none" spc="0" normalizeH="0" baseline="0" noProof="0" dirty="0">
              <a:ln>
                <a:noFill/>
              </a:ln>
              <a:solidFill>
                <a:schemeClr val="bg2"/>
              </a:solidFill>
              <a:effectLst/>
              <a:uLnTx/>
              <a:uFillTx/>
              <a:latin typeface="+mj-lt"/>
              <a:ea typeface="+mn-ea"/>
              <a:cs typeface="+mn-cs"/>
            </a:endParaRPr>
          </a:p>
        </p:txBody>
      </p:sp>
    </p:spTree>
    <p:extLst>
      <p:ext uri="{BB962C8B-B14F-4D97-AF65-F5344CB8AC3E}">
        <p14:creationId xmlns:p14="http://schemas.microsoft.com/office/powerpoint/2010/main" val="1103616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Rapport à la cuisine</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815128601"/>
              </p:ext>
            </p:extLst>
          </p:nvPr>
        </p:nvGraphicFramePr>
        <p:xfrm>
          <a:off x="207169" y="2129596"/>
          <a:ext cx="8332982" cy="2486519"/>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6B429A71-DADC-4F5F-C3FF-67FD38828EAE}"/>
              </a:ext>
            </a:extLst>
          </p:cNvPr>
          <p:cNvSpPr/>
          <p:nvPr/>
        </p:nvSpPr>
        <p:spPr>
          <a:xfrm>
            <a:off x="0" y="1722620"/>
            <a:ext cx="20412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3" name="Rectangle 12">
            <a:extLst>
              <a:ext uri="{FF2B5EF4-FFF2-40B4-BE49-F238E27FC236}">
                <a16:creationId xmlns:a16="http://schemas.microsoft.com/office/drawing/2014/main" id="{58AF507E-C35C-D668-C209-77549FC2EF56}"/>
              </a:ext>
            </a:extLst>
          </p:cNvPr>
          <p:cNvSpPr/>
          <p:nvPr/>
        </p:nvSpPr>
        <p:spPr>
          <a:xfrm>
            <a:off x="2048604" y="1722620"/>
            <a:ext cx="20412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B1C01042-AB99-921B-C155-CD4B7518977D}"/>
              </a:ext>
            </a:extLst>
          </p:cNvPr>
          <p:cNvSpPr/>
          <p:nvPr/>
        </p:nvSpPr>
        <p:spPr>
          <a:xfrm>
            <a:off x="4088582" y="1722620"/>
            <a:ext cx="204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5" name="Rectangle 14">
            <a:extLst>
              <a:ext uri="{FF2B5EF4-FFF2-40B4-BE49-F238E27FC236}">
                <a16:creationId xmlns:a16="http://schemas.microsoft.com/office/drawing/2014/main" id="{8A255E99-B3D8-907F-76BE-140638685F12}"/>
              </a:ext>
            </a:extLst>
          </p:cNvPr>
          <p:cNvSpPr/>
          <p:nvPr/>
        </p:nvSpPr>
        <p:spPr>
          <a:xfrm>
            <a:off x="6132364" y="1722620"/>
            <a:ext cx="2037396"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Tree>
    <p:extLst>
      <p:ext uri="{BB962C8B-B14F-4D97-AF65-F5344CB8AC3E}">
        <p14:creationId xmlns:p14="http://schemas.microsoft.com/office/powerpoint/2010/main" val="2826916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Pour vous, « bien manger », c’est avant tout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Représentation du « bien manger »</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4047965861"/>
              </p:ext>
            </p:extLst>
          </p:nvPr>
        </p:nvGraphicFramePr>
        <p:xfrm>
          <a:off x="402956" y="1679509"/>
          <a:ext cx="7770532" cy="3062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9725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a:srcRect l="16405" r="16405"/>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 rapport des Français à l’alimentation</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Alimentation / santé</a:t>
            </a:r>
          </a:p>
        </p:txBody>
      </p:sp>
    </p:spTree>
    <p:extLst>
      <p:ext uri="{BB962C8B-B14F-4D97-AF65-F5344CB8AC3E}">
        <p14:creationId xmlns:p14="http://schemas.microsoft.com/office/powerpoint/2010/main" val="925978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Et de manière générale, vous voyez votre alimentation plutôt comme…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Perception de l’alimentation sur la santé</a:t>
            </a:r>
          </a:p>
        </p:txBody>
      </p:sp>
      <p:sp>
        <p:nvSpPr>
          <p:cNvPr id="2" name="ZoneTexte 1">
            <a:extLst>
              <a:ext uri="{FF2B5EF4-FFF2-40B4-BE49-F238E27FC236}">
                <a16:creationId xmlns:a16="http://schemas.microsoft.com/office/drawing/2014/main" id="{77A3A94F-76BA-C9F9-18AA-7BF689536D5D}"/>
              </a:ext>
            </a:extLst>
          </p:cNvPr>
          <p:cNvSpPr txBox="1"/>
          <p:nvPr/>
        </p:nvSpPr>
        <p:spPr>
          <a:xfrm>
            <a:off x="-219370" y="2670169"/>
            <a:ext cx="1752751" cy="954107"/>
          </a:xfrm>
          <a:prstGeom prst="rect">
            <a:avLst/>
          </a:prstGeom>
          <a:noFill/>
        </p:spPr>
        <p:txBody>
          <a:bodyPr wrap="square" rtlCol="0">
            <a:spAutoFit/>
          </a:bodyPr>
          <a:lstStyle/>
          <a:p>
            <a:pPr algn="r"/>
            <a:r>
              <a:rPr lang="fr-FR" sz="1200" dirty="0">
                <a:solidFill>
                  <a:schemeClr val="accent4"/>
                </a:solidFill>
                <a:effectLst/>
                <a:ea typeface="Poppins" panose="00000500000000000000" pitchFamily="2" charset="0"/>
                <a:cs typeface="Poppins" panose="00000500000000000000" pitchFamily="2" charset="0"/>
              </a:rPr>
              <a:t>… un facteur de maladies et de problèmes de santé </a:t>
            </a:r>
            <a:r>
              <a:rPr lang="fr-FR" sz="2000" dirty="0">
                <a:solidFill>
                  <a:schemeClr val="accent4"/>
                </a:solidFill>
                <a:effectLst/>
                <a:ea typeface="Poppins" panose="00000500000000000000" pitchFamily="2" charset="0"/>
                <a:cs typeface="Poppins" panose="00000500000000000000" pitchFamily="2" charset="0"/>
              </a:rPr>
              <a:t>5</a:t>
            </a:r>
            <a:r>
              <a:rPr lang="fr-FR" sz="1400" dirty="0">
                <a:solidFill>
                  <a:schemeClr val="accent4"/>
                </a:solidFill>
              </a:rPr>
              <a:t>%</a:t>
            </a:r>
            <a:endParaRPr lang="fr-FR" sz="2000" dirty="0">
              <a:solidFill>
                <a:schemeClr val="accent4"/>
              </a:solidFill>
            </a:endParaRPr>
          </a:p>
        </p:txBody>
      </p:sp>
      <p:sp>
        <p:nvSpPr>
          <p:cNvPr id="4" name="ZoneTexte 3">
            <a:extLst>
              <a:ext uri="{FF2B5EF4-FFF2-40B4-BE49-F238E27FC236}">
                <a16:creationId xmlns:a16="http://schemas.microsoft.com/office/drawing/2014/main" id="{0EA66C2B-9C22-EFF5-E02B-88592129E683}"/>
              </a:ext>
            </a:extLst>
          </p:cNvPr>
          <p:cNvSpPr txBox="1"/>
          <p:nvPr/>
        </p:nvSpPr>
        <p:spPr>
          <a:xfrm>
            <a:off x="7314613" y="2672286"/>
            <a:ext cx="1829387" cy="954107"/>
          </a:xfrm>
          <a:prstGeom prst="rect">
            <a:avLst/>
          </a:prstGeom>
          <a:noFill/>
        </p:spPr>
        <p:txBody>
          <a:bodyPr wrap="square" rtlCol="0">
            <a:spAutoFit/>
          </a:bodyPr>
          <a:lstStyle/>
          <a:p>
            <a:r>
              <a:rPr lang="fr-FR" sz="1200" dirty="0">
                <a:solidFill>
                  <a:schemeClr val="tx2"/>
                </a:solidFill>
              </a:rPr>
              <a:t>… un moyen de prévenir les problèmes de santé </a:t>
            </a:r>
            <a:br>
              <a:rPr lang="fr-FR" sz="1200" dirty="0">
                <a:solidFill>
                  <a:schemeClr val="tx2"/>
                </a:solidFill>
              </a:rPr>
            </a:br>
            <a:r>
              <a:rPr lang="fr-FR" sz="2000" dirty="0">
                <a:solidFill>
                  <a:schemeClr val="tx2"/>
                </a:solidFill>
              </a:rPr>
              <a:t>36</a:t>
            </a:r>
            <a:r>
              <a:rPr lang="fr-FR" sz="1400" dirty="0">
                <a:solidFill>
                  <a:schemeClr val="tx2"/>
                </a:solidFill>
              </a:rPr>
              <a:t>%</a:t>
            </a:r>
            <a:endParaRPr lang="fr-FR" sz="2000" dirty="0">
              <a:solidFill>
                <a:schemeClr val="tx2"/>
              </a:solidFill>
            </a:endParaRPr>
          </a:p>
        </p:txBody>
      </p:sp>
      <p:graphicFrame>
        <p:nvGraphicFramePr>
          <p:cNvPr id="8" name="Graphique 7">
            <a:extLst>
              <a:ext uri="{FF2B5EF4-FFF2-40B4-BE49-F238E27FC236}">
                <a16:creationId xmlns:a16="http://schemas.microsoft.com/office/drawing/2014/main" id="{0FF7987F-5F8F-2262-148D-B1D73E66E14C}"/>
              </a:ext>
            </a:extLst>
          </p:cNvPr>
          <p:cNvGraphicFramePr/>
          <p:nvPr/>
        </p:nvGraphicFramePr>
        <p:xfrm>
          <a:off x="1310600" y="2535013"/>
          <a:ext cx="6146443" cy="1167099"/>
        </p:xfrm>
        <a:graphic>
          <a:graphicData uri="http://schemas.openxmlformats.org/drawingml/2006/chart">
            <c:chart xmlns:c="http://schemas.openxmlformats.org/drawingml/2006/chart" xmlns:r="http://schemas.openxmlformats.org/officeDocument/2006/relationships" r:id="rId2"/>
          </a:graphicData>
        </a:graphic>
      </p:graphicFrame>
      <p:sp>
        <p:nvSpPr>
          <p:cNvPr id="13" name="ZoneTexte 12">
            <a:extLst>
              <a:ext uri="{FF2B5EF4-FFF2-40B4-BE49-F238E27FC236}">
                <a16:creationId xmlns:a16="http://schemas.microsoft.com/office/drawing/2014/main" id="{A73B8E05-252C-5D7C-5F7D-41EE71E0B38A}"/>
              </a:ext>
            </a:extLst>
          </p:cNvPr>
          <p:cNvSpPr txBox="1"/>
          <p:nvPr/>
        </p:nvSpPr>
        <p:spPr>
          <a:xfrm>
            <a:off x="3891122" y="3564838"/>
            <a:ext cx="985398" cy="400110"/>
          </a:xfrm>
          <a:prstGeom prst="rect">
            <a:avLst/>
          </a:prstGeom>
          <a:noFill/>
        </p:spPr>
        <p:txBody>
          <a:bodyPr wrap="square" rtlCol="0">
            <a:spAutoFit/>
          </a:bodyPr>
          <a:lstStyle/>
          <a:p>
            <a:pPr algn="ctr"/>
            <a:r>
              <a:rPr lang="fr-FR" sz="2000" dirty="0">
                <a:solidFill>
                  <a:schemeClr val="bg1">
                    <a:lumMod val="65000"/>
                  </a:schemeClr>
                </a:solidFill>
              </a:rPr>
              <a:t>60%</a:t>
            </a:r>
          </a:p>
        </p:txBody>
      </p:sp>
    </p:spTree>
    <p:extLst>
      <p:ext uri="{BB962C8B-B14F-4D97-AF65-F5344CB8AC3E}">
        <p14:creationId xmlns:p14="http://schemas.microsoft.com/office/powerpoint/2010/main" val="2940206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Parmi les affirmations suivantes, quelle est celle qui vous correspond le mieux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Attention portée à l’alimentation sur la santé</a:t>
            </a:r>
          </a:p>
        </p:txBody>
      </p:sp>
      <p:graphicFrame>
        <p:nvGraphicFramePr>
          <p:cNvPr id="2" name="Chart 3">
            <a:extLst>
              <a:ext uri="{FF2B5EF4-FFF2-40B4-BE49-F238E27FC236}">
                <a16:creationId xmlns:a16="http://schemas.microsoft.com/office/drawing/2014/main" id="{7C06C967-FE65-C090-C363-1263C5960D57}"/>
              </a:ext>
            </a:extLst>
          </p:cNvPr>
          <p:cNvGraphicFramePr/>
          <p:nvPr/>
        </p:nvGraphicFramePr>
        <p:xfrm>
          <a:off x="-572578" y="1721271"/>
          <a:ext cx="8356599" cy="3143025"/>
        </p:xfrm>
        <a:graphic>
          <a:graphicData uri="http://schemas.openxmlformats.org/drawingml/2006/chart">
            <c:chart xmlns:c="http://schemas.openxmlformats.org/drawingml/2006/chart" xmlns:r="http://schemas.openxmlformats.org/officeDocument/2006/relationships" r:id="rId3"/>
          </a:graphicData>
        </a:graphic>
      </p:graphicFrame>
      <p:sp>
        <p:nvSpPr>
          <p:cNvPr id="4" name="Demi-cadre 3">
            <a:extLst>
              <a:ext uri="{FF2B5EF4-FFF2-40B4-BE49-F238E27FC236}">
                <a16:creationId xmlns:a16="http://schemas.microsoft.com/office/drawing/2014/main" id="{ED51D455-C965-0BF4-C03D-DF2F12046671}"/>
              </a:ext>
            </a:extLst>
          </p:cNvPr>
          <p:cNvSpPr/>
          <p:nvPr/>
        </p:nvSpPr>
        <p:spPr>
          <a:xfrm flipH="1">
            <a:off x="7139916" y="1782882"/>
            <a:ext cx="464093" cy="3028698"/>
          </a:xfrm>
          <a:prstGeom prst="halfFram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Rectangle : coins arrondis 7">
            <a:extLst>
              <a:ext uri="{FF2B5EF4-FFF2-40B4-BE49-F238E27FC236}">
                <a16:creationId xmlns:a16="http://schemas.microsoft.com/office/drawing/2014/main" id="{2C80F0CB-47BF-284E-4CF5-C007762ACF35}"/>
              </a:ext>
            </a:extLst>
          </p:cNvPr>
          <p:cNvSpPr/>
          <p:nvPr/>
        </p:nvSpPr>
        <p:spPr>
          <a:xfrm>
            <a:off x="6960187" y="2282151"/>
            <a:ext cx="2596241" cy="16174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2"/>
                </a:solidFill>
                <a:latin typeface="+mj-lt"/>
              </a:rPr>
              <a:t>Attentifs</a:t>
            </a:r>
            <a:endParaRPr kumimoji="0" lang="fr-FR" sz="2400" b="0" i="0" u="none" strike="noStrike" kern="1200" cap="none" spc="0" normalizeH="0" baseline="0" noProof="0" dirty="0">
              <a:ln>
                <a:noFill/>
              </a:ln>
              <a:solidFill>
                <a:schemeClr val="bg2"/>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bg2"/>
                </a:solidFill>
                <a:latin typeface="+mj-lt"/>
              </a:rPr>
              <a:t>69</a:t>
            </a:r>
            <a:r>
              <a:rPr kumimoji="0" lang="fr-FR" sz="2400" b="1" i="0" u="none" strike="noStrike" kern="1200" cap="none" spc="0" normalizeH="0" baseline="0" noProof="0" dirty="0">
                <a:ln>
                  <a:noFill/>
                </a:ln>
                <a:solidFill>
                  <a:schemeClr val="bg2"/>
                </a:solidFill>
                <a:effectLst/>
                <a:uLnTx/>
                <a:uFillTx/>
                <a:latin typeface="+mj-lt"/>
                <a:ea typeface="+mn-ea"/>
                <a:cs typeface="+mn-cs"/>
              </a:rPr>
              <a:t>%</a:t>
            </a:r>
            <a:r>
              <a:rPr kumimoji="0" lang="fr-FR" sz="2400" b="0" i="0" u="none" strike="noStrike" kern="1200" cap="none" spc="0" normalizeH="0" baseline="0" noProof="0" dirty="0">
                <a:ln>
                  <a:noFill/>
                </a:ln>
                <a:solidFill>
                  <a:schemeClr val="bg2"/>
                </a:solidFill>
                <a:effectLst/>
                <a:uLnTx/>
                <a:uFillTx/>
                <a:latin typeface="+mj-lt"/>
                <a:ea typeface="+mn-ea"/>
                <a:cs typeface="+mn-cs"/>
              </a:rPr>
              <a:t> </a:t>
            </a:r>
            <a:endParaRPr kumimoji="0" lang="fr-FR" sz="1200" b="0" i="0" u="none" strike="noStrike" kern="1200" cap="none" spc="0" normalizeH="0" baseline="0" noProof="0" dirty="0">
              <a:ln>
                <a:noFill/>
              </a:ln>
              <a:solidFill>
                <a:schemeClr val="bg2"/>
              </a:solidFill>
              <a:effectLst/>
              <a:uLnTx/>
              <a:uFillTx/>
              <a:latin typeface="+mj-lt"/>
              <a:ea typeface="+mn-ea"/>
              <a:cs typeface="+mn-cs"/>
            </a:endParaRPr>
          </a:p>
        </p:txBody>
      </p:sp>
    </p:spTree>
    <p:extLst>
      <p:ext uri="{BB962C8B-B14F-4D97-AF65-F5344CB8AC3E}">
        <p14:creationId xmlns:p14="http://schemas.microsoft.com/office/powerpoint/2010/main" val="339145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Rapport à l’alimentation : place de la santé</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2097431174"/>
              </p:ext>
            </p:extLst>
          </p:nvPr>
        </p:nvGraphicFramePr>
        <p:xfrm>
          <a:off x="519193" y="1984742"/>
          <a:ext cx="7748507" cy="274224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71E1CEAB-A7DA-3DBE-8D47-C44065AD40AE}"/>
              </a:ext>
            </a:extLst>
          </p:cNvPr>
          <p:cNvSpPr/>
          <p:nvPr/>
        </p:nvSpPr>
        <p:spPr>
          <a:xfrm>
            <a:off x="0" y="1722620"/>
            <a:ext cx="20412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3" name="Rectangle 2">
            <a:extLst>
              <a:ext uri="{FF2B5EF4-FFF2-40B4-BE49-F238E27FC236}">
                <a16:creationId xmlns:a16="http://schemas.microsoft.com/office/drawing/2014/main" id="{A0B5D4D2-117E-1465-DE23-F72013733F49}"/>
              </a:ext>
            </a:extLst>
          </p:cNvPr>
          <p:cNvSpPr/>
          <p:nvPr/>
        </p:nvSpPr>
        <p:spPr>
          <a:xfrm>
            <a:off x="2048604" y="1722620"/>
            <a:ext cx="20412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4" name="Rectangle 3">
            <a:extLst>
              <a:ext uri="{FF2B5EF4-FFF2-40B4-BE49-F238E27FC236}">
                <a16:creationId xmlns:a16="http://schemas.microsoft.com/office/drawing/2014/main" id="{CC5CEF2C-0946-8E5E-2033-4648A9E6E2A6}"/>
              </a:ext>
            </a:extLst>
          </p:cNvPr>
          <p:cNvSpPr/>
          <p:nvPr/>
        </p:nvSpPr>
        <p:spPr>
          <a:xfrm>
            <a:off x="4088582" y="1722620"/>
            <a:ext cx="204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5" name="Rectangle 4">
            <a:extLst>
              <a:ext uri="{FF2B5EF4-FFF2-40B4-BE49-F238E27FC236}">
                <a16:creationId xmlns:a16="http://schemas.microsoft.com/office/drawing/2014/main" id="{8F4BC1C4-2715-9CAC-0E4F-F856D0E15FA5}"/>
              </a:ext>
            </a:extLst>
          </p:cNvPr>
          <p:cNvSpPr/>
          <p:nvPr/>
        </p:nvSpPr>
        <p:spPr>
          <a:xfrm>
            <a:off x="6132364" y="1722620"/>
            <a:ext cx="2037396"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Tree>
    <p:extLst>
      <p:ext uri="{BB962C8B-B14F-4D97-AF65-F5344CB8AC3E}">
        <p14:creationId xmlns:p14="http://schemas.microsoft.com/office/powerpoint/2010/main" val="1543448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Pouvez-vous nous dire si vous suivez l’un des régimes suivants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Régimes permanents</a:t>
            </a:r>
          </a:p>
        </p:txBody>
      </p:sp>
      <p:graphicFrame>
        <p:nvGraphicFramePr>
          <p:cNvPr id="15" name="Chart 7">
            <a:extLst>
              <a:ext uri="{FF2B5EF4-FFF2-40B4-BE49-F238E27FC236}">
                <a16:creationId xmlns:a16="http://schemas.microsoft.com/office/drawing/2014/main" id="{2E0B45CC-A853-A78C-61A2-AE12457672B7}"/>
              </a:ext>
            </a:extLst>
          </p:cNvPr>
          <p:cNvGraphicFramePr/>
          <p:nvPr>
            <p:extLst>
              <p:ext uri="{D42A27DB-BD31-4B8C-83A1-F6EECF244321}">
                <p14:modId xmlns:p14="http://schemas.microsoft.com/office/powerpoint/2010/main" val="664945685"/>
              </p:ext>
            </p:extLst>
          </p:nvPr>
        </p:nvGraphicFramePr>
        <p:xfrm>
          <a:off x="0" y="1721271"/>
          <a:ext cx="4732867" cy="30314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7">
            <a:extLst>
              <a:ext uri="{FF2B5EF4-FFF2-40B4-BE49-F238E27FC236}">
                <a16:creationId xmlns:a16="http://schemas.microsoft.com/office/drawing/2014/main" id="{BF0A186A-7018-4093-9874-BE87F6DFEF47}"/>
              </a:ext>
            </a:extLst>
          </p:cNvPr>
          <p:cNvGraphicFramePr/>
          <p:nvPr>
            <p:extLst>
              <p:ext uri="{D42A27DB-BD31-4B8C-83A1-F6EECF244321}">
                <p14:modId xmlns:p14="http://schemas.microsoft.com/office/powerpoint/2010/main" val="760092590"/>
              </p:ext>
            </p:extLst>
          </p:nvPr>
        </p:nvGraphicFramePr>
        <p:xfrm>
          <a:off x="4572000" y="1679508"/>
          <a:ext cx="4572000" cy="3073177"/>
        </p:xfrm>
        <a:graphic>
          <a:graphicData uri="http://schemas.openxmlformats.org/drawingml/2006/chart">
            <c:chart xmlns:c="http://schemas.openxmlformats.org/drawingml/2006/chart" xmlns:r="http://schemas.openxmlformats.org/officeDocument/2006/relationships" r:id="rId3"/>
          </a:graphicData>
        </a:graphic>
      </p:graphicFrame>
      <p:sp>
        <p:nvSpPr>
          <p:cNvPr id="17" name="ZoneTexte 16">
            <a:extLst>
              <a:ext uri="{FF2B5EF4-FFF2-40B4-BE49-F238E27FC236}">
                <a16:creationId xmlns:a16="http://schemas.microsoft.com/office/drawing/2014/main" id="{7EF14E40-33AD-CA5E-562A-1AFB875A0D18}"/>
              </a:ext>
            </a:extLst>
          </p:cNvPr>
          <p:cNvSpPr txBox="1"/>
          <p:nvPr/>
        </p:nvSpPr>
        <p:spPr>
          <a:xfrm>
            <a:off x="6611054" y="3669941"/>
            <a:ext cx="3025423" cy="307777"/>
          </a:xfrm>
          <a:prstGeom prst="rect">
            <a:avLst/>
          </a:prstGeom>
          <a:noFill/>
        </p:spPr>
        <p:txBody>
          <a:bodyPr wrap="square">
            <a:spAutoFit/>
          </a:bodyPr>
          <a:lstStyle>
            <a:defPPr>
              <a:defRPr lang="en-US"/>
            </a:defPPr>
            <a:lvl1pPr algn="ctr" defTabSz="914400" fontAlgn="b">
              <a:defRPr sz="700" b="1">
                <a:solidFill>
                  <a:srgbClr val="000000">
                    <a:lumMod val="75000"/>
                    <a:lumOff val="25000"/>
                  </a:srgbClr>
                </a:solidFill>
              </a:defRPr>
            </a:lvl1pPr>
          </a:lstStyle>
          <a:p>
            <a:r>
              <a:rPr lang="fr-FR" dirty="0">
                <a:latin typeface="Arial (Corps)"/>
              </a:rPr>
              <a:t>« sans gluten »  « sans sel »</a:t>
            </a:r>
          </a:p>
          <a:p>
            <a:r>
              <a:rPr lang="fr-FR" dirty="0">
                <a:latin typeface="Arial (Corps)"/>
              </a:rPr>
              <a:t>« sans lactose »    « sans sucre »</a:t>
            </a:r>
          </a:p>
        </p:txBody>
      </p:sp>
      <p:sp>
        <p:nvSpPr>
          <p:cNvPr id="18" name="ZoneTexte 17">
            <a:extLst>
              <a:ext uri="{FF2B5EF4-FFF2-40B4-BE49-F238E27FC236}">
                <a16:creationId xmlns:a16="http://schemas.microsoft.com/office/drawing/2014/main" id="{2DEF027D-3FAE-B743-7142-ECA9F26E5EA7}"/>
              </a:ext>
            </a:extLst>
          </p:cNvPr>
          <p:cNvSpPr txBox="1"/>
          <p:nvPr/>
        </p:nvSpPr>
        <p:spPr>
          <a:xfrm>
            <a:off x="6858000" y="4212806"/>
            <a:ext cx="2531533" cy="307777"/>
          </a:xfrm>
          <a:prstGeom prst="rect">
            <a:avLst/>
          </a:prstGeom>
          <a:noFill/>
        </p:spPr>
        <p:txBody>
          <a:bodyPr wrap="square">
            <a:spAutoFit/>
          </a:bodyPr>
          <a:lstStyle/>
          <a:p>
            <a:pPr algn="ctr" defTabSz="914400" fontAlgn="b">
              <a:defRPr/>
            </a:pPr>
            <a:r>
              <a:rPr lang="fr-FR" sz="700" b="1" dirty="0">
                <a:solidFill>
                  <a:srgbClr val="000000">
                    <a:lumMod val="75000"/>
                    <a:lumOff val="25000"/>
                  </a:srgbClr>
                </a:solidFill>
                <a:latin typeface="Arial (Corps)"/>
              </a:rPr>
              <a:t>« végétarien »  « végétalien »</a:t>
            </a:r>
          </a:p>
          <a:p>
            <a:pPr algn="ctr" defTabSz="914400" fontAlgn="b">
              <a:defRPr/>
            </a:pPr>
            <a:r>
              <a:rPr lang="fr-FR" sz="700" b="1" dirty="0">
                <a:solidFill>
                  <a:srgbClr val="000000">
                    <a:lumMod val="75000"/>
                    <a:lumOff val="25000"/>
                  </a:srgbClr>
                </a:solidFill>
                <a:latin typeface="Arial (Corps)"/>
              </a:rPr>
              <a:t>« végan » « fructivore » « que du poisson »</a:t>
            </a:r>
          </a:p>
        </p:txBody>
      </p:sp>
      <p:sp>
        <p:nvSpPr>
          <p:cNvPr id="19" name="Flèche : droite 18">
            <a:extLst>
              <a:ext uri="{FF2B5EF4-FFF2-40B4-BE49-F238E27FC236}">
                <a16:creationId xmlns:a16="http://schemas.microsoft.com/office/drawing/2014/main" id="{5C09E4BD-3A21-55AF-31A2-3A05883D7789}"/>
              </a:ext>
            </a:extLst>
          </p:cNvPr>
          <p:cNvSpPr/>
          <p:nvPr/>
        </p:nvSpPr>
        <p:spPr>
          <a:xfrm>
            <a:off x="4572000" y="2913668"/>
            <a:ext cx="694267" cy="59390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253754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a:srcRect l="16405" r="16405"/>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 rapport des Français à l’alimentation</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Alimentation / qualité</a:t>
            </a:r>
          </a:p>
        </p:txBody>
      </p:sp>
    </p:spTree>
    <p:extLst>
      <p:ext uri="{BB962C8B-B14F-4D97-AF65-F5344CB8AC3E}">
        <p14:creationId xmlns:p14="http://schemas.microsoft.com/office/powerpoint/2010/main" val="343512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61364199-9270-5EFE-F827-24AE1CCF74B7}"/>
              </a:ext>
            </a:extLst>
          </p:cNvPr>
          <p:cNvSpPr>
            <a:spLocks noGrp="1"/>
          </p:cNvSpPr>
          <p:nvPr>
            <p:ph type="title"/>
          </p:nvPr>
        </p:nvSpPr>
        <p:spPr>
          <a:xfrm>
            <a:off x="1811547" y="261650"/>
            <a:ext cx="6213738" cy="479562"/>
          </a:xfrm>
        </p:spPr>
        <p:txBody>
          <a:bodyPr>
            <a:normAutofit/>
          </a:bodyPr>
          <a:lstStyle/>
          <a:p>
            <a:r>
              <a:rPr lang="fr-FR" sz="2400" dirty="0"/>
              <a:t>Structure démographique de l’échantillon</a:t>
            </a:r>
          </a:p>
        </p:txBody>
      </p:sp>
      <p:graphicFrame>
        <p:nvGraphicFramePr>
          <p:cNvPr id="14" name="Tableau 14">
            <a:extLst>
              <a:ext uri="{FF2B5EF4-FFF2-40B4-BE49-F238E27FC236}">
                <a16:creationId xmlns:a16="http://schemas.microsoft.com/office/drawing/2014/main" id="{D7C25026-7790-FC58-A561-4F2D173C7131}"/>
              </a:ext>
            </a:extLst>
          </p:cNvPr>
          <p:cNvGraphicFramePr>
            <a:graphicFrameLocks noGrp="1"/>
          </p:cNvGraphicFramePr>
          <p:nvPr>
            <p:extLst>
              <p:ext uri="{D42A27DB-BD31-4B8C-83A1-F6EECF244321}">
                <p14:modId xmlns:p14="http://schemas.microsoft.com/office/powerpoint/2010/main" val="4238602045"/>
              </p:ext>
            </p:extLst>
          </p:nvPr>
        </p:nvGraphicFramePr>
        <p:xfrm>
          <a:off x="307383" y="981774"/>
          <a:ext cx="3900408" cy="770914"/>
        </p:xfrm>
        <a:graphic>
          <a:graphicData uri="http://schemas.openxmlformats.org/drawingml/2006/table">
            <a:tbl>
              <a:tblPr firstRow="1" bandRow="1">
                <a:tableStyleId>{5C22544A-7EE6-4342-B048-85BDC9FD1C3A}</a:tableStyleId>
              </a:tblPr>
              <a:tblGrid>
                <a:gridCol w="3117742">
                  <a:extLst>
                    <a:ext uri="{9D8B030D-6E8A-4147-A177-3AD203B41FA5}">
                      <a16:colId xmlns:a16="http://schemas.microsoft.com/office/drawing/2014/main" val="2398036704"/>
                    </a:ext>
                  </a:extLst>
                </a:gridCol>
                <a:gridCol w="782666">
                  <a:extLst>
                    <a:ext uri="{9D8B030D-6E8A-4147-A177-3AD203B41FA5}">
                      <a16:colId xmlns:a16="http://schemas.microsoft.com/office/drawing/2014/main" val="3567427810"/>
                    </a:ext>
                  </a:extLst>
                </a:gridCol>
              </a:tblGrid>
              <a:tr h="283234">
                <a:tc gridSpan="2">
                  <a:txBody>
                    <a:bodyPr/>
                    <a:lstStyle/>
                    <a:p>
                      <a:r>
                        <a:rPr lang="fr-FR" sz="1100" dirty="0"/>
                        <a:t>GENRE</a:t>
                      </a:r>
                    </a:p>
                  </a:txBody>
                  <a:tcPr/>
                </a:tc>
                <a:tc hMerge="1">
                  <a:txBody>
                    <a:bodyPr/>
                    <a:lstStyle/>
                    <a:p>
                      <a:endParaRPr lang="fr-FR" dirty="0"/>
                    </a:p>
                  </a:txBody>
                  <a:tcPr/>
                </a:tc>
                <a:extLst>
                  <a:ext uri="{0D108BD9-81ED-4DB2-BD59-A6C34878D82A}">
                    <a16:rowId xmlns:a16="http://schemas.microsoft.com/office/drawing/2014/main" val="2294324886"/>
                  </a:ext>
                </a:extLst>
              </a:tr>
              <a:tr h="205288">
                <a:tc>
                  <a:txBody>
                    <a:bodyPr/>
                    <a:lstStyle/>
                    <a:p>
                      <a:r>
                        <a:rPr lang="fr-FR" sz="1000" dirty="0"/>
                        <a:t>Hommes </a:t>
                      </a:r>
                    </a:p>
                  </a:txBody>
                  <a:tcPr/>
                </a:tc>
                <a:tc>
                  <a:txBody>
                    <a:bodyPr/>
                    <a:lstStyle/>
                    <a:p>
                      <a:pPr algn="r"/>
                      <a:r>
                        <a:rPr lang="fr-FR" sz="1000" dirty="0"/>
                        <a:t>49%</a:t>
                      </a:r>
                    </a:p>
                  </a:txBody>
                  <a:tcPr/>
                </a:tc>
                <a:extLst>
                  <a:ext uri="{0D108BD9-81ED-4DB2-BD59-A6C34878D82A}">
                    <a16:rowId xmlns:a16="http://schemas.microsoft.com/office/drawing/2014/main" val="3075804483"/>
                  </a:ext>
                </a:extLst>
              </a:tr>
              <a:tr h="226493">
                <a:tc>
                  <a:txBody>
                    <a:bodyPr/>
                    <a:lstStyle/>
                    <a:p>
                      <a:r>
                        <a:rPr lang="fr-FR" sz="1000" dirty="0"/>
                        <a:t>Femmes</a:t>
                      </a:r>
                    </a:p>
                  </a:txBody>
                  <a:tcPr/>
                </a:tc>
                <a:tc>
                  <a:txBody>
                    <a:bodyPr/>
                    <a:lstStyle/>
                    <a:p>
                      <a:pPr algn="r"/>
                      <a:r>
                        <a:rPr lang="fr-FR" sz="1000" dirty="0"/>
                        <a:t>51%</a:t>
                      </a:r>
                    </a:p>
                  </a:txBody>
                  <a:tcPr/>
                </a:tc>
                <a:extLst>
                  <a:ext uri="{0D108BD9-81ED-4DB2-BD59-A6C34878D82A}">
                    <a16:rowId xmlns:a16="http://schemas.microsoft.com/office/drawing/2014/main" val="4168612411"/>
                  </a:ext>
                </a:extLst>
              </a:tr>
            </a:tbl>
          </a:graphicData>
        </a:graphic>
      </p:graphicFrame>
      <p:graphicFrame>
        <p:nvGraphicFramePr>
          <p:cNvPr id="15" name="Tableau 15">
            <a:extLst>
              <a:ext uri="{FF2B5EF4-FFF2-40B4-BE49-F238E27FC236}">
                <a16:creationId xmlns:a16="http://schemas.microsoft.com/office/drawing/2014/main" id="{6FA3F716-CFB3-A718-46AF-393621350BAE}"/>
              </a:ext>
            </a:extLst>
          </p:cNvPr>
          <p:cNvGraphicFramePr>
            <a:graphicFrameLocks noGrp="1"/>
          </p:cNvGraphicFramePr>
          <p:nvPr>
            <p:extLst>
              <p:ext uri="{D42A27DB-BD31-4B8C-83A1-F6EECF244321}">
                <p14:modId xmlns:p14="http://schemas.microsoft.com/office/powerpoint/2010/main" val="1816575316"/>
              </p:ext>
            </p:extLst>
          </p:nvPr>
        </p:nvGraphicFramePr>
        <p:xfrm>
          <a:off x="307383" y="1752688"/>
          <a:ext cx="3900408" cy="1753200"/>
        </p:xfrm>
        <a:graphic>
          <a:graphicData uri="http://schemas.openxmlformats.org/drawingml/2006/table">
            <a:tbl>
              <a:tblPr firstRow="1" bandRow="1">
                <a:tableStyleId>{5C22544A-7EE6-4342-B048-85BDC9FD1C3A}</a:tableStyleId>
              </a:tblPr>
              <a:tblGrid>
                <a:gridCol w="3109993">
                  <a:extLst>
                    <a:ext uri="{9D8B030D-6E8A-4147-A177-3AD203B41FA5}">
                      <a16:colId xmlns:a16="http://schemas.microsoft.com/office/drawing/2014/main" val="1376545554"/>
                    </a:ext>
                  </a:extLst>
                </a:gridCol>
                <a:gridCol w="790415">
                  <a:extLst>
                    <a:ext uri="{9D8B030D-6E8A-4147-A177-3AD203B41FA5}">
                      <a16:colId xmlns:a16="http://schemas.microsoft.com/office/drawing/2014/main" val="172827655"/>
                    </a:ext>
                  </a:extLst>
                </a:gridCol>
              </a:tblGrid>
              <a:tr h="284400">
                <a:tc gridSpan="2">
                  <a:txBody>
                    <a:bodyPr/>
                    <a:lstStyle/>
                    <a:p>
                      <a:r>
                        <a:rPr lang="fr-FR" sz="1100" dirty="0"/>
                        <a:t>AGE</a:t>
                      </a:r>
                    </a:p>
                  </a:txBody>
                  <a:tcPr/>
                </a:tc>
                <a:tc hMerge="1">
                  <a:txBody>
                    <a:bodyPr/>
                    <a:lstStyle/>
                    <a:p>
                      <a:endParaRPr lang="fr-FR" dirty="0"/>
                    </a:p>
                  </a:txBody>
                  <a:tcPr/>
                </a:tc>
                <a:extLst>
                  <a:ext uri="{0D108BD9-81ED-4DB2-BD59-A6C34878D82A}">
                    <a16:rowId xmlns:a16="http://schemas.microsoft.com/office/drawing/2014/main" val="1295454592"/>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18-24 ans</a:t>
                      </a:r>
                    </a:p>
                  </a:txBody>
                  <a:tcPr marL="9008" marR="9008" marT="9008" marB="0" anchor="ctr"/>
                </a:tc>
                <a:tc>
                  <a:txBody>
                    <a:bodyPr/>
                    <a:lstStyle/>
                    <a:p>
                      <a:pPr algn="r" fontAlgn="ctr"/>
                      <a:r>
                        <a:rPr lang="fr-FR" sz="1000" kern="1200" dirty="0">
                          <a:solidFill>
                            <a:schemeClr val="dk1"/>
                          </a:solidFill>
                          <a:latin typeface="+mn-lt"/>
                          <a:ea typeface="+mn-ea"/>
                          <a:cs typeface="+mn-cs"/>
                        </a:rPr>
                        <a:t>12%</a:t>
                      </a:r>
                    </a:p>
                  </a:txBody>
                  <a:tcPr marL="7620" marR="7620" marT="7620" marB="0" anchor="ctr"/>
                </a:tc>
                <a:extLst>
                  <a:ext uri="{0D108BD9-81ED-4DB2-BD59-A6C34878D82A}">
                    <a16:rowId xmlns:a16="http://schemas.microsoft.com/office/drawing/2014/main" val="1318075167"/>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25-34 ans</a:t>
                      </a:r>
                    </a:p>
                  </a:txBody>
                  <a:tcPr marL="9008" marR="9008" marT="9008" marB="0" anchor="ctr"/>
                </a:tc>
                <a:tc>
                  <a:txBody>
                    <a:bodyPr/>
                    <a:lstStyle/>
                    <a:p>
                      <a:pPr algn="r" fontAlgn="ctr"/>
                      <a:r>
                        <a:rPr lang="fr-FR" sz="1000" kern="1200" dirty="0">
                          <a:solidFill>
                            <a:schemeClr val="dk1"/>
                          </a:solidFill>
                          <a:latin typeface="+mn-lt"/>
                          <a:ea typeface="+mn-ea"/>
                          <a:cs typeface="+mn-cs"/>
                        </a:rPr>
                        <a:t>17%</a:t>
                      </a:r>
                    </a:p>
                  </a:txBody>
                  <a:tcPr marL="7620" marR="7620" marT="7620" marB="0" anchor="ctr"/>
                </a:tc>
                <a:extLst>
                  <a:ext uri="{0D108BD9-81ED-4DB2-BD59-A6C34878D82A}">
                    <a16:rowId xmlns:a16="http://schemas.microsoft.com/office/drawing/2014/main" val="1420954527"/>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35-44 ans</a:t>
                      </a:r>
                    </a:p>
                  </a:txBody>
                  <a:tcPr marL="9008" marR="9008" marT="9008" marB="0" anchor="ctr"/>
                </a:tc>
                <a:tc>
                  <a:txBody>
                    <a:bodyPr/>
                    <a:lstStyle/>
                    <a:p>
                      <a:pPr algn="r" fontAlgn="ctr"/>
                      <a:r>
                        <a:rPr lang="fr-FR" sz="1000" kern="1200" dirty="0">
                          <a:solidFill>
                            <a:schemeClr val="dk1"/>
                          </a:solidFill>
                          <a:latin typeface="+mn-lt"/>
                          <a:ea typeface="+mn-ea"/>
                          <a:cs typeface="+mn-cs"/>
                        </a:rPr>
                        <a:t>19%</a:t>
                      </a:r>
                    </a:p>
                  </a:txBody>
                  <a:tcPr marL="7620" marR="7620" marT="7620" marB="0" anchor="ctr"/>
                </a:tc>
                <a:extLst>
                  <a:ext uri="{0D108BD9-81ED-4DB2-BD59-A6C34878D82A}">
                    <a16:rowId xmlns:a16="http://schemas.microsoft.com/office/drawing/2014/main" val="4132061124"/>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45-54 ans</a:t>
                      </a:r>
                    </a:p>
                  </a:txBody>
                  <a:tcPr marL="9008" marR="9008" marT="9008" marB="0" anchor="ctr"/>
                </a:tc>
                <a:tc>
                  <a:txBody>
                    <a:bodyPr/>
                    <a:lstStyle/>
                    <a:p>
                      <a:pPr algn="r" fontAlgn="ctr"/>
                      <a:r>
                        <a:rPr lang="fr-FR" sz="1000" kern="1200" dirty="0">
                          <a:solidFill>
                            <a:schemeClr val="dk1"/>
                          </a:solidFill>
                          <a:latin typeface="+mn-lt"/>
                          <a:ea typeface="+mn-ea"/>
                          <a:cs typeface="+mn-cs"/>
                        </a:rPr>
                        <a:t>19%</a:t>
                      </a:r>
                    </a:p>
                  </a:txBody>
                  <a:tcPr marL="7620" marR="7620" marT="7620" marB="0" anchor="ctr"/>
                </a:tc>
                <a:extLst>
                  <a:ext uri="{0D108BD9-81ED-4DB2-BD59-A6C34878D82A}">
                    <a16:rowId xmlns:a16="http://schemas.microsoft.com/office/drawing/2014/main" val="1488627370"/>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55-64 ans</a:t>
                      </a:r>
                    </a:p>
                  </a:txBody>
                  <a:tcPr marL="9008" marR="9008" marT="9008" marB="0" anchor="ctr"/>
                </a:tc>
                <a:tc>
                  <a:txBody>
                    <a:bodyPr/>
                    <a:lstStyle/>
                    <a:p>
                      <a:pPr algn="r" fontAlgn="ctr"/>
                      <a:r>
                        <a:rPr lang="fr-FR" sz="1000" kern="1200" dirty="0">
                          <a:solidFill>
                            <a:schemeClr val="dk1"/>
                          </a:solidFill>
                          <a:latin typeface="+mn-lt"/>
                          <a:ea typeface="+mn-ea"/>
                          <a:cs typeface="+mn-cs"/>
                        </a:rPr>
                        <a:t>18%</a:t>
                      </a:r>
                    </a:p>
                  </a:txBody>
                  <a:tcPr marL="7620" marR="7620" marT="7620" marB="0" anchor="ctr"/>
                </a:tc>
                <a:extLst>
                  <a:ext uri="{0D108BD9-81ED-4DB2-BD59-A6C34878D82A}">
                    <a16:rowId xmlns:a16="http://schemas.microsoft.com/office/drawing/2014/main" val="2549956232"/>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65-75 ans</a:t>
                      </a:r>
                    </a:p>
                  </a:txBody>
                  <a:tcPr marL="9008" marR="9008" marT="9008" marB="0" anchor="ctr"/>
                </a:tc>
                <a:tc>
                  <a:txBody>
                    <a:bodyPr/>
                    <a:lstStyle/>
                    <a:p>
                      <a:pPr algn="r" fontAlgn="ctr"/>
                      <a:r>
                        <a:rPr lang="fr-FR" sz="1000" kern="1200" dirty="0">
                          <a:solidFill>
                            <a:schemeClr val="dk1"/>
                          </a:solidFill>
                          <a:latin typeface="+mn-lt"/>
                          <a:ea typeface="+mn-ea"/>
                          <a:cs typeface="+mn-cs"/>
                        </a:rPr>
                        <a:t>15%</a:t>
                      </a:r>
                    </a:p>
                  </a:txBody>
                  <a:tcPr marL="7620" marR="7620" marT="7620" marB="0" anchor="ctr"/>
                </a:tc>
                <a:extLst>
                  <a:ext uri="{0D108BD9-81ED-4DB2-BD59-A6C34878D82A}">
                    <a16:rowId xmlns:a16="http://schemas.microsoft.com/office/drawing/2014/main" val="2346845838"/>
                  </a:ext>
                </a:extLst>
              </a:tr>
            </a:tbl>
          </a:graphicData>
        </a:graphic>
      </p:graphicFrame>
      <p:graphicFrame>
        <p:nvGraphicFramePr>
          <p:cNvPr id="16" name="Tableau 14">
            <a:extLst>
              <a:ext uri="{FF2B5EF4-FFF2-40B4-BE49-F238E27FC236}">
                <a16:creationId xmlns:a16="http://schemas.microsoft.com/office/drawing/2014/main" id="{89C8F9F1-9E34-D29D-5DB2-80B0B4B735C3}"/>
              </a:ext>
            </a:extLst>
          </p:cNvPr>
          <p:cNvGraphicFramePr>
            <a:graphicFrameLocks noGrp="1"/>
          </p:cNvGraphicFramePr>
          <p:nvPr>
            <p:extLst>
              <p:ext uri="{D42A27DB-BD31-4B8C-83A1-F6EECF244321}">
                <p14:modId xmlns:p14="http://schemas.microsoft.com/office/powerpoint/2010/main" val="1665233567"/>
              </p:ext>
            </p:extLst>
          </p:nvPr>
        </p:nvGraphicFramePr>
        <p:xfrm>
          <a:off x="307383" y="3514539"/>
          <a:ext cx="3900408" cy="1168001"/>
        </p:xfrm>
        <a:graphic>
          <a:graphicData uri="http://schemas.openxmlformats.org/drawingml/2006/table">
            <a:tbl>
              <a:tblPr firstRow="1" bandRow="1">
                <a:tableStyleId>{5C22544A-7EE6-4342-B048-85BDC9FD1C3A}</a:tableStyleId>
              </a:tblPr>
              <a:tblGrid>
                <a:gridCol w="3117742">
                  <a:extLst>
                    <a:ext uri="{9D8B030D-6E8A-4147-A177-3AD203B41FA5}">
                      <a16:colId xmlns:a16="http://schemas.microsoft.com/office/drawing/2014/main" val="2398036704"/>
                    </a:ext>
                  </a:extLst>
                </a:gridCol>
                <a:gridCol w="782666">
                  <a:extLst>
                    <a:ext uri="{9D8B030D-6E8A-4147-A177-3AD203B41FA5}">
                      <a16:colId xmlns:a16="http://schemas.microsoft.com/office/drawing/2014/main" val="3567427810"/>
                    </a:ext>
                  </a:extLst>
                </a:gridCol>
              </a:tblGrid>
              <a:tr h="283234">
                <a:tc gridSpan="2">
                  <a:txBody>
                    <a:bodyPr/>
                    <a:lstStyle/>
                    <a:p>
                      <a:r>
                        <a:rPr lang="fr-FR" sz="1100" dirty="0"/>
                        <a:t>CATÉGORIE SOCIO-PROFESSIONNELLE</a:t>
                      </a:r>
                    </a:p>
                  </a:txBody>
                  <a:tcPr/>
                </a:tc>
                <a:tc hMerge="1">
                  <a:txBody>
                    <a:bodyPr/>
                    <a:lstStyle/>
                    <a:p>
                      <a:endParaRPr lang="fr-FR" dirty="0"/>
                    </a:p>
                  </a:txBody>
                  <a:tcPr/>
                </a:tc>
                <a:extLst>
                  <a:ext uri="{0D108BD9-81ED-4DB2-BD59-A6C34878D82A}">
                    <a16:rowId xmlns:a16="http://schemas.microsoft.com/office/drawing/2014/main" val="2294324886"/>
                  </a:ext>
                </a:extLst>
              </a:tr>
              <a:tr h="205288">
                <a:tc>
                  <a:txBody>
                    <a:bodyPr/>
                    <a:lstStyle/>
                    <a:p>
                      <a:pPr marL="0" indent="92075" algn="l" defTabSz="1007943" rtl="0" eaLnBrk="1" fontAlgn="ctr" latinLnBrk="0" hangingPunct="1"/>
                      <a:r>
                        <a:rPr lang="fr-FR" sz="1000" kern="1200" dirty="0">
                          <a:solidFill>
                            <a:schemeClr val="dk1"/>
                          </a:solidFill>
                          <a:latin typeface="+mn-lt"/>
                          <a:ea typeface="+mn-ea"/>
                          <a:cs typeface="+mn-cs"/>
                        </a:rPr>
                        <a:t>CSP+</a:t>
                      </a:r>
                    </a:p>
                  </a:txBody>
                  <a:tcPr marL="9008" marR="9008" marT="9008"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14%</a:t>
                      </a:r>
                    </a:p>
                  </a:txBody>
                  <a:tcPr marL="7620" marR="7620" marT="7620" marB="0" anchor="ctr"/>
                </a:tc>
                <a:extLst>
                  <a:ext uri="{0D108BD9-81ED-4DB2-BD59-A6C34878D82A}">
                    <a16:rowId xmlns:a16="http://schemas.microsoft.com/office/drawing/2014/main" val="3075804483"/>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CSP intermédiaires </a:t>
                      </a:r>
                    </a:p>
                  </a:txBody>
                  <a:tcPr marL="9008" marR="9008" marT="9008"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15%</a:t>
                      </a:r>
                    </a:p>
                  </a:txBody>
                  <a:tcPr marL="7620" marR="7620" marT="7620" marB="0" anchor="ctr"/>
                </a:tc>
                <a:extLst>
                  <a:ext uri="{0D108BD9-81ED-4DB2-BD59-A6C34878D82A}">
                    <a16:rowId xmlns:a16="http://schemas.microsoft.com/office/drawing/2014/main" val="4168612411"/>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CSP-</a:t>
                      </a:r>
                    </a:p>
                  </a:txBody>
                  <a:tcPr marL="9008" marR="9008" marT="9008"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29%</a:t>
                      </a:r>
                    </a:p>
                  </a:txBody>
                  <a:tcPr marL="7620" marR="7620" marT="7620" marB="0" anchor="ctr"/>
                </a:tc>
                <a:extLst>
                  <a:ext uri="{0D108BD9-81ED-4DB2-BD59-A6C34878D82A}">
                    <a16:rowId xmlns:a16="http://schemas.microsoft.com/office/drawing/2014/main" val="1047169507"/>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Inactifs</a:t>
                      </a:r>
                    </a:p>
                  </a:txBody>
                  <a:tcPr marL="9008" marR="9008" marT="9008"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42%</a:t>
                      </a:r>
                    </a:p>
                  </a:txBody>
                  <a:tcPr marL="7620" marR="7620" marT="7620" marB="0" anchor="ctr"/>
                </a:tc>
                <a:extLst>
                  <a:ext uri="{0D108BD9-81ED-4DB2-BD59-A6C34878D82A}">
                    <a16:rowId xmlns:a16="http://schemas.microsoft.com/office/drawing/2014/main" val="3219137262"/>
                  </a:ext>
                </a:extLst>
              </a:tr>
            </a:tbl>
          </a:graphicData>
        </a:graphic>
      </p:graphicFrame>
      <p:graphicFrame>
        <p:nvGraphicFramePr>
          <p:cNvPr id="17" name="Tableau 14">
            <a:extLst>
              <a:ext uri="{FF2B5EF4-FFF2-40B4-BE49-F238E27FC236}">
                <a16:creationId xmlns:a16="http://schemas.microsoft.com/office/drawing/2014/main" id="{960DE23C-D3EB-C0B3-5237-817C18DE5766}"/>
              </a:ext>
            </a:extLst>
          </p:cNvPr>
          <p:cNvGraphicFramePr>
            <a:graphicFrameLocks noGrp="1"/>
          </p:cNvGraphicFramePr>
          <p:nvPr>
            <p:extLst>
              <p:ext uri="{D42A27DB-BD31-4B8C-83A1-F6EECF244321}">
                <p14:modId xmlns:p14="http://schemas.microsoft.com/office/powerpoint/2010/main" val="2945270014"/>
              </p:ext>
            </p:extLst>
          </p:nvPr>
        </p:nvGraphicFramePr>
        <p:xfrm>
          <a:off x="4757980" y="1121259"/>
          <a:ext cx="3900408" cy="1819654"/>
        </p:xfrm>
        <a:graphic>
          <a:graphicData uri="http://schemas.openxmlformats.org/drawingml/2006/table">
            <a:tbl>
              <a:tblPr firstRow="1" bandRow="1">
                <a:tableStyleId>{5C22544A-7EE6-4342-B048-85BDC9FD1C3A}</a:tableStyleId>
              </a:tblPr>
              <a:tblGrid>
                <a:gridCol w="3117742">
                  <a:extLst>
                    <a:ext uri="{9D8B030D-6E8A-4147-A177-3AD203B41FA5}">
                      <a16:colId xmlns:a16="http://schemas.microsoft.com/office/drawing/2014/main" val="2398036704"/>
                    </a:ext>
                  </a:extLst>
                </a:gridCol>
                <a:gridCol w="782666">
                  <a:extLst>
                    <a:ext uri="{9D8B030D-6E8A-4147-A177-3AD203B41FA5}">
                      <a16:colId xmlns:a16="http://schemas.microsoft.com/office/drawing/2014/main" val="3567427810"/>
                    </a:ext>
                  </a:extLst>
                </a:gridCol>
              </a:tblGrid>
              <a:tr h="283234">
                <a:tc gridSpan="2">
                  <a:txBody>
                    <a:bodyPr/>
                    <a:lstStyle/>
                    <a:p>
                      <a:r>
                        <a:rPr lang="fr-FR" sz="1100" dirty="0"/>
                        <a:t>TAILLE DE L’AGGLOMERATION DE RESIDENCE</a:t>
                      </a:r>
                    </a:p>
                  </a:txBody>
                  <a:tcPr/>
                </a:tc>
                <a:tc hMerge="1">
                  <a:txBody>
                    <a:bodyPr/>
                    <a:lstStyle/>
                    <a:p>
                      <a:endParaRPr lang="fr-FR" dirty="0"/>
                    </a:p>
                  </a:txBody>
                  <a:tcPr/>
                </a:tc>
                <a:extLst>
                  <a:ext uri="{0D108BD9-81ED-4DB2-BD59-A6C34878D82A}">
                    <a16:rowId xmlns:a16="http://schemas.microsoft.com/office/drawing/2014/main" val="2294324886"/>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Communes rurales</a:t>
                      </a:r>
                    </a:p>
                  </a:txBody>
                  <a:tcPr marL="7620" marR="7620" marT="7620"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23%</a:t>
                      </a:r>
                    </a:p>
                  </a:txBody>
                  <a:tcPr marL="7620" marR="7620" marT="7620" marB="0" anchor="ctr"/>
                </a:tc>
                <a:extLst>
                  <a:ext uri="{0D108BD9-81ED-4DB2-BD59-A6C34878D82A}">
                    <a16:rowId xmlns:a16="http://schemas.microsoft.com/office/drawing/2014/main" val="3075804483"/>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De 2000 à 20000 habitants</a:t>
                      </a:r>
                    </a:p>
                  </a:txBody>
                  <a:tcPr marL="7620" marR="7620" marT="7620"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17%</a:t>
                      </a:r>
                    </a:p>
                  </a:txBody>
                  <a:tcPr marL="7620" marR="7620" marT="7620" marB="0" anchor="ctr"/>
                </a:tc>
                <a:extLst>
                  <a:ext uri="{0D108BD9-81ED-4DB2-BD59-A6C34878D82A}">
                    <a16:rowId xmlns:a16="http://schemas.microsoft.com/office/drawing/2014/main" val="4168612411"/>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De 20000 à 100000 habitants</a:t>
                      </a:r>
                    </a:p>
                  </a:txBody>
                  <a:tcPr marL="7620" marR="7620" marT="7620"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13%</a:t>
                      </a:r>
                    </a:p>
                  </a:txBody>
                  <a:tcPr marL="7620" marR="7620" marT="7620" marB="0" anchor="ctr"/>
                </a:tc>
                <a:extLst>
                  <a:ext uri="{0D108BD9-81ED-4DB2-BD59-A6C34878D82A}">
                    <a16:rowId xmlns:a16="http://schemas.microsoft.com/office/drawing/2014/main" val="2265587000"/>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Plus de 100000 habitants (hors agglomération parisienne)</a:t>
                      </a:r>
                    </a:p>
                  </a:txBody>
                  <a:tcPr marL="7620" marR="7620" marT="7620"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30%</a:t>
                      </a:r>
                    </a:p>
                  </a:txBody>
                  <a:tcPr marL="7620" marR="7620" marT="7620" marB="0" anchor="ctr"/>
                </a:tc>
                <a:extLst>
                  <a:ext uri="{0D108BD9-81ED-4DB2-BD59-A6C34878D82A}">
                    <a16:rowId xmlns:a16="http://schemas.microsoft.com/office/drawing/2014/main" val="1023324376"/>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Agglomération parisienne</a:t>
                      </a:r>
                    </a:p>
                  </a:txBody>
                  <a:tcPr marL="7620" marR="7620" marT="7620"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17%</a:t>
                      </a:r>
                    </a:p>
                  </a:txBody>
                  <a:tcPr marL="7620" marR="7620" marT="7620" marB="0" anchor="ctr"/>
                </a:tc>
                <a:extLst>
                  <a:ext uri="{0D108BD9-81ED-4DB2-BD59-A6C34878D82A}">
                    <a16:rowId xmlns:a16="http://schemas.microsoft.com/office/drawing/2014/main" val="1817465023"/>
                  </a:ext>
                </a:extLst>
              </a:tr>
              <a:tr h="244800">
                <a:tc>
                  <a:txBody>
                    <a:bodyPr/>
                    <a:lstStyle/>
                    <a:p>
                      <a:pPr marL="0" indent="92075" algn="l" defTabSz="1007943" rtl="0" eaLnBrk="1" fontAlgn="ctr" latinLnBrk="0" hangingPunct="1"/>
                      <a:r>
                        <a:rPr lang="fr-FR" sz="1000" kern="1200" dirty="0">
                          <a:solidFill>
                            <a:schemeClr val="dk1"/>
                          </a:solidFill>
                          <a:latin typeface="+mn-lt"/>
                          <a:ea typeface="+mn-ea"/>
                          <a:cs typeface="+mn-cs"/>
                        </a:rPr>
                        <a:t>Communes rurales</a:t>
                      </a:r>
                    </a:p>
                  </a:txBody>
                  <a:tcPr marL="7620" marR="7620" marT="7620"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23%</a:t>
                      </a:r>
                    </a:p>
                  </a:txBody>
                  <a:tcPr marL="7620" marR="7620" marT="7620" marB="0" anchor="ctr"/>
                </a:tc>
                <a:extLst>
                  <a:ext uri="{0D108BD9-81ED-4DB2-BD59-A6C34878D82A}">
                    <a16:rowId xmlns:a16="http://schemas.microsoft.com/office/drawing/2014/main" val="514057313"/>
                  </a:ext>
                </a:extLst>
              </a:tr>
            </a:tbl>
          </a:graphicData>
        </a:graphic>
      </p:graphicFrame>
      <p:graphicFrame>
        <p:nvGraphicFramePr>
          <p:cNvPr id="19" name="Tableau 14">
            <a:extLst>
              <a:ext uri="{FF2B5EF4-FFF2-40B4-BE49-F238E27FC236}">
                <a16:creationId xmlns:a16="http://schemas.microsoft.com/office/drawing/2014/main" id="{88956B91-623F-5A45-2F66-4A8B15A94968}"/>
              </a:ext>
            </a:extLst>
          </p:cNvPr>
          <p:cNvGraphicFramePr>
            <a:graphicFrameLocks noGrp="1"/>
          </p:cNvGraphicFramePr>
          <p:nvPr>
            <p:extLst>
              <p:ext uri="{D42A27DB-BD31-4B8C-83A1-F6EECF244321}">
                <p14:modId xmlns:p14="http://schemas.microsoft.com/office/powerpoint/2010/main" val="4248882614"/>
              </p:ext>
            </p:extLst>
          </p:nvPr>
        </p:nvGraphicFramePr>
        <p:xfrm>
          <a:off x="4757980" y="2940913"/>
          <a:ext cx="3900408" cy="1394494"/>
        </p:xfrm>
        <a:graphic>
          <a:graphicData uri="http://schemas.openxmlformats.org/drawingml/2006/table">
            <a:tbl>
              <a:tblPr firstRow="1" bandRow="1">
                <a:tableStyleId>{5C22544A-7EE6-4342-B048-85BDC9FD1C3A}</a:tableStyleId>
              </a:tblPr>
              <a:tblGrid>
                <a:gridCol w="3117742">
                  <a:extLst>
                    <a:ext uri="{9D8B030D-6E8A-4147-A177-3AD203B41FA5}">
                      <a16:colId xmlns:a16="http://schemas.microsoft.com/office/drawing/2014/main" val="2398036704"/>
                    </a:ext>
                  </a:extLst>
                </a:gridCol>
                <a:gridCol w="782666">
                  <a:extLst>
                    <a:ext uri="{9D8B030D-6E8A-4147-A177-3AD203B41FA5}">
                      <a16:colId xmlns:a16="http://schemas.microsoft.com/office/drawing/2014/main" val="3567427810"/>
                    </a:ext>
                  </a:extLst>
                </a:gridCol>
              </a:tblGrid>
              <a:tr h="283234">
                <a:tc gridSpan="2">
                  <a:txBody>
                    <a:bodyPr/>
                    <a:lstStyle/>
                    <a:p>
                      <a:r>
                        <a:rPr lang="fr-FR" sz="1100" dirty="0"/>
                        <a:t>NIVEAU DE DIPLÔME</a:t>
                      </a:r>
                    </a:p>
                  </a:txBody>
                  <a:tcPr/>
                </a:tc>
                <a:tc hMerge="1">
                  <a:txBody>
                    <a:bodyPr/>
                    <a:lstStyle/>
                    <a:p>
                      <a:endParaRPr lang="fr-FR" dirty="0"/>
                    </a:p>
                  </a:txBody>
                  <a:tcPr/>
                </a:tc>
                <a:extLst>
                  <a:ext uri="{0D108BD9-81ED-4DB2-BD59-A6C34878D82A}">
                    <a16:rowId xmlns:a16="http://schemas.microsoft.com/office/drawing/2014/main" val="2294324886"/>
                  </a:ext>
                </a:extLst>
              </a:tr>
              <a:tr h="205288">
                <a:tc>
                  <a:txBody>
                    <a:bodyPr/>
                    <a:lstStyle/>
                    <a:p>
                      <a:pPr marL="0" indent="92075" algn="l" defTabSz="1007943" rtl="0" eaLnBrk="1" fontAlgn="ctr" latinLnBrk="0" hangingPunct="1"/>
                      <a:r>
                        <a:rPr lang="fr-FR" sz="1000" kern="1200" dirty="0">
                          <a:solidFill>
                            <a:schemeClr val="dk1"/>
                          </a:solidFill>
                          <a:latin typeface="+mn-lt"/>
                          <a:ea typeface="+mn-ea"/>
                          <a:cs typeface="+mn-cs"/>
                        </a:rPr>
                        <a:t>Sans diplôme, CEP, brevet des collèges</a:t>
                      </a:r>
                    </a:p>
                  </a:txBody>
                  <a:tcPr marL="8904" marR="8904" marT="8904"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26%</a:t>
                      </a:r>
                    </a:p>
                  </a:txBody>
                  <a:tcPr marL="7620" marR="7620" marT="7620" marB="0" anchor="ctr"/>
                </a:tc>
                <a:extLst>
                  <a:ext uri="{0D108BD9-81ED-4DB2-BD59-A6C34878D82A}">
                    <a16:rowId xmlns:a16="http://schemas.microsoft.com/office/drawing/2014/main" val="3075804483"/>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CAP, BEP</a:t>
                      </a:r>
                    </a:p>
                  </a:txBody>
                  <a:tcPr marL="8904" marR="8904" marT="8904"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25%</a:t>
                      </a:r>
                    </a:p>
                  </a:txBody>
                  <a:tcPr marL="7620" marR="7620" marT="7620" marB="0" anchor="ctr"/>
                </a:tc>
                <a:extLst>
                  <a:ext uri="{0D108BD9-81ED-4DB2-BD59-A6C34878D82A}">
                    <a16:rowId xmlns:a16="http://schemas.microsoft.com/office/drawing/2014/main" val="4168612411"/>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Baccalauréat</a:t>
                      </a:r>
                    </a:p>
                  </a:txBody>
                  <a:tcPr marL="8904" marR="8904" marT="8904"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18%</a:t>
                      </a:r>
                    </a:p>
                  </a:txBody>
                  <a:tcPr marL="7620" marR="7620" marT="7620" marB="0" anchor="ctr"/>
                </a:tc>
                <a:extLst>
                  <a:ext uri="{0D108BD9-81ED-4DB2-BD59-A6C34878D82A}">
                    <a16:rowId xmlns:a16="http://schemas.microsoft.com/office/drawing/2014/main" val="1047169507"/>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Bac +2 à +3</a:t>
                      </a:r>
                    </a:p>
                  </a:txBody>
                  <a:tcPr marL="8904" marR="8904" marT="8904"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20%</a:t>
                      </a:r>
                    </a:p>
                  </a:txBody>
                  <a:tcPr marL="7620" marR="7620" marT="7620" marB="0" anchor="ctr"/>
                </a:tc>
                <a:extLst>
                  <a:ext uri="{0D108BD9-81ED-4DB2-BD59-A6C34878D82A}">
                    <a16:rowId xmlns:a16="http://schemas.microsoft.com/office/drawing/2014/main" val="3219137262"/>
                  </a:ext>
                </a:extLst>
              </a:tr>
              <a:tr h="226493">
                <a:tc>
                  <a:txBody>
                    <a:bodyPr/>
                    <a:lstStyle/>
                    <a:p>
                      <a:pPr marL="0" indent="92075" algn="l" defTabSz="1007943" rtl="0" eaLnBrk="1" fontAlgn="ctr" latinLnBrk="0" hangingPunct="1"/>
                      <a:r>
                        <a:rPr lang="fr-FR" sz="1000" kern="1200" dirty="0">
                          <a:solidFill>
                            <a:schemeClr val="dk1"/>
                          </a:solidFill>
                          <a:latin typeface="+mn-lt"/>
                          <a:ea typeface="+mn-ea"/>
                          <a:cs typeface="+mn-cs"/>
                        </a:rPr>
                        <a:t>Bac + 4 à +5</a:t>
                      </a:r>
                    </a:p>
                  </a:txBody>
                  <a:tcPr marL="8904" marR="8904" marT="8904" marB="0" anchor="ctr"/>
                </a:tc>
                <a:tc>
                  <a:txBody>
                    <a:bodyPr/>
                    <a:lstStyle/>
                    <a:p>
                      <a:pPr marL="0" indent="92075" algn="r" defTabSz="1007943" rtl="0" eaLnBrk="1" fontAlgn="ctr" latinLnBrk="0" hangingPunct="1"/>
                      <a:r>
                        <a:rPr lang="fr-FR" sz="1000" kern="1200" dirty="0">
                          <a:solidFill>
                            <a:schemeClr val="dk1"/>
                          </a:solidFill>
                          <a:latin typeface="+mn-lt"/>
                          <a:ea typeface="+mn-ea"/>
                          <a:cs typeface="+mn-cs"/>
                        </a:rPr>
                        <a:t>11%</a:t>
                      </a:r>
                    </a:p>
                  </a:txBody>
                  <a:tcPr marL="7620" marR="7620" marT="7620" marB="0" anchor="ctr"/>
                </a:tc>
                <a:extLst>
                  <a:ext uri="{0D108BD9-81ED-4DB2-BD59-A6C34878D82A}">
                    <a16:rowId xmlns:a16="http://schemas.microsoft.com/office/drawing/2014/main" val="194077942"/>
                  </a:ext>
                </a:extLst>
              </a:tr>
            </a:tbl>
          </a:graphicData>
        </a:graphic>
      </p:graphicFrame>
    </p:spTree>
    <p:extLst>
      <p:ext uri="{BB962C8B-B14F-4D97-AF65-F5344CB8AC3E}">
        <p14:creationId xmlns:p14="http://schemas.microsoft.com/office/powerpoint/2010/main" val="2379034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Perceptions de la qualité et considérations sociales / environnementales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274532602"/>
              </p:ext>
            </p:extLst>
          </p:nvPr>
        </p:nvGraphicFramePr>
        <p:xfrm>
          <a:off x="313200" y="1999743"/>
          <a:ext cx="8229600" cy="274224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B04B87E9-146E-58FB-15FB-314540E997CD}"/>
              </a:ext>
            </a:extLst>
          </p:cNvPr>
          <p:cNvSpPr/>
          <p:nvPr/>
        </p:nvSpPr>
        <p:spPr>
          <a:xfrm>
            <a:off x="0" y="1722620"/>
            <a:ext cx="20412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3" name="Rectangle 12">
            <a:extLst>
              <a:ext uri="{FF2B5EF4-FFF2-40B4-BE49-F238E27FC236}">
                <a16:creationId xmlns:a16="http://schemas.microsoft.com/office/drawing/2014/main" id="{5002797A-A540-8AA9-9E62-6C43FF633FC1}"/>
              </a:ext>
            </a:extLst>
          </p:cNvPr>
          <p:cNvSpPr/>
          <p:nvPr/>
        </p:nvSpPr>
        <p:spPr>
          <a:xfrm>
            <a:off x="2048604" y="1722620"/>
            <a:ext cx="20412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CF9E584B-EE63-9E16-3B19-F85D39281DFA}"/>
              </a:ext>
            </a:extLst>
          </p:cNvPr>
          <p:cNvSpPr/>
          <p:nvPr/>
        </p:nvSpPr>
        <p:spPr>
          <a:xfrm>
            <a:off x="4088582" y="1722620"/>
            <a:ext cx="204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5" name="Rectangle 14">
            <a:extLst>
              <a:ext uri="{FF2B5EF4-FFF2-40B4-BE49-F238E27FC236}">
                <a16:creationId xmlns:a16="http://schemas.microsoft.com/office/drawing/2014/main" id="{AB322B7D-541F-BB64-230A-09F0C96D6038}"/>
              </a:ext>
            </a:extLst>
          </p:cNvPr>
          <p:cNvSpPr/>
          <p:nvPr/>
        </p:nvSpPr>
        <p:spPr>
          <a:xfrm>
            <a:off x="6132364" y="1722620"/>
            <a:ext cx="2037396"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Tree>
    <p:extLst>
      <p:ext uri="{BB962C8B-B14F-4D97-AF65-F5344CB8AC3E}">
        <p14:creationId xmlns:p14="http://schemas.microsoft.com/office/powerpoint/2010/main" val="604802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695;p8">
            <a:extLst>
              <a:ext uri="{FF2B5EF4-FFF2-40B4-BE49-F238E27FC236}">
                <a16:creationId xmlns:a16="http://schemas.microsoft.com/office/drawing/2014/main" id="{BD1D005E-370E-C059-44D4-162F332787B3}"/>
              </a:ext>
            </a:extLst>
          </p:cNvPr>
          <p:cNvGraphicFramePr/>
          <p:nvPr/>
        </p:nvGraphicFramePr>
        <p:xfrm>
          <a:off x="595223" y="1721271"/>
          <a:ext cx="7332452" cy="3078719"/>
        </p:xfrm>
        <a:graphic>
          <a:graphicData uri="http://schemas.openxmlformats.org/drawingml/2006/chart">
            <c:chart xmlns:c="http://schemas.openxmlformats.org/drawingml/2006/chart" xmlns:r="http://schemas.openxmlformats.org/officeDocument/2006/relationships" r:id="rId3"/>
          </a:graphicData>
        </a:graphic>
      </p:graphicFrame>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De manière générale, lorsque vous réalisez des achats de produits alimentaires, vous avez tendance à…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Arbitrages qualité / prix dans l’alimentation</a:t>
            </a:r>
          </a:p>
        </p:txBody>
      </p:sp>
    </p:spTree>
    <p:extLst>
      <p:ext uri="{BB962C8B-B14F-4D97-AF65-F5344CB8AC3E}">
        <p14:creationId xmlns:p14="http://schemas.microsoft.com/office/powerpoint/2010/main" val="271442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a:srcRect l="16405" r="16405"/>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 rapport des Français à l’alimentation</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Contraintes budgétaires</a:t>
            </a:r>
          </a:p>
        </p:txBody>
      </p:sp>
    </p:spTree>
    <p:extLst>
      <p:ext uri="{BB962C8B-B14F-4D97-AF65-F5344CB8AC3E}">
        <p14:creationId xmlns:p14="http://schemas.microsoft.com/office/powerpoint/2010/main" val="2944799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068F193-0C38-BB29-BDD7-7233B0070426}"/>
              </a:ext>
            </a:extLst>
          </p:cNvPr>
          <p:cNvSpPr>
            <a:spLocks noGrp="1"/>
          </p:cNvSpPr>
          <p:nvPr>
            <p:ph type="body" sz="quarter" idx="17"/>
          </p:nvPr>
        </p:nvSpPr>
        <p:spPr/>
        <p:txBody>
          <a:bodyPr/>
          <a:lstStyle/>
          <a:p>
            <a:r>
              <a:rPr lang="fr-FR" dirty="0"/>
              <a:t>Dans quelle mesure avez-vous le sentiment que, dans votre foyer, vous êtes contraints de vous restreindre pour des raisons financières sur les dépenses alimentaires ?</a:t>
            </a:r>
          </a:p>
        </p:txBody>
      </p:sp>
      <p:sp>
        <p:nvSpPr>
          <p:cNvPr id="3" name="Espace réservé du texte 2">
            <a:extLst>
              <a:ext uri="{FF2B5EF4-FFF2-40B4-BE49-F238E27FC236}">
                <a16:creationId xmlns:a16="http://schemas.microsoft.com/office/drawing/2014/main" id="{B4D09325-9ABD-8D40-2768-0D221950D49D}"/>
              </a:ext>
            </a:extLst>
          </p:cNvPr>
          <p:cNvSpPr>
            <a:spLocks noGrp="1"/>
          </p:cNvSpPr>
          <p:nvPr>
            <p:ph type="body" sz="quarter" idx="21"/>
          </p:nvPr>
        </p:nvSpPr>
        <p:spPr/>
        <p:txBody>
          <a:bodyPr/>
          <a:lstStyle/>
          <a:p>
            <a:r>
              <a:rPr lang="fr-FR" dirty="0"/>
              <a:t>Base totale, n = 4 000</a:t>
            </a:r>
          </a:p>
        </p:txBody>
      </p:sp>
      <p:sp>
        <p:nvSpPr>
          <p:cNvPr id="4" name="Titre 3">
            <a:extLst>
              <a:ext uri="{FF2B5EF4-FFF2-40B4-BE49-F238E27FC236}">
                <a16:creationId xmlns:a16="http://schemas.microsoft.com/office/drawing/2014/main" id="{5E062ABB-23AF-1761-BBC2-FB7472FBCA8F}"/>
              </a:ext>
            </a:extLst>
          </p:cNvPr>
          <p:cNvSpPr>
            <a:spLocks noGrp="1"/>
          </p:cNvSpPr>
          <p:nvPr>
            <p:ph type="title"/>
          </p:nvPr>
        </p:nvSpPr>
        <p:spPr/>
        <p:txBody>
          <a:bodyPr>
            <a:normAutofit/>
          </a:bodyPr>
          <a:lstStyle/>
          <a:p>
            <a:r>
              <a:rPr lang="fr-FR" dirty="0"/>
              <a:t>Contraintes financières sur les dépenses alimentaires</a:t>
            </a:r>
          </a:p>
        </p:txBody>
      </p:sp>
      <p:graphicFrame>
        <p:nvGraphicFramePr>
          <p:cNvPr id="5" name="Graphique 4">
            <a:extLst>
              <a:ext uri="{FF2B5EF4-FFF2-40B4-BE49-F238E27FC236}">
                <a16:creationId xmlns:a16="http://schemas.microsoft.com/office/drawing/2014/main" id="{A8B9688A-7977-78E2-52F6-900C414AA44A}"/>
              </a:ext>
            </a:extLst>
          </p:cNvPr>
          <p:cNvGraphicFramePr/>
          <p:nvPr/>
        </p:nvGraphicFramePr>
        <p:xfrm>
          <a:off x="207169" y="1679508"/>
          <a:ext cx="4155665" cy="304117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Connecteur droit 5">
            <a:extLst>
              <a:ext uri="{FF2B5EF4-FFF2-40B4-BE49-F238E27FC236}">
                <a16:creationId xmlns:a16="http://schemas.microsoft.com/office/drawing/2014/main" id="{F691361C-31D2-6EA4-D912-B3A97B5DC00A}"/>
              </a:ext>
            </a:extLst>
          </p:cNvPr>
          <p:cNvCxnSpPr>
            <a:cxnSpLocks/>
          </p:cNvCxnSpPr>
          <p:nvPr/>
        </p:nvCxnSpPr>
        <p:spPr>
          <a:xfrm flipV="1">
            <a:off x="4459480" y="1791628"/>
            <a:ext cx="0" cy="278037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Graphique 9">
            <a:extLst>
              <a:ext uri="{FF2B5EF4-FFF2-40B4-BE49-F238E27FC236}">
                <a16:creationId xmlns:a16="http://schemas.microsoft.com/office/drawing/2014/main" id="{F062E2FA-DC06-3134-3168-C22F3111F9F3}"/>
              </a:ext>
            </a:extLst>
          </p:cNvPr>
          <p:cNvGraphicFramePr/>
          <p:nvPr/>
        </p:nvGraphicFramePr>
        <p:xfrm>
          <a:off x="4475287" y="1754457"/>
          <a:ext cx="3534732" cy="2780371"/>
        </p:xfrm>
        <a:graphic>
          <a:graphicData uri="http://schemas.openxmlformats.org/drawingml/2006/chart">
            <c:chart xmlns:c="http://schemas.openxmlformats.org/drawingml/2006/chart" xmlns:r="http://schemas.openxmlformats.org/officeDocument/2006/relationships" r:id="rId4"/>
          </a:graphicData>
        </a:graphic>
      </p:graphicFrame>
      <p:sp>
        <p:nvSpPr>
          <p:cNvPr id="12" name="Ellipse 11">
            <a:extLst>
              <a:ext uri="{FF2B5EF4-FFF2-40B4-BE49-F238E27FC236}">
                <a16:creationId xmlns:a16="http://schemas.microsoft.com/office/drawing/2014/main" id="{38B03B97-DF4E-5311-983A-5B53D1637A45}"/>
              </a:ext>
            </a:extLst>
          </p:cNvPr>
          <p:cNvSpPr/>
          <p:nvPr/>
        </p:nvSpPr>
        <p:spPr>
          <a:xfrm>
            <a:off x="2225324" y="4329847"/>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 name="Connecteur droit avec flèche 12">
            <a:extLst>
              <a:ext uri="{FF2B5EF4-FFF2-40B4-BE49-F238E27FC236}">
                <a16:creationId xmlns:a16="http://schemas.microsoft.com/office/drawing/2014/main" id="{594DCA0B-B573-3439-B577-0000C92FFA52}"/>
              </a:ext>
            </a:extLst>
          </p:cNvPr>
          <p:cNvCxnSpPr>
            <a:cxnSpLocks/>
          </p:cNvCxnSpPr>
          <p:nvPr/>
        </p:nvCxnSpPr>
        <p:spPr>
          <a:xfrm>
            <a:off x="2537398" y="4419847"/>
            <a:ext cx="1689008"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5CAC4BB-8061-0A6C-9A01-5166305A2A03}"/>
              </a:ext>
            </a:extLst>
          </p:cNvPr>
          <p:cNvCxnSpPr>
            <a:cxnSpLocks/>
          </p:cNvCxnSpPr>
          <p:nvPr/>
        </p:nvCxnSpPr>
        <p:spPr>
          <a:xfrm flipH="1">
            <a:off x="349405" y="4419847"/>
            <a:ext cx="1773863"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5" name="Rectangle : coins arrondis 14">
            <a:extLst>
              <a:ext uri="{FF2B5EF4-FFF2-40B4-BE49-F238E27FC236}">
                <a16:creationId xmlns:a16="http://schemas.microsoft.com/office/drawing/2014/main" id="{8A8D4386-FD55-01A0-168A-FF4ACEE098E4}"/>
              </a:ext>
            </a:extLst>
          </p:cNvPr>
          <p:cNvSpPr/>
          <p:nvPr/>
        </p:nvSpPr>
        <p:spPr>
          <a:xfrm>
            <a:off x="2712970" y="4409258"/>
            <a:ext cx="1513436"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Restriction très importante</a:t>
            </a:r>
          </a:p>
        </p:txBody>
      </p:sp>
      <p:sp>
        <p:nvSpPr>
          <p:cNvPr id="16" name="Rectangle : coins arrondis 15">
            <a:extLst>
              <a:ext uri="{FF2B5EF4-FFF2-40B4-BE49-F238E27FC236}">
                <a16:creationId xmlns:a16="http://schemas.microsoft.com/office/drawing/2014/main" id="{E85CC265-CB4E-65DF-4BB9-4D2A9189F36F}"/>
              </a:ext>
            </a:extLst>
          </p:cNvPr>
          <p:cNvSpPr/>
          <p:nvPr/>
        </p:nvSpPr>
        <p:spPr>
          <a:xfrm>
            <a:off x="245443" y="4419847"/>
            <a:ext cx="1793601"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Aucune restriction</a:t>
            </a:r>
          </a:p>
        </p:txBody>
      </p:sp>
      <p:sp>
        <p:nvSpPr>
          <p:cNvPr id="19" name="Rectangle : coins arrondis 18">
            <a:extLst>
              <a:ext uri="{FF2B5EF4-FFF2-40B4-BE49-F238E27FC236}">
                <a16:creationId xmlns:a16="http://schemas.microsoft.com/office/drawing/2014/main" id="{BF9240A0-DD04-A04B-0B11-08039C356F95}"/>
              </a:ext>
            </a:extLst>
          </p:cNvPr>
          <p:cNvSpPr/>
          <p:nvPr/>
        </p:nvSpPr>
        <p:spPr>
          <a:xfrm>
            <a:off x="175439" y="1738257"/>
            <a:ext cx="1613601" cy="758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Moyenne : </a:t>
            </a:r>
            <a:r>
              <a:rPr kumimoji="0" lang="fr-FR" sz="1100" b="1" i="0" u="none" strike="noStrike" kern="1200" cap="none" spc="0" normalizeH="0" baseline="0" noProof="0" dirty="0">
                <a:ln>
                  <a:noFill/>
                </a:ln>
                <a:solidFill>
                  <a:schemeClr val="tx2"/>
                </a:solidFill>
                <a:effectLst/>
                <a:uLnTx/>
                <a:uFillTx/>
                <a:latin typeface="+mj-lt"/>
                <a:ea typeface="+mn-ea"/>
                <a:cs typeface="+mn-cs"/>
              </a:rPr>
              <a:t>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Ecart-type : </a:t>
            </a:r>
            <a:r>
              <a:rPr kumimoji="0" lang="fr-FR" sz="1100" b="1" i="0" u="none" strike="noStrike" kern="1200" cap="none" spc="0" normalizeH="0" baseline="0" noProof="0" dirty="0">
                <a:ln>
                  <a:noFill/>
                </a:ln>
                <a:solidFill>
                  <a:schemeClr val="tx2"/>
                </a:solidFill>
                <a:effectLst/>
                <a:uLnTx/>
                <a:uFillTx/>
                <a:latin typeface="+mj-lt"/>
                <a:ea typeface="+mn-ea"/>
                <a:cs typeface="+mn-cs"/>
              </a:rPr>
              <a:t>2,5</a:t>
            </a:r>
          </a:p>
        </p:txBody>
      </p:sp>
      <p:sp>
        <p:nvSpPr>
          <p:cNvPr id="17" name="Demi-cadre 16">
            <a:extLst>
              <a:ext uri="{FF2B5EF4-FFF2-40B4-BE49-F238E27FC236}">
                <a16:creationId xmlns:a16="http://schemas.microsoft.com/office/drawing/2014/main" id="{4F4BA4FE-4247-6644-4FE4-4A8046D6F01D}"/>
              </a:ext>
            </a:extLst>
          </p:cNvPr>
          <p:cNvSpPr/>
          <p:nvPr/>
        </p:nvSpPr>
        <p:spPr>
          <a:xfrm flipH="1">
            <a:off x="7657989" y="1800205"/>
            <a:ext cx="291368" cy="1720489"/>
          </a:xfrm>
          <a:prstGeom prst="halfFram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8" name="Rectangle : coins arrondis 17">
            <a:extLst>
              <a:ext uri="{FF2B5EF4-FFF2-40B4-BE49-F238E27FC236}">
                <a16:creationId xmlns:a16="http://schemas.microsoft.com/office/drawing/2014/main" id="{3F6418E5-6F70-7C51-3AF7-7F35E845697B}"/>
              </a:ext>
            </a:extLst>
          </p:cNvPr>
          <p:cNvSpPr/>
          <p:nvPr/>
        </p:nvSpPr>
        <p:spPr>
          <a:xfrm>
            <a:off x="7865830" y="1807363"/>
            <a:ext cx="1053886" cy="13794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4"/>
                </a:solidFill>
                <a:latin typeface="+mj-lt"/>
              </a:rPr>
              <a:t>Restrictions</a:t>
            </a:r>
            <a:endParaRPr kumimoji="0" lang="fr-FR" sz="1200" b="0" i="0" u="none" strike="noStrike" kern="1200" cap="none" spc="0" normalizeH="0" baseline="0" noProof="0" dirty="0">
              <a:ln>
                <a:noFill/>
              </a:ln>
              <a:solidFill>
                <a:schemeClr val="accent4"/>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4"/>
                </a:solidFill>
                <a:effectLst/>
                <a:uLnTx/>
                <a:uFillTx/>
                <a:latin typeface="+mj-lt"/>
                <a:ea typeface="+mn-ea"/>
                <a:cs typeface="+mn-cs"/>
              </a:rPr>
              <a:t>46%</a:t>
            </a:r>
            <a:r>
              <a:rPr kumimoji="0" lang="fr-FR" sz="1200" b="0" i="0" u="none" strike="noStrike" kern="1200" cap="none" spc="0" normalizeH="0" baseline="0" noProof="0" dirty="0">
                <a:ln>
                  <a:noFill/>
                </a:ln>
                <a:solidFill>
                  <a:schemeClr val="accent4"/>
                </a:solidFill>
                <a:effectLst/>
                <a:uLnTx/>
                <a:uFillTx/>
                <a:latin typeface="+mj-lt"/>
                <a:ea typeface="+mn-ea"/>
                <a:cs typeface="+mn-cs"/>
              </a:rPr>
              <a:t> </a:t>
            </a:r>
            <a:endParaRPr kumimoji="0" lang="fr-FR" sz="800" b="0" i="0" u="none" strike="noStrike" kern="1200" cap="none" spc="0" normalizeH="0" baseline="0" noProof="0" dirty="0">
              <a:ln>
                <a:noFill/>
              </a:ln>
              <a:solidFill>
                <a:schemeClr val="accent4"/>
              </a:solidFill>
              <a:effectLst/>
              <a:uLnTx/>
              <a:uFillTx/>
              <a:latin typeface="+mj-lt"/>
              <a:ea typeface="+mn-ea"/>
              <a:cs typeface="+mn-cs"/>
            </a:endParaRPr>
          </a:p>
        </p:txBody>
      </p:sp>
    </p:spTree>
    <p:extLst>
      <p:ext uri="{BB962C8B-B14F-4D97-AF65-F5344CB8AC3E}">
        <p14:creationId xmlns:p14="http://schemas.microsoft.com/office/powerpoint/2010/main" val="3105498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D3AC6-7255-2AFC-BDFB-9BCEEC0B7E22}"/>
              </a:ext>
            </a:extLst>
          </p:cNvPr>
          <p:cNvSpPr/>
          <p:nvPr/>
        </p:nvSpPr>
        <p:spPr>
          <a:xfrm>
            <a:off x="0" y="4000476"/>
            <a:ext cx="9144000" cy="320387"/>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9F5E51CF-D3BB-EC7A-DFD8-A3B6386F0FBD}"/>
              </a:ext>
            </a:extLst>
          </p:cNvPr>
          <p:cNvSpPr/>
          <p:nvPr/>
        </p:nvSpPr>
        <p:spPr>
          <a:xfrm>
            <a:off x="0" y="2519484"/>
            <a:ext cx="9144000" cy="320387"/>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Quelle est la nature des restrictions que vous vous imposez en termes d’alimentation pour des raisons financières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 Français se restreignant sur les dépenses alimentaires (note supérieure à 5 à la question précédente) : n = 2 464 </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Nature des restrictions alimentaires </a:t>
            </a:r>
          </a:p>
        </p:txBody>
      </p:sp>
      <p:grpSp>
        <p:nvGrpSpPr>
          <p:cNvPr id="16" name="Groupe 15">
            <a:extLst>
              <a:ext uri="{FF2B5EF4-FFF2-40B4-BE49-F238E27FC236}">
                <a16:creationId xmlns:a16="http://schemas.microsoft.com/office/drawing/2014/main" id="{A5D6CE99-3246-E733-7A05-66201E61FDE5}"/>
              </a:ext>
            </a:extLst>
          </p:cNvPr>
          <p:cNvGrpSpPr/>
          <p:nvPr/>
        </p:nvGrpSpPr>
        <p:grpSpPr>
          <a:xfrm>
            <a:off x="293420" y="2062632"/>
            <a:ext cx="7981827" cy="2666212"/>
            <a:chOff x="293420" y="2039484"/>
            <a:chExt cx="7981827" cy="2666212"/>
          </a:xfrm>
        </p:grpSpPr>
        <p:graphicFrame>
          <p:nvGraphicFramePr>
            <p:cNvPr id="4" name="Graphique 3">
              <a:extLst>
                <a:ext uri="{FF2B5EF4-FFF2-40B4-BE49-F238E27FC236}">
                  <a16:creationId xmlns:a16="http://schemas.microsoft.com/office/drawing/2014/main" id="{9A0AB6C8-59C6-97AA-329B-87C1A4A7432C}"/>
                </a:ext>
              </a:extLst>
            </p:cNvPr>
            <p:cNvGraphicFramePr/>
            <p:nvPr/>
          </p:nvGraphicFramePr>
          <p:xfrm>
            <a:off x="293420" y="2190930"/>
            <a:ext cx="7793969" cy="25116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oogle Shape;695;p8">
              <a:extLst>
                <a:ext uri="{FF2B5EF4-FFF2-40B4-BE49-F238E27FC236}">
                  <a16:creationId xmlns:a16="http://schemas.microsoft.com/office/drawing/2014/main" id="{9B3D3AF7-DF86-4E7D-D01F-930F70460B79}"/>
                </a:ext>
              </a:extLst>
            </p:cNvPr>
            <p:cNvGraphicFramePr/>
            <p:nvPr>
              <p:extLst>
                <p:ext uri="{D42A27DB-BD31-4B8C-83A1-F6EECF244321}">
                  <p14:modId xmlns:p14="http://schemas.microsoft.com/office/powerpoint/2010/main" val="1758507732"/>
                </p:ext>
              </p:extLst>
            </p:nvPr>
          </p:nvGraphicFramePr>
          <p:xfrm>
            <a:off x="657433" y="2039484"/>
            <a:ext cx="7617814" cy="2666212"/>
          </p:xfrm>
          <a:graphic>
            <a:graphicData uri="http://schemas.openxmlformats.org/drawingml/2006/chart">
              <c:chart xmlns:c="http://schemas.openxmlformats.org/drawingml/2006/chart" xmlns:r="http://schemas.openxmlformats.org/officeDocument/2006/relationships" r:id="rId3"/>
            </a:graphicData>
          </a:graphic>
        </p:graphicFrame>
      </p:grpSp>
      <p:sp>
        <p:nvSpPr>
          <p:cNvPr id="12" name="Rectangle 11">
            <a:extLst>
              <a:ext uri="{FF2B5EF4-FFF2-40B4-BE49-F238E27FC236}">
                <a16:creationId xmlns:a16="http://schemas.microsoft.com/office/drawing/2014/main" id="{80557757-852C-560F-A85F-CAFC14D7E8DC}"/>
              </a:ext>
            </a:extLst>
          </p:cNvPr>
          <p:cNvSpPr/>
          <p:nvPr/>
        </p:nvSpPr>
        <p:spPr>
          <a:xfrm>
            <a:off x="5059098" y="1769346"/>
            <a:ext cx="1624310" cy="289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rPr>
              <a:t>Oui, parfois</a:t>
            </a:r>
          </a:p>
        </p:txBody>
      </p:sp>
      <p:sp>
        <p:nvSpPr>
          <p:cNvPr id="13" name="Rectangle 12">
            <a:extLst>
              <a:ext uri="{FF2B5EF4-FFF2-40B4-BE49-F238E27FC236}">
                <a16:creationId xmlns:a16="http://schemas.microsoft.com/office/drawing/2014/main" id="{6691D650-C1C3-6F7B-7E23-9BA9480C1DF7}"/>
              </a:ext>
            </a:extLst>
          </p:cNvPr>
          <p:cNvSpPr/>
          <p:nvPr/>
        </p:nvSpPr>
        <p:spPr>
          <a:xfrm>
            <a:off x="6683408" y="1769346"/>
            <a:ext cx="1490079" cy="2881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rPr>
              <a:t>Oui, souvent</a:t>
            </a:r>
          </a:p>
        </p:txBody>
      </p:sp>
      <p:sp>
        <p:nvSpPr>
          <p:cNvPr id="14" name="Rectangle 13">
            <a:extLst>
              <a:ext uri="{FF2B5EF4-FFF2-40B4-BE49-F238E27FC236}">
                <a16:creationId xmlns:a16="http://schemas.microsoft.com/office/drawing/2014/main" id="{C08A658B-6554-ED1D-F90B-340BBF4FD033}"/>
              </a:ext>
            </a:extLst>
          </p:cNvPr>
          <p:cNvSpPr/>
          <p:nvPr/>
        </p:nvSpPr>
        <p:spPr>
          <a:xfrm>
            <a:off x="3569019" y="1769346"/>
            <a:ext cx="1490079" cy="288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Ne se l’impose pas</a:t>
            </a:r>
          </a:p>
        </p:txBody>
      </p:sp>
    </p:spTree>
    <p:extLst>
      <p:ext uri="{BB962C8B-B14F-4D97-AF65-F5344CB8AC3E}">
        <p14:creationId xmlns:p14="http://schemas.microsoft.com/office/powerpoint/2010/main" val="1575456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Habitudes alimentaires : importance du prix</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2142025977"/>
              </p:ext>
            </p:extLst>
          </p:nvPr>
        </p:nvGraphicFramePr>
        <p:xfrm>
          <a:off x="313200" y="1999743"/>
          <a:ext cx="8229600"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AD1A9432-7B91-B4E8-C8BE-92E48AA57EBB}"/>
              </a:ext>
            </a:extLst>
          </p:cNvPr>
          <p:cNvSpPr/>
          <p:nvPr/>
        </p:nvSpPr>
        <p:spPr>
          <a:xfrm>
            <a:off x="0" y="1722620"/>
            <a:ext cx="20412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3" name="Rectangle 12">
            <a:extLst>
              <a:ext uri="{FF2B5EF4-FFF2-40B4-BE49-F238E27FC236}">
                <a16:creationId xmlns:a16="http://schemas.microsoft.com/office/drawing/2014/main" id="{F26D4435-B55D-36D8-1FB6-B9A6709AD163}"/>
              </a:ext>
            </a:extLst>
          </p:cNvPr>
          <p:cNvSpPr/>
          <p:nvPr/>
        </p:nvSpPr>
        <p:spPr>
          <a:xfrm>
            <a:off x="2048604" y="1722620"/>
            <a:ext cx="20412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75CEE568-4F45-0D95-75C0-037D3C6F466F}"/>
              </a:ext>
            </a:extLst>
          </p:cNvPr>
          <p:cNvSpPr/>
          <p:nvPr/>
        </p:nvSpPr>
        <p:spPr>
          <a:xfrm>
            <a:off x="4088582" y="1722620"/>
            <a:ext cx="204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5" name="Rectangle 14">
            <a:extLst>
              <a:ext uri="{FF2B5EF4-FFF2-40B4-BE49-F238E27FC236}">
                <a16:creationId xmlns:a16="http://schemas.microsoft.com/office/drawing/2014/main" id="{B70720E9-58FF-C37D-2748-0A61F4CF84ED}"/>
              </a:ext>
            </a:extLst>
          </p:cNvPr>
          <p:cNvSpPr/>
          <p:nvPr/>
        </p:nvSpPr>
        <p:spPr>
          <a:xfrm>
            <a:off x="6132364" y="1722620"/>
            <a:ext cx="2037396"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Tree>
    <p:extLst>
      <p:ext uri="{BB962C8B-B14F-4D97-AF65-F5344CB8AC3E}">
        <p14:creationId xmlns:p14="http://schemas.microsoft.com/office/powerpoint/2010/main" val="4088540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a:blip r:embed="rId2">
            <a:alphaModFix amt="50000"/>
          </a:blip>
          <a:srcRect l="45" r="45"/>
          <a:stretch/>
        </p:blipFill>
        <p:spPr>
          <a:xfrm>
            <a:off x="350953" y="1058779"/>
            <a:ext cx="8420400" cy="3683936"/>
          </a:xfrm>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Représentation des produits bio </a:t>
            </a: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3.</a:t>
            </a:r>
          </a:p>
        </p:txBody>
      </p:sp>
      <p:sp>
        <p:nvSpPr>
          <p:cNvPr id="4" name="Sous-titre 3">
            <a:extLst>
              <a:ext uri="{FF2B5EF4-FFF2-40B4-BE49-F238E27FC236}">
                <a16:creationId xmlns:a16="http://schemas.microsoft.com/office/drawing/2014/main" id="{C4DB1F70-EE3E-9658-1C7C-558C37C2266D}"/>
              </a:ext>
            </a:extLst>
          </p:cNvPr>
          <p:cNvSpPr>
            <a:spLocks noGrp="1"/>
          </p:cNvSpPr>
          <p:nvPr>
            <p:ph type="subTitle" idx="1"/>
          </p:nvPr>
        </p:nvSpPr>
        <p:spPr/>
        <p:txBody>
          <a:bodyPr/>
          <a:lstStyle/>
          <a:p>
            <a:endParaRPr lang="fr-FR"/>
          </a:p>
        </p:txBody>
      </p:sp>
      <p:sp>
        <p:nvSpPr>
          <p:cNvPr id="2" name="ZoneTexte 1">
            <a:hlinkClick r:id="rId3" action="ppaction://hlinksldjump"/>
            <a:extLst>
              <a:ext uri="{FF2B5EF4-FFF2-40B4-BE49-F238E27FC236}">
                <a16:creationId xmlns:a16="http://schemas.microsoft.com/office/drawing/2014/main" id="{69CC4DCE-6C32-1B9E-B8DA-E16ED445C052}"/>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161595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Représentations des produits bio – A retenir</a:t>
            </a:r>
          </a:p>
        </p:txBody>
      </p:sp>
      <p:sp>
        <p:nvSpPr>
          <p:cNvPr id="3" name="ZoneTexte 2">
            <a:extLst>
              <a:ext uri="{FF2B5EF4-FFF2-40B4-BE49-F238E27FC236}">
                <a16:creationId xmlns:a16="http://schemas.microsoft.com/office/drawing/2014/main" id="{A4614DFC-BC84-4228-7DE6-514AF2D65895}"/>
              </a:ext>
            </a:extLst>
          </p:cNvPr>
          <p:cNvSpPr txBox="1"/>
          <p:nvPr/>
        </p:nvSpPr>
        <p:spPr>
          <a:xfrm>
            <a:off x="259904" y="915573"/>
            <a:ext cx="8624192" cy="3764702"/>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Une remise en cause de la justesse des prix du bio….</a:t>
            </a:r>
            <a:endParaRPr lang="fr-FR" sz="1100" b="1" dirty="0">
              <a:solidFill>
                <a:schemeClr val="accent5"/>
              </a:solidFill>
              <a:latin typeface="Futura PT Book" panose="020B0502020204020303" pitchFamily="34" charset="0"/>
            </a:endParaRP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Alors que </a:t>
            </a:r>
            <a:r>
              <a:rPr lang="fr-FR" sz="900" b="1" dirty="0">
                <a:solidFill>
                  <a:srgbClr val="000000"/>
                </a:solidFill>
                <a:ea typeface="Calibri" panose="020F0502020204030204" pitchFamily="34" charset="0"/>
                <a:cs typeface="Times New Roman (Body CS)"/>
              </a:rPr>
              <a:t>94% des Français </a:t>
            </a:r>
            <a:r>
              <a:rPr lang="fr-FR" sz="900" dirty="0">
                <a:solidFill>
                  <a:srgbClr val="000000"/>
                </a:solidFill>
                <a:ea typeface="Calibri" panose="020F0502020204030204" pitchFamily="34" charset="0"/>
                <a:cs typeface="Times New Roman (Body CS)"/>
              </a:rPr>
              <a:t>s’accordent sur le fait que les </a:t>
            </a:r>
            <a:r>
              <a:rPr lang="fr-FR" sz="900" b="1" dirty="0">
                <a:solidFill>
                  <a:srgbClr val="000000"/>
                </a:solidFill>
                <a:ea typeface="Calibri" panose="020F0502020204030204" pitchFamily="34" charset="0"/>
                <a:cs typeface="Times New Roman (Body CS)"/>
              </a:rPr>
              <a:t>produits bios coûtent souvent plus cher</a:t>
            </a:r>
            <a:r>
              <a:rPr lang="fr-FR" sz="900" dirty="0">
                <a:solidFill>
                  <a:srgbClr val="000000"/>
                </a:solidFill>
                <a:ea typeface="Calibri" panose="020F0502020204030204" pitchFamily="34" charset="0"/>
                <a:cs typeface="Times New Roman (Body CS)"/>
              </a:rPr>
              <a:t>, ils sont une </a:t>
            </a:r>
            <a:r>
              <a:rPr lang="fr-FR" sz="900" b="1" dirty="0">
                <a:solidFill>
                  <a:srgbClr val="000000"/>
                </a:solidFill>
                <a:ea typeface="Calibri" panose="020F0502020204030204" pitchFamily="34" charset="0"/>
                <a:cs typeface="Times New Roman (Body CS)"/>
              </a:rPr>
              <a:t>majorité (59%) </a:t>
            </a:r>
            <a:r>
              <a:rPr lang="fr-FR" sz="900" dirty="0">
                <a:solidFill>
                  <a:srgbClr val="000000"/>
                </a:solidFill>
                <a:ea typeface="Calibri" panose="020F0502020204030204" pitchFamily="34" charset="0"/>
                <a:cs typeface="Times New Roman (Body CS)"/>
              </a:rPr>
              <a:t>à considérer </a:t>
            </a:r>
            <a:r>
              <a:rPr lang="fr-FR" sz="900" b="1" dirty="0">
                <a:solidFill>
                  <a:srgbClr val="000000"/>
                </a:solidFill>
                <a:ea typeface="Calibri" panose="020F0502020204030204" pitchFamily="34" charset="0"/>
                <a:cs typeface="Times New Roman (Body CS)"/>
              </a:rPr>
              <a:t>anormal l’écart de prix </a:t>
            </a:r>
            <a:r>
              <a:rPr lang="fr-FR" sz="900" dirty="0">
                <a:solidFill>
                  <a:srgbClr val="000000"/>
                </a:solidFill>
                <a:ea typeface="Calibri" panose="020F0502020204030204" pitchFamily="34" charset="0"/>
                <a:cs typeface="Times New Roman (Body CS)"/>
              </a:rPr>
              <a:t>avec </a:t>
            </a:r>
            <a:r>
              <a:rPr lang="fr-FR" sz="900" dirty="0">
                <a:solidFill>
                  <a:srgbClr val="000000"/>
                </a:solidFill>
                <a:ea typeface="Calibri" panose="020F0502020204030204" pitchFamily="34" charset="0"/>
              </a:rPr>
              <a:t>un</a:t>
            </a:r>
            <a:r>
              <a:rPr lang="fr-FR" sz="900" b="1" dirty="0">
                <a:solidFill>
                  <a:srgbClr val="000000"/>
                </a:solidFill>
                <a:ea typeface="Calibri" panose="020F0502020204030204" pitchFamily="34" charset="0"/>
                <a:cs typeface="Times New Roman (Body CS)"/>
              </a:rPr>
              <a:t> </a:t>
            </a:r>
            <a:r>
              <a:rPr lang="fr-FR" sz="900" dirty="0">
                <a:solidFill>
                  <a:srgbClr val="000000"/>
                </a:solidFill>
                <a:ea typeface="Calibri" panose="020F0502020204030204" pitchFamily="34" charset="0"/>
                <a:cs typeface="Times New Roman (Body CS)"/>
              </a:rPr>
              <a:t>produit conventionnel. Par ailleurs, 64% estiment que la mention bio sert à justifier des prix plus élevés et 61% que le bio est avant tout du marketing. </a:t>
            </a:r>
          </a:p>
          <a:p>
            <a:pPr algn="just"/>
            <a:endParaRPr lang="fr-FR" sz="1050" dirty="0">
              <a:latin typeface="Futura PT Book" panose="020B0502020204020303" pitchFamily="34" charset="0"/>
              <a:ea typeface="Calibri" panose="020F0502020204030204" pitchFamily="34" charset="0"/>
              <a:cs typeface="Times New Roman (Body CS)"/>
            </a:endParaRPr>
          </a:p>
          <a:p>
            <a:pPr indent="-2481263" algn="just">
              <a:tabLst>
                <a:tab pos="2605088" algn="l"/>
              </a:tabLst>
            </a:pPr>
            <a:r>
              <a:rPr lang="fr-FR" sz="1000" b="1" dirty="0">
                <a:solidFill>
                  <a:schemeClr val="tx2"/>
                </a:solidFill>
              </a:rPr>
              <a:t>…liée à une dégradation de l’image-qualité des produits bio</a:t>
            </a:r>
          </a:p>
          <a:p>
            <a:pPr indent="-2481263" algn="just">
              <a:tabLst>
                <a:tab pos="2605088" algn="l"/>
              </a:tabLst>
            </a:pPr>
            <a:endParaRPr lang="fr-FR" sz="1000" b="1" dirty="0">
              <a:solidFill>
                <a:schemeClr val="tx2"/>
              </a:solidFill>
            </a:endParaRPr>
          </a:p>
          <a:p>
            <a:pPr algn="just"/>
            <a:r>
              <a:rPr lang="fr-FR" sz="900" dirty="0">
                <a:solidFill>
                  <a:srgbClr val="000000"/>
                </a:solidFill>
              </a:rPr>
              <a:t>Si les </a:t>
            </a:r>
            <a:r>
              <a:rPr lang="fr-FR" sz="900" b="1" dirty="0">
                <a:solidFill>
                  <a:srgbClr val="000000"/>
                </a:solidFill>
              </a:rPr>
              <a:t>qualités environnementales des produits bios sont très largement reconnues </a:t>
            </a:r>
            <a:r>
              <a:rPr lang="fr-FR" sz="900" dirty="0">
                <a:solidFill>
                  <a:srgbClr val="000000"/>
                </a:solidFill>
              </a:rPr>
              <a:t>par les Français, les convictions à ce sujet sont </a:t>
            </a:r>
            <a:r>
              <a:rPr lang="fr-FR" sz="900" b="1" dirty="0">
                <a:solidFill>
                  <a:srgbClr val="000000"/>
                </a:solidFill>
              </a:rPr>
              <a:t>en recul </a:t>
            </a:r>
            <a:r>
              <a:rPr lang="fr-FR" sz="900" dirty="0">
                <a:solidFill>
                  <a:srgbClr val="000000"/>
                </a:solidFill>
              </a:rPr>
              <a:t>par rapport aux précédentes éditions du baromètre. Ainsi, </a:t>
            </a:r>
            <a:r>
              <a:rPr lang="fr-FR" sz="900" b="1" dirty="0">
                <a:solidFill>
                  <a:srgbClr val="000000"/>
                </a:solidFill>
              </a:rPr>
              <a:t>82%</a:t>
            </a:r>
            <a:r>
              <a:rPr lang="fr-FR" sz="900" dirty="0">
                <a:solidFill>
                  <a:srgbClr val="000000"/>
                </a:solidFill>
              </a:rPr>
              <a:t> des Français considèrent que « l’agriculture biologique contribue à </a:t>
            </a:r>
            <a:r>
              <a:rPr lang="fr-FR" sz="900" b="1" dirty="0">
                <a:solidFill>
                  <a:srgbClr val="000000"/>
                </a:solidFill>
              </a:rPr>
              <a:t>préserver l’environnement</a:t>
            </a:r>
            <a:r>
              <a:rPr lang="fr-FR" sz="900" dirty="0">
                <a:solidFill>
                  <a:srgbClr val="000000"/>
                </a:solidFill>
              </a:rPr>
              <a:t>, la qualité des sols, les ressources en eau », dont 28% qui sont « tout à fait d’accord », une part en </a:t>
            </a:r>
            <a:r>
              <a:rPr lang="fr-FR" sz="900" b="1" dirty="0">
                <a:solidFill>
                  <a:srgbClr val="000000"/>
                </a:solidFill>
              </a:rPr>
              <a:t>baisse de 7 points </a:t>
            </a:r>
            <a:r>
              <a:rPr lang="fr-FR" sz="900" dirty="0">
                <a:solidFill>
                  <a:srgbClr val="000000"/>
                </a:solidFill>
              </a:rPr>
              <a:t>par rapport à 2021.</a:t>
            </a:r>
          </a:p>
          <a:p>
            <a:pPr marR="0" lvl="0" algn="just" defTabSz="914400" rtl="0" eaLnBrk="1" fontAlgn="auto" latinLnBrk="0" hangingPunct="1">
              <a:spcBef>
                <a:spcPts val="0"/>
              </a:spcBef>
              <a:spcAft>
                <a:spcPts val="0"/>
              </a:spcAft>
              <a:buClrTx/>
              <a:buSzTx/>
              <a:tabLst/>
              <a:defRPr/>
            </a:pPr>
            <a:r>
              <a:rPr lang="fr-FR" sz="900" dirty="0">
                <a:solidFill>
                  <a:srgbClr val="000000"/>
                </a:solidFill>
              </a:rPr>
              <a:t>De même, la part des Français qui se montrent tout à fait d’accord avec l’affirmation selon laquelle les produits bio sont </a:t>
            </a:r>
            <a:r>
              <a:rPr lang="fr-FR" sz="900" b="1" dirty="0">
                <a:solidFill>
                  <a:srgbClr val="000000"/>
                </a:solidFill>
              </a:rPr>
              <a:t>meilleurs pour la santé </a:t>
            </a:r>
            <a:r>
              <a:rPr lang="fr-FR" sz="900" dirty="0">
                <a:solidFill>
                  <a:srgbClr val="000000"/>
                </a:solidFill>
              </a:rPr>
              <a:t>(24%) est en </a:t>
            </a:r>
            <a:r>
              <a:rPr lang="fr-FR" sz="900" b="1" dirty="0">
                <a:solidFill>
                  <a:srgbClr val="000000"/>
                </a:solidFill>
              </a:rPr>
              <a:t>recul de 8 points </a:t>
            </a:r>
            <a:r>
              <a:rPr lang="fr-FR" sz="900" dirty="0">
                <a:solidFill>
                  <a:srgbClr val="000000"/>
                </a:solidFill>
              </a:rPr>
              <a:t>par rapport à la précédente édition du baromètre. </a:t>
            </a:r>
          </a:p>
          <a:p>
            <a:pPr algn="just">
              <a:defRPr/>
            </a:pPr>
            <a:endParaRPr lang="fr-FR" sz="900" dirty="0">
              <a:solidFill>
                <a:srgbClr val="000000"/>
              </a:solidFill>
            </a:endParaRPr>
          </a:p>
          <a:p>
            <a:pPr algn="just">
              <a:defRPr/>
            </a:pPr>
            <a:r>
              <a:rPr lang="fr-FR" sz="900" b="1" dirty="0">
                <a:solidFill>
                  <a:schemeClr val="tx2"/>
                </a:solidFill>
              </a:rPr>
              <a:t>Une perception de l’impact économique et social du bio assez floue</a:t>
            </a:r>
            <a:endParaRPr lang="fr-FR" sz="700" dirty="0">
              <a:solidFill>
                <a:srgbClr val="000000"/>
              </a:solidFill>
            </a:endParaRPr>
          </a:p>
          <a:p>
            <a:pPr algn="just">
              <a:defRPr/>
            </a:pPr>
            <a:endParaRPr lang="fr-FR" sz="900" dirty="0">
              <a:solidFill>
                <a:srgbClr val="000000"/>
              </a:solidFill>
            </a:endParaRPr>
          </a:p>
          <a:p>
            <a:pPr algn="just">
              <a:defRPr/>
            </a:pPr>
            <a:r>
              <a:rPr lang="fr-FR" sz="900" dirty="0">
                <a:solidFill>
                  <a:srgbClr val="000000"/>
                </a:solidFill>
              </a:rPr>
              <a:t>Enfin, les Français sont </a:t>
            </a:r>
            <a:r>
              <a:rPr lang="fr-FR" sz="900" b="1" dirty="0">
                <a:solidFill>
                  <a:srgbClr val="000000"/>
                </a:solidFill>
              </a:rPr>
              <a:t>relativement partagés sur l’impact économique et social du bio </a:t>
            </a:r>
            <a:r>
              <a:rPr lang="fr-FR" sz="900" dirty="0">
                <a:solidFill>
                  <a:srgbClr val="000000"/>
                </a:solidFill>
              </a:rPr>
              <a:t>: si une majorité (62%) de Français estiment que les produits bio sont générateurs d’emplois, la part de personnes « tout à fait » d’accord est là aussi en baisse (-8 points) par rapport à 2021 et 37% marquent leur désaccord avec cette proposition. Mais c’est sur la question de la </a:t>
            </a:r>
            <a:r>
              <a:rPr lang="fr-FR" sz="900" b="1" dirty="0">
                <a:solidFill>
                  <a:srgbClr val="000000"/>
                </a:solidFill>
              </a:rPr>
              <a:t>juste rémunération des producteurs </a:t>
            </a:r>
            <a:r>
              <a:rPr lang="fr-FR" sz="900" dirty="0">
                <a:solidFill>
                  <a:srgbClr val="000000"/>
                </a:solidFill>
              </a:rPr>
              <a:t>que les Français se montrent les plus clivés, avec seulement </a:t>
            </a:r>
            <a:r>
              <a:rPr lang="fr-FR" sz="900" b="1" dirty="0">
                <a:solidFill>
                  <a:srgbClr val="000000"/>
                </a:solidFill>
              </a:rPr>
              <a:t>60% qui considèrent que l’agriculture biologique permet une juste rémunération des producteurs français</a:t>
            </a:r>
            <a:r>
              <a:rPr lang="fr-FR" sz="900" dirty="0">
                <a:solidFill>
                  <a:srgbClr val="000000"/>
                </a:solidFill>
              </a:rPr>
              <a:t>. Une opinion là encore en recul par rapport à 2021, dans un contexte où </a:t>
            </a:r>
            <a:r>
              <a:rPr lang="fr-FR" sz="900" b="1" dirty="0">
                <a:solidFill>
                  <a:srgbClr val="000000"/>
                </a:solidFill>
              </a:rPr>
              <a:t>les 2/3 de la population </a:t>
            </a:r>
            <a:r>
              <a:rPr lang="fr-FR" sz="900" dirty="0">
                <a:solidFill>
                  <a:srgbClr val="000000"/>
                </a:solidFill>
              </a:rPr>
              <a:t>indiquent être </a:t>
            </a:r>
            <a:r>
              <a:rPr lang="fr-FR" sz="900" b="1" dirty="0">
                <a:solidFill>
                  <a:srgbClr val="000000"/>
                </a:solidFill>
              </a:rPr>
              <a:t>attentifs à cet aspect </a:t>
            </a:r>
            <a:r>
              <a:rPr lang="fr-FR" sz="900" dirty="0">
                <a:solidFill>
                  <a:srgbClr val="000000"/>
                </a:solidFill>
              </a:rPr>
              <a:t>lors de leurs achats alimentaires.</a:t>
            </a:r>
          </a:p>
          <a:p>
            <a:pPr algn="just">
              <a:defRPr/>
            </a:pPr>
            <a:endParaRPr lang="fr-FR" sz="900" dirty="0">
              <a:solidFill>
                <a:srgbClr val="000000"/>
              </a:solidFill>
            </a:endParaRPr>
          </a:p>
          <a:p>
            <a:pPr marR="0" lvl="0" algn="just" fontAlgn="auto">
              <a:spcBef>
                <a:spcPts val="0"/>
              </a:spcBef>
              <a:spcAft>
                <a:spcPts val="0"/>
              </a:spcAft>
              <a:buClrTx/>
              <a:buSzTx/>
              <a:tabLst/>
              <a:defRPr/>
            </a:pPr>
            <a:endParaRPr lang="fr-FR" sz="900" b="1" dirty="0">
              <a:solidFill>
                <a:schemeClr val="tx2"/>
              </a:solidFill>
            </a:endParaRPr>
          </a:p>
          <a:p>
            <a:pPr marR="0" lvl="0" algn="just" fontAlgn="auto">
              <a:spcBef>
                <a:spcPts val="0"/>
              </a:spcBef>
              <a:spcAft>
                <a:spcPts val="0"/>
              </a:spcAft>
              <a:buClrTx/>
              <a:buSzTx/>
              <a:tabLst/>
              <a:defRPr/>
            </a:pPr>
            <a:endParaRPr lang="fr-FR" sz="900" b="1" dirty="0">
              <a:solidFill>
                <a:schemeClr val="tx2"/>
              </a:solidFill>
            </a:endParaRPr>
          </a:p>
          <a:p>
            <a:pPr marR="0" lvl="0" algn="just" fontAlgn="auto">
              <a:spcBef>
                <a:spcPts val="0"/>
              </a:spcBef>
              <a:spcAft>
                <a:spcPts val="0"/>
              </a:spcAft>
              <a:buClrTx/>
              <a:buSzTx/>
              <a:tabLst/>
              <a:defRPr/>
            </a:pPr>
            <a:r>
              <a:rPr lang="fr-FR" sz="900" b="1" dirty="0">
                <a:solidFill>
                  <a:schemeClr val="tx2"/>
                </a:solidFill>
              </a:rPr>
              <a:t>Une connaissance parcellaire du bio </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Les </a:t>
            </a:r>
            <a:r>
              <a:rPr lang="fr-FR" sz="900" b="1" dirty="0">
                <a:solidFill>
                  <a:srgbClr val="000000"/>
                </a:solidFill>
              </a:rPr>
              <a:t>trois quart des Français </a:t>
            </a:r>
            <a:r>
              <a:rPr lang="fr-FR" sz="900" dirty="0">
                <a:solidFill>
                  <a:srgbClr val="000000"/>
                </a:solidFill>
              </a:rPr>
              <a:t>reconnaissent que le bio répond à un </a:t>
            </a:r>
            <a:r>
              <a:rPr lang="fr-FR" sz="900" b="1" dirty="0">
                <a:solidFill>
                  <a:srgbClr val="000000"/>
                </a:solidFill>
              </a:rPr>
              <a:t>cahier des charges exigeant</a:t>
            </a:r>
            <a:r>
              <a:rPr lang="fr-FR" sz="900" dirty="0">
                <a:solidFill>
                  <a:srgbClr val="000000"/>
                </a:solidFill>
              </a:rPr>
              <a:t>. Toutefois, </a:t>
            </a:r>
            <a:r>
              <a:rPr lang="fr-FR" sz="900" b="1" dirty="0">
                <a:solidFill>
                  <a:srgbClr val="000000"/>
                </a:solidFill>
              </a:rPr>
              <a:t>30% estiment qu’il s’est assoupli </a:t>
            </a:r>
            <a:r>
              <a:rPr lang="fr-FR" sz="900" dirty="0">
                <a:solidFill>
                  <a:srgbClr val="000000"/>
                </a:solidFill>
              </a:rPr>
              <a:t>au cours de ces dernières années, soit 7 points de plus qu’en 2021. Une perception relativement partagée dans l’ensemble de la population, mais </a:t>
            </a:r>
            <a:r>
              <a:rPr lang="fr-FR" sz="900" b="1" dirty="0">
                <a:solidFill>
                  <a:srgbClr val="000000"/>
                </a:solidFill>
              </a:rPr>
              <a:t>plus répandue chez les consommateurs inquiets des effets de l’alimentation sur leur santé</a:t>
            </a:r>
            <a:r>
              <a:rPr lang="fr-FR" sz="900" dirty="0">
                <a:solidFill>
                  <a:srgbClr val="000000"/>
                </a:solidFill>
              </a:rPr>
              <a:t>. </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Les incertitudes se font encore plus grandes sur la définition même du bio. Ainsi, </a:t>
            </a:r>
            <a:r>
              <a:rPr lang="fr-FR" sz="900" b="1" dirty="0">
                <a:solidFill>
                  <a:srgbClr val="000000"/>
                </a:solidFill>
              </a:rPr>
              <a:t>35% des Français estiment qu’il est faux (20%) ou ne savent pas (15%) qu’un produit bio est un produit sans pesticide</a:t>
            </a:r>
            <a:r>
              <a:rPr lang="fr-FR" sz="900" dirty="0">
                <a:solidFill>
                  <a:srgbClr val="000000"/>
                </a:solidFill>
              </a:rPr>
              <a:t>. 51% des Français ne savent pas qu’un produit bio peut concerner les produits transformés. Enfin, </a:t>
            </a:r>
            <a:r>
              <a:rPr lang="fr-FR" sz="900" b="1" dirty="0">
                <a:solidFill>
                  <a:srgbClr val="000000"/>
                </a:solidFill>
              </a:rPr>
              <a:t>40% considèrent que le bio ne favorise pas particulièrement les circuits courts quand 20% ne se prononcent pas</a:t>
            </a:r>
            <a:r>
              <a:rPr lang="fr-FR" sz="900" dirty="0">
                <a:solidFill>
                  <a:srgbClr val="000000"/>
                </a:solidFill>
              </a:rPr>
              <a:t>. Des positions qui peuvent poser question dans un contexte où 69% des Français disent essayer de privilégier les circuits courts.</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p:txBody>
      </p:sp>
    </p:spTree>
    <p:extLst>
      <p:ext uri="{BB962C8B-B14F-4D97-AF65-F5344CB8AC3E}">
        <p14:creationId xmlns:p14="http://schemas.microsoft.com/office/powerpoint/2010/main" val="3391692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29EF9205-383C-E174-1362-55694B2B2A6B}"/>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Représentations des produits bio – A retenir</a:t>
            </a:r>
          </a:p>
        </p:txBody>
      </p:sp>
      <p:sp>
        <p:nvSpPr>
          <p:cNvPr id="3" name="ZoneTexte 2">
            <a:extLst>
              <a:ext uri="{FF2B5EF4-FFF2-40B4-BE49-F238E27FC236}">
                <a16:creationId xmlns:a16="http://schemas.microsoft.com/office/drawing/2014/main" id="{D16E4A46-8097-D36D-6764-EFFDAB80D2BB}"/>
              </a:ext>
            </a:extLst>
          </p:cNvPr>
          <p:cNvSpPr txBox="1"/>
          <p:nvPr/>
        </p:nvSpPr>
        <p:spPr>
          <a:xfrm>
            <a:off x="262413" y="962070"/>
            <a:ext cx="8511541" cy="3602786"/>
          </a:xfrm>
          <a:prstGeom prst="rect">
            <a:avLst/>
          </a:prstGeom>
          <a:noFill/>
        </p:spPr>
        <p:txBody>
          <a:bodyPr wrap="square" numCol="3" spcCol="360000">
            <a:noAutofit/>
          </a:bodyPr>
          <a:lstStyle/>
          <a:p>
            <a:pPr marR="0" lvl="0" indent="-2481263" algn="just" fontAlgn="auto">
              <a:spcBef>
                <a:spcPts val="0"/>
              </a:spcBef>
              <a:spcAft>
                <a:spcPts val="0"/>
              </a:spcAft>
              <a:buClrTx/>
              <a:buSzTx/>
              <a:tabLst>
                <a:tab pos="2605088" algn="l"/>
              </a:tabLst>
              <a:defRPr/>
            </a:pPr>
            <a:r>
              <a:rPr lang="fr-FR" sz="1000" b="1" dirty="0">
                <a:solidFill>
                  <a:schemeClr val="tx2"/>
                </a:solidFill>
              </a:rPr>
              <a:t>Des labels bios connus mais largement concurrencés</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marR="0" lvl="0" algn="just" defTabSz="914400" rtl="0" eaLnBrk="1" fontAlgn="auto" latinLnBrk="0" hangingPunct="1">
              <a:spcBef>
                <a:spcPts val="0"/>
              </a:spcBef>
              <a:spcAft>
                <a:spcPts val="0"/>
              </a:spcAft>
              <a:buClrTx/>
              <a:buSzTx/>
              <a:tabLst/>
              <a:defRPr/>
            </a:pPr>
            <a:r>
              <a:rPr lang="fr-FR" sz="900" b="1" dirty="0">
                <a:solidFill>
                  <a:srgbClr val="000000"/>
                </a:solidFill>
              </a:rPr>
              <a:t>95% des Français reconnaissent </a:t>
            </a:r>
            <a:r>
              <a:rPr lang="fr-FR" sz="900" dirty="0">
                <a:solidFill>
                  <a:srgbClr val="000000"/>
                </a:solidFill>
              </a:rPr>
              <a:t>et savent au moins vaguement ce que signifie le </a:t>
            </a:r>
            <a:r>
              <a:rPr lang="fr-FR" sz="900" b="1" dirty="0">
                <a:solidFill>
                  <a:srgbClr val="000000"/>
                </a:solidFill>
              </a:rPr>
              <a:t>label bio AB</a:t>
            </a:r>
            <a:r>
              <a:rPr lang="fr-FR" sz="900" dirty="0">
                <a:solidFill>
                  <a:srgbClr val="000000"/>
                </a:solidFill>
              </a:rPr>
              <a:t>. L’</a:t>
            </a:r>
            <a:r>
              <a:rPr lang="fr-FR" sz="900" dirty="0" err="1">
                <a:solidFill>
                  <a:srgbClr val="000000"/>
                </a:solidFill>
              </a:rPr>
              <a:t>Eurofeuille</a:t>
            </a:r>
            <a:r>
              <a:rPr lang="fr-FR" sz="900" dirty="0">
                <a:solidFill>
                  <a:srgbClr val="000000"/>
                </a:solidFill>
              </a:rPr>
              <a:t> affiche quant à lui une moindre notoriété (64%, en hausse de 6 points par rapport à 2021). Mais c’est </a:t>
            </a:r>
            <a:r>
              <a:rPr lang="fr-FR" sz="900" b="1" dirty="0">
                <a:solidFill>
                  <a:srgbClr val="000000"/>
                </a:solidFill>
              </a:rPr>
              <a:t>le </a:t>
            </a:r>
            <a:r>
              <a:rPr lang="fr-FR" sz="900" b="1" dirty="0" err="1">
                <a:solidFill>
                  <a:srgbClr val="000000"/>
                </a:solidFill>
              </a:rPr>
              <a:t>Nutriscore</a:t>
            </a:r>
            <a:r>
              <a:rPr lang="fr-FR" sz="900" b="1" dirty="0">
                <a:solidFill>
                  <a:srgbClr val="000000"/>
                </a:solidFill>
              </a:rPr>
              <a:t> qui bénéficie de la meilleure connaissance</a:t>
            </a:r>
            <a:r>
              <a:rPr lang="fr-FR" sz="900" dirty="0">
                <a:solidFill>
                  <a:srgbClr val="000000"/>
                </a:solidFill>
              </a:rPr>
              <a:t>, avec 69% de Français qui déclarent savoir précisément ce qu’il signifie (62% pour le logo AB). Il fait partie, avec le logo AB et le Label Rouge, des seuls labels pour lesquels plus de la moitié des Français déclarent avoir une connaissance précise.</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algn="just" defTabSz="914400">
              <a:defRPr/>
            </a:pPr>
            <a:r>
              <a:rPr lang="fr-FR" sz="900" dirty="0">
                <a:solidFill>
                  <a:srgbClr val="000000"/>
                </a:solidFill>
                <a:ea typeface="Calibri" panose="020F0502020204030204" pitchFamily="34" charset="0"/>
                <a:cs typeface="Times New Roman (Body CS)"/>
              </a:rPr>
              <a:t>Dans l’ensemble, </a:t>
            </a:r>
            <a:r>
              <a:rPr lang="fr-FR" sz="900" b="1" dirty="0">
                <a:solidFill>
                  <a:srgbClr val="000000"/>
                </a:solidFill>
                <a:ea typeface="Calibri" panose="020F0502020204030204" pitchFamily="34" charset="0"/>
                <a:cs typeface="Times New Roman (Body CS)"/>
              </a:rPr>
              <a:t>même si elle reste élevée, l’attention des Français portée à chaque logo diminue en 2022</a:t>
            </a:r>
            <a:r>
              <a:rPr lang="fr-FR" sz="900" dirty="0">
                <a:solidFill>
                  <a:srgbClr val="000000"/>
                </a:solidFill>
                <a:ea typeface="Calibri" panose="020F0502020204030204" pitchFamily="34" charset="0"/>
                <a:cs typeface="Times New Roman (Body CS)"/>
              </a:rPr>
              <a:t>. Ils sont notamment 65% à être attentifs au logo AB lors de leurs achats, soit 11 points de moins qu’en 2021. </a:t>
            </a:r>
          </a:p>
          <a:p>
            <a:pPr algn="just" defTabSz="914400">
              <a:defRPr/>
            </a:pPr>
            <a:r>
              <a:rPr lang="fr-FR" sz="900" dirty="0">
                <a:solidFill>
                  <a:srgbClr val="000000"/>
                </a:solidFill>
              </a:rPr>
              <a:t>Mieux connu, </a:t>
            </a:r>
            <a:r>
              <a:rPr lang="fr-FR" sz="900" b="1" dirty="0">
                <a:solidFill>
                  <a:srgbClr val="000000"/>
                </a:solidFill>
              </a:rPr>
              <a:t>le </a:t>
            </a:r>
            <a:r>
              <a:rPr lang="fr-FR" sz="900" b="1" dirty="0" err="1">
                <a:solidFill>
                  <a:srgbClr val="000000"/>
                </a:solidFill>
              </a:rPr>
              <a:t>Nutriscore</a:t>
            </a:r>
            <a:r>
              <a:rPr lang="fr-FR" sz="900" b="1" dirty="0">
                <a:solidFill>
                  <a:srgbClr val="000000"/>
                </a:solidFill>
              </a:rPr>
              <a:t> est également le logo auquel les Français se montrent le plus attentifs </a:t>
            </a:r>
            <a:r>
              <a:rPr lang="fr-FR" sz="900" dirty="0">
                <a:solidFill>
                  <a:srgbClr val="000000"/>
                </a:solidFill>
              </a:rPr>
              <a:t>(29% s’y disent très attentifs, pour 23% concernant le logo AB et 18% pour l’</a:t>
            </a:r>
            <a:r>
              <a:rPr lang="fr-FR" sz="900" dirty="0" err="1">
                <a:solidFill>
                  <a:srgbClr val="000000"/>
                </a:solidFill>
              </a:rPr>
              <a:t>Eurofeuille</a:t>
            </a:r>
            <a:r>
              <a:rPr lang="fr-FR" sz="900" dirty="0">
                <a:solidFill>
                  <a:srgbClr val="000000"/>
                </a:solidFill>
              </a:rPr>
              <a:t>). Il semblerait ainsi que, devant la profusion des labels et certifications, </a:t>
            </a:r>
            <a:r>
              <a:rPr lang="fr-FR" sz="900" b="1" dirty="0">
                <a:solidFill>
                  <a:srgbClr val="000000"/>
                </a:solidFill>
              </a:rPr>
              <a:t>le </a:t>
            </a:r>
            <a:r>
              <a:rPr lang="fr-FR" sz="900" b="1" dirty="0" err="1">
                <a:solidFill>
                  <a:srgbClr val="000000"/>
                </a:solidFill>
              </a:rPr>
              <a:t>Nutriscore</a:t>
            </a:r>
            <a:r>
              <a:rPr lang="fr-FR" sz="900" b="1" dirty="0">
                <a:solidFill>
                  <a:srgbClr val="000000"/>
                </a:solidFill>
              </a:rPr>
              <a:t> soit perçu comme synthétisant et donc simplifiant </a:t>
            </a:r>
            <a:r>
              <a:rPr lang="fr-FR" sz="900" dirty="0">
                <a:solidFill>
                  <a:srgbClr val="000000"/>
                </a:solidFill>
              </a:rPr>
              <a:t>les informations importantes aux yeux des consommateurs. </a:t>
            </a:r>
            <a:endParaRPr lang="fr-FR" sz="900" dirty="0">
              <a:solidFill>
                <a:srgbClr val="000000"/>
              </a:solidFill>
              <a:ea typeface="Calibri" panose="020F0502020204030204" pitchFamily="34" charset="0"/>
              <a:cs typeface="Times New Roman (Body CS)"/>
            </a:endParaRPr>
          </a:p>
          <a:p>
            <a:pPr algn="just" defTabSz="914400">
              <a:defRPr/>
            </a:pPr>
            <a:endParaRPr lang="fr-FR" sz="900" dirty="0">
              <a:solidFill>
                <a:srgbClr val="000000"/>
              </a:solidFill>
              <a:ea typeface="Calibri" panose="020F0502020204030204" pitchFamily="34" charset="0"/>
              <a:cs typeface="Times New Roman (Body CS)"/>
            </a:endParaRPr>
          </a:p>
          <a:p>
            <a:pPr algn="just" defTabSz="914400">
              <a:defRPr/>
            </a:pPr>
            <a:r>
              <a:rPr lang="fr-FR" sz="900" dirty="0">
                <a:solidFill>
                  <a:srgbClr val="000000"/>
                </a:solidFill>
                <a:ea typeface="Calibri" panose="020F0502020204030204" pitchFamily="34" charset="0"/>
                <a:cs typeface="Times New Roman (Body CS)"/>
              </a:rPr>
              <a:t>Ainsi, </a:t>
            </a:r>
            <a:r>
              <a:rPr lang="fr-FR" sz="900" b="1" dirty="0">
                <a:solidFill>
                  <a:srgbClr val="000000"/>
                </a:solidFill>
                <a:ea typeface="Calibri" panose="020F0502020204030204" pitchFamily="34" charset="0"/>
                <a:cs typeface="Times New Roman (Body CS)"/>
              </a:rPr>
              <a:t>84% des Français indiquent faire attention à au moins une mention </a:t>
            </a:r>
            <a:r>
              <a:rPr lang="fr-FR" sz="900" dirty="0">
                <a:solidFill>
                  <a:srgbClr val="000000"/>
                </a:solidFill>
                <a:ea typeface="Calibri" panose="020F0502020204030204" pitchFamily="34" charset="0"/>
                <a:cs typeface="Times New Roman (Body CS)"/>
              </a:rPr>
              <a:t>sur la composition des produits alimentaires lorsqu’ils font leurs achats. Avec 48% de réponses, </a:t>
            </a:r>
            <a:r>
              <a:rPr lang="fr-FR" sz="900" b="1" dirty="0">
                <a:solidFill>
                  <a:srgbClr val="000000"/>
                </a:solidFill>
                <a:ea typeface="Calibri" panose="020F0502020204030204" pitchFamily="34" charset="0"/>
                <a:cs typeface="Times New Roman (Body CS)"/>
              </a:rPr>
              <a:t>la mention de l’origine est la plus fréquemment regardée. </a:t>
            </a:r>
            <a:endParaRPr lang="fr-FR" sz="900" b="1" dirty="0">
              <a:solidFill>
                <a:srgbClr val="000000"/>
              </a:solidFill>
            </a:endParaRPr>
          </a:p>
          <a:p>
            <a:pPr algn="just"/>
            <a:endParaRPr lang="fr-FR" sz="900" dirty="0">
              <a:solidFill>
                <a:srgbClr val="000000"/>
              </a:solidFill>
              <a:ea typeface="Calibri" panose="020F0502020204030204" pitchFamily="34" charset="0"/>
              <a:cs typeface="Times New Roman (Body CS)"/>
            </a:endParaRPr>
          </a:p>
          <a:p>
            <a:pPr indent="-2481263" algn="just">
              <a:tabLst>
                <a:tab pos="2605088" algn="l"/>
              </a:tabLst>
            </a:pPr>
            <a:r>
              <a:rPr lang="fr-FR" sz="1000" b="1" dirty="0">
                <a:solidFill>
                  <a:schemeClr val="tx2"/>
                </a:solidFill>
              </a:rPr>
              <a:t>Le bio pâtit de la défiance à l’égard des « grands » acteurs de l’économie</a:t>
            </a:r>
          </a:p>
          <a:p>
            <a:pPr indent="-2481263" algn="just">
              <a:tabLst>
                <a:tab pos="2605088" algn="l"/>
              </a:tabLst>
            </a:pPr>
            <a:endParaRPr lang="fr-FR" sz="1000" dirty="0">
              <a:solidFill>
                <a:srgbClr val="000000"/>
              </a:solidFill>
              <a:ea typeface="Calibri" panose="020F0502020204030204" pitchFamily="34" charset="0"/>
              <a:cs typeface="Times New Roman (Body CS)"/>
            </a:endParaRPr>
          </a:p>
          <a:p>
            <a:pPr indent="-2481263" algn="just">
              <a:tabLst>
                <a:tab pos="2605088" algn="l"/>
              </a:tabLst>
            </a:pPr>
            <a:r>
              <a:rPr lang="fr-FR" sz="900" dirty="0">
                <a:solidFill>
                  <a:srgbClr val="000000"/>
                </a:solidFill>
                <a:ea typeface="Calibri" panose="020F0502020204030204" pitchFamily="34" charset="0"/>
                <a:cs typeface="Times New Roman (Body CS)"/>
              </a:rPr>
              <a:t>Interrogés sur le degré de confiance qu’ils accordent à différents acteurs de l’alimentaire, </a:t>
            </a:r>
            <a:r>
              <a:rPr lang="fr-FR" sz="900" b="1" dirty="0">
                <a:solidFill>
                  <a:srgbClr val="000000"/>
                </a:solidFill>
                <a:ea typeface="Calibri" panose="020F0502020204030204" pitchFamily="34" charset="0"/>
                <a:cs typeface="Times New Roman (Body CS)"/>
              </a:rPr>
              <a:t>les Français se montrent particulièrement confiants à l’égard des « petits » acteurs</a:t>
            </a:r>
            <a:r>
              <a:rPr lang="fr-FR" sz="900" dirty="0">
                <a:solidFill>
                  <a:srgbClr val="000000"/>
                </a:solidFill>
                <a:ea typeface="Calibri" panose="020F0502020204030204" pitchFamily="34" charset="0"/>
                <a:cs typeface="Times New Roman (Body CS)"/>
              </a:rPr>
              <a:t>, perçus plus proches, mieux incarnés ou partageant des intérêts communs. Ainsi, 87% estiment qu’en tant que consommateur, on peut faire confiance aux petits producteurs, 85% aux artisans, 80% aux agriculteurs, 72% aux petits commerçants…A l’inverse, </a:t>
            </a:r>
            <a:r>
              <a:rPr lang="fr-FR" sz="900" b="1" dirty="0">
                <a:solidFill>
                  <a:srgbClr val="000000"/>
                </a:solidFill>
                <a:ea typeface="Calibri" panose="020F0502020204030204" pitchFamily="34" charset="0"/>
                <a:cs typeface="Times New Roman (Body CS)"/>
              </a:rPr>
              <a:t>seuls 38% considèrent que l’on peut faire confiance aux grandes marques alimentaires</a:t>
            </a:r>
            <a:r>
              <a:rPr lang="fr-FR" sz="900" dirty="0">
                <a:solidFill>
                  <a:srgbClr val="000000"/>
                </a:solidFill>
                <a:ea typeface="Calibri" panose="020F0502020204030204" pitchFamily="34" charset="0"/>
                <a:cs typeface="Times New Roman (Body CS)"/>
              </a:rPr>
              <a:t>, 42% aux enseignes de la grande distribution et </a:t>
            </a:r>
            <a:r>
              <a:rPr lang="fr-FR" sz="900" b="1" dirty="0">
                <a:solidFill>
                  <a:srgbClr val="000000"/>
                </a:solidFill>
                <a:ea typeface="Calibri" panose="020F0502020204030204" pitchFamily="34" charset="0"/>
                <a:cs typeface="Times New Roman (Body CS)"/>
              </a:rPr>
              <a:t>45% aux produits estampillés bio</a:t>
            </a:r>
            <a:r>
              <a:rPr lang="fr-FR" sz="900" dirty="0">
                <a:solidFill>
                  <a:srgbClr val="000000"/>
                </a:solidFill>
                <a:ea typeface="Calibri" panose="020F0502020204030204" pitchFamily="34" charset="0"/>
                <a:cs typeface="Times New Roman (Body CS)"/>
              </a:rPr>
              <a:t>. Les magasins bios bénéficient cependant d’une meilleure côte de confiance (59%). Ainsi, il semblerait qu’en se démocratisant, notamment par le biais de leur commercialisation au sein de la grande distribution, </a:t>
            </a:r>
            <a:r>
              <a:rPr lang="fr-FR" sz="900" b="1" dirty="0">
                <a:solidFill>
                  <a:srgbClr val="000000"/>
                </a:solidFill>
                <a:ea typeface="Calibri" panose="020F0502020204030204" pitchFamily="34" charset="0"/>
                <a:cs typeface="Times New Roman (Body CS)"/>
              </a:rPr>
              <a:t>les produits bio pâtissent de la défiance des consommateurs à l’égard des grands acteurs de l’économie</a:t>
            </a:r>
            <a:r>
              <a:rPr lang="fr-FR" sz="900" dirty="0">
                <a:solidFill>
                  <a:srgbClr val="000000"/>
                </a:solidFill>
                <a:ea typeface="Calibri" panose="020F0502020204030204" pitchFamily="34" charset="0"/>
                <a:cs typeface="Times New Roman (Body CS)"/>
              </a:rPr>
              <a:t>.</a:t>
            </a:r>
          </a:p>
          <a:p>
            <a:pPr indent="-2481263" algn="just">
              <a:tabLst>
                <a:tab pos="2605088" algn="l"/>
              </a:tabLst>
            </a:pPr>
            <a:endParaRPr lang="fr-FR" sz="1000" b="1" dirty="0">
              <a:solidFill>
                <a:srgbClr val="000000"/>
              </a:solidFill>
              <a:ea typeface="Calibri" panose="020F0502020204030204" pitchFamily="34" charset="0"/>
            </a:endParaRPr>
          </a:p>
          <a:p>
            <a:pPr indent="-2481263" algn="just">
              <a:tabLst>
                <a:tab pos="2605088" algn="l"/>
              </a:tabLst>
            </a:pPr>
            <a:r>
              <a:rPr lang="fr-FR" sz="1000" b="1" dirty="0">
                <a:solidFill>
                  <a:schemeClr val="tx2"/>
                </a:solidFill>
              </a:rPr>
              <a:t>Un niveau d’information perçu comme de moins en moins suffisant</a:t>
            </a:r>
          </a:p>
          <a:p>
            <a:pPr indent="-2481263" algn="just">
              <a:tabLst>
                <a:tab pos="2605088" algn="l"/>
              </a:tabLst>
            </a:pPr>
            <a:endParaRPr lang="fr-FR" sz="1050" b="1" dirty="0">
              <a:solidFill>
                <a:schemeClr val="tx2"/>
              </a:solidFill>
            </a:endParaRPr>
          </a:p>
          <a:p>
            <a:pPr algn="just"/>
            <a:r>
              <a:rPr lang="fr-FR" sz="900" dirty="0">
                <a:solidFill>
                  <a:srgbClr val="000000"/>
                </a:solidFill>
              </a:rPr>
              <a:t>La montée de la défiance à l’égard des produits bio s’illustre notamment dans </a:t>
            </a:r>
            <a:r>
              <a:rPr lang="fr-FR" sz="900" b="1" dirty="0">
                <a:solidFill>
                  <a:srgbClr val="000000"/>
                </a:solidFill>
              </a:rPr>
              <a:t>le déficit d’informations déclaré par les Français à l’égard des produits bio</a:t>
            </a:r>
            <a:r>
              <a:rPr lang="fr-FR" sz="900" dirty="0">
                <a:solidFill>
                  <a:srgbClr val="000000"/>
                </a:solidFill>
              </a:rPr>
              <a:t>. Ainsi, moins de la moitié d’entre eux (et seulement 1/10 « tout à fait ») considèrent avoir suffisamment d’informations sur l’impact sanitaire et environnemental de l’agriculture biologique, soit </a:t>
            </a:r>
            <a:r>
              <a:rPr lang="fr-FR" sz="900" b="1" dirty="0">
                <a:solidFill>
                  <a:srgbClr val="000000"/>
                </a:solidFill>
              </a:rPr>
              <a:t>9 points de moins </a:t>
            </a:r>
            <a:r>
              <a:rPr lang="fr-FR" sz="900" dirty="0">
                <a:solidFill>
                  <a:srgbClr val="000000"/>
                </a:solidFill>
              </a:rPr>
              <a:t>par rapport à 2021. </a:t>
            </a:r>
            <a:endParaRPr lang="fr-FR" sz="900" b="1" dirty="0">
              <a:solidFill>
                <a:schemeClr val="tx2"/>
              </a:solidFill>
            </a:endParaRPr>
          </a:p>
        </p:txBody>
      </p:sp>
    </p:spTree>
    <p:extLst>
      <p:ext uri="{BB962C8B-B14F-4D97-AF65-F5344CB8AC3E}">
        <p14:creationId xmlns:p14="http://schemas.microsoft.com/office/powerpoint/2010/main" val="2687084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29EF9205-383C-E174-1362-55694B2B2A6B}"/>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Représentations des produits bio – A retenir</a:t>
            </a:r>
          </a:p>
        </p:txBody>
      </p:sp>
      <p:sp>
        <p:nvSpPr>
          <p:cNvPr id="4" name="ZoneTexte 3">
            <a:extLst>
              <a:ext uri="{FF2B5EF4-FFF2-40B4-BE49-F238E27FC236}">
                <a16:creationId xmlns:a16="http://schemas.microsoft.com/office/drawing/2014/main" id="{1AC035AB-11BA-F4F8-C639-2F27F7D9A5CD}"/>
              </a:ext>
            </a:extLst>
          </p:cNvPr>
          <p:cNvSpPr txBox="1"/>
          <p:nvPr/>
        </p:nvSpPr>
        <p:spPr>
          <a:xfrm>
            <a:off x="287489" y="1078608"/>
            <a:ext cx="8700391" cy="3653412"/>
          </a:xfrm>
          <a:prstGeom prst="rect">
            <a:avLst/>
          </a:prstGeom>
          <a:noFill/>
        </p:spPr>
        <p:txBody>
          <a:bodyPr wrap="square" numCol="3" spcCol="360000">
            <a:noAutofit/>
          </a:bodyPr>
          <a:lstStyle/>
          <a:p>
            <a:pPr indent="-2481263" algn="just">
              <a:tabLst>
                <a:tab pos="2605088" algn="l"/>
              </a:tabLst>
            </a:pPr>
            <a:r>
              <a:rPr lang="fr-FR" sz="900" dirty="0">
                <a:solidFill>
                  <a:srgbClr val="000000"/>
                </a:solidFill>
              </a:rPr>
              <a:t>De même, </a:t>
            </a:r>
            <a:r>
              <a:rPr lang="fr-FR" sz="900" b="1" dirty="0">
                <a:solidFill>
                  <a:srgbClr val="000000"/>
                </a:solidFill>
              </a:rPr>
              <a:t>seuls 48% des Français considèrent avoir suffisamment d’informations sur l’origine des produits bio </a:t>
            </a:r>
            <a:r>
              <a:rPr lang="fr-FR" sz="900" dirty="0">
                <a:solidFill>
                  <a:srgbClr val="000000"/>
                </a:solidFill>
              </a:rPr>
              <a:t>alors même que la mention de l’origine est l’une des plus surveillée par les consommateurs. Ils sont également plus de 50% à considérer de ne pas avoir suffisamment d’informations sur </a:t>
            </a:r>
            <a:r>
              <a:rPr lang="fr-FR" sz="900" b="1" dirty="0">
                <a:solidFill>
                  <a:srgbClr val="000000"/>
                </a:solidFill>
              </a:rPr>
              <a:t>le contrôle et la réglementation </a:t>
            </a:r>
            <a:r>
              <a:rPr lang="fr-FR" sz="900" dirty="0">
                <a:solidFill>
                  <a:srgbClr val="000000"/>
                </a:solidFill>
              </a:rPr>
              <a:t>des produits bio.</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algn="just">
              <a:defRPr/>
            </a:pPr>
            <a:r>
              <a:rPr lang="fr-FR" sz="1000" b="1" dirty="0">
                <a:solidFill>
                  <a:schemeClr val="tx2"/>
                </a:solidFill>
              </a:rPr>
              <a:t>Une confiance en l’information fournie sur les produits bio relativement stable  </a:t>
            </a:r>
          </a:p>
          <a:p>
            <a:pPr algn="just">
              <a:defRPr/>
            </a:pPr>
            <a:endParaRPr lang="fr-FR" sz="900" dirty="0">
              <a:solidFill>
                <a:srgbClr val="000000"/>
              </a:solidFill>
            </a:endParaRPr>
          </a:p>
          <a:p>
            <a:pPr algn="just">
              <a:defRPr/>
            </a:pPr>
            <a:r>
              <a:rPr lang="fr-FR" sz="900" dirty="0">
                <a:solidFill>
                  <a:srgbClr val="000000"/>
                </a:solidFill>
              </a:rPr>
              <a:t>En conséquence, la </a:t>
            </a:r>
            <a:r>
              <a:rPr lang="fr-FR" sz="900" b="1" dirty="0">
                <a:solidFill>
                  <a:srgbClr val="000000"/>
                </a:solidFill>
              </a:rPr>
              <a:t>note moyenne de confiance </a:t>
            </a:r>
            <a:r>
              <a:rPr lang="fr-FR" sz="900" dirty="0">
                <a:solidFill>
                  <a:srgbClr val="000000"/>
                </a:solidFill>
              </a:rPr>
              <a:t>accordée à l’information fournie sur les produits bio est </a:t>
            </a:r>
            <a:r>
              <a:rPr lang="fr-FR" sz="900" b="1" dirty="0">
                <a:solidFill>
                  <a:srgbClr val="000000"/>
                </a:solidFill>
              </a:rPr>
              <a:t>relativement basse </a:t>
            </a:r>
            <a:r>
              <a:rPr lang="fr-FR" sz="900" dirty="0">
                <a:solidFill>
                  <a:srgbClr val="000000"/>
                </a:solidFill>
              </a:rPr>
              <a:t>(6,1/10) et en baisse de 0,5 points par rapport à 2021. Elle retombe ainsi aux niveaux mesurés en 2020. Notons cependant </a:t>
            </a:r>
            <a:r>
              <a:rPr lang="fr-FR" sz="900" b="1" dirty="0">
                <a:solidFill>
                  <a:srgbClr val="000000"/>
                </a:solidFill>
              </a:rPr>
              <a:t>la stabilité</a:t>
            </a:r>
            <a:r>
              <a:rPr lang="fr-FR" sz="900" dirty="0">
                <a:solidFill>
                  <a:srgbClr val="000000"/>
                </a:solidFill>
              </a:rPr>
              <a:t> de la confiance accordée aux produits bio par les seuls </a:t>
            </a:r>
            <a:r>
              <a:rPr lang="fr-FR" sz="900" b="1" dirty="0">
                <a:solidFill>
                  <a:srgbClr val="000000"/>
                </a:solidFill>
              </a:rPr>
              <a:t>consommateurs réguliers </a:t>
            </a:r>
            <a:r>
              <a:rPr lang="fr-FR" sz="900" dirty="0">
                <a:solidFill>
                  <a:srgbClr val="000000"/>
                </a:solidFill>
              </a:rPr>
              <a:t>de produits bio (6,9/10). </a:t>
            </a:r>
          </a:p>
          <a:p>
            <a:pPr algn="just">
              <a:defRPr/>
            </a:pPr>
            <a:endParaRPr lang="fr-FR" sz="900" dirty="0">
              <a:solidFill>
                <a:srgbClr val="000000"/>
              </a:solidFill>
            </a:endParaRPr>
          </a:p>
          <a:p>
            <a:pPr algn="just">
              <a:defRPr/>
            </a:pPr>
            <a:r>
              <a:rPr lang="fr-FR" sz="900" dirty="0">
                <a:solidFill>
                  <a:srgbClr val="000000"/>
                </a:solidFill>
              </a:rPr>
              <a:t>Enfin, si </a:t>
            </a:r>
            <a:r>
              <a:rPr lang="fr-FR" sz="900" b="1" dirty="0">
                <a:solidFill>
                  <a:srgbClr val="000000"/>
                </a:solidFill>
              </a:rPr>
              <a:t>la confiance en les labels bio se maintient à un niveau élevé </a:t>
            </a:r>
            <a:r>
              <a:rPr lang="fr-FR" sz="900" dirty="0">
                <a:solidFill>
                  <a:srgbClr val="000000"/>
                </a:solidFill>
              </a:rPr>
              <a:t>(85% pour le label AB et 82% pour l’</a:t>
            </a:r>
            <a:r>
              <a:rPr lang="fr-FR" sz="900" dirty="0" err="1">
                <a:solidFill>
                  <a:srgbClr val="000000"/>
                </a:solidFill>
              </a:rPr>
              <a:t>Eurofeuille</a:t>
            </a:r>
            <a:r>
              <a:rPr lang="fr-FR" sz="900" dirty="0">
                <a:solidFill>
                  <a:srgbClr val="000000"/>
                </a:solidFill>
              </a:rPr>
              <a:t>) celle-ci baisse également par rapport à 2021 (- 6 points pour le label AB et -4 points pour l’</a:t>
            </a:r>
            <a:r>
              <a:rPr lang="fr-FR" sz="900" dirty="0" err="1">
                <a:solidFill>
                  <a:srgbClr val="000000"/>
                </a:solidFill>
              </a:rPr>
              <a:t>Eurofeuille</a:t>
            </a:r>
            <a:r>
              <a:rPr lang="fr-FR" sz="900" dirty="0">
                <a:solidFill>
                  <a:srgbClr val="000000"/>
                </a:solidFill>
              </a:rPr>
              <a:t>), alors même qu’on observe une </a:t>
            </a:r>
            <a:r>
              <a:rPr lang="fr-FR" sz="900" b="1" dirty="0">
                <a:solidFill>
                  <a:srgbClr val="000000"/>
                </a:solidFill>
              </a:rPr>
              <a:t>relative stabilité de la confiance dans les autres labels </a:t>
            </a:r>
            <a:r>
              <a:rPr lang="fr-FR" sz="900" dirty="0">
                <a:solidFill>
                  <a:srgbClr val="000000"/>
                </a:solidFill>
              </a:rPr>
              <a:t>et certifications, notamment ceux attestant </a:t>
            </a:r>
            <a:r>
              <a:rPr lang="fr-FR" sz="900" b="1" dirty="0">
                <a:solidFill>
                  <a:srgbClr val="000000"/>
                </a:solidFill>
              </a:rPr>
              <a:t>de l’origine </a:t>
            </a:r>
            <a:r>
              <a:rPr lang="fr-FR" sz="900" dirty="0">
                <a:solidFill>
                  <a:srgbClr val="000000"/>
                </a:solidFill>
              </a:rPr>
              <a:t>et de la </a:t>
            </a:r>
            <a:r>
              <a:rPr lang="fr-FR" sz="900" b="1" dirty="0">
                <a:solidFill>
                  <a:srgbClr val="000000"/>
                </a:solidFill>
              </a:rPr>
              <a:t>traçabilité</a:t>
            </a:r>
            <a:r>
              <a:rPr lang="fr-FR" sz="900" dirty="0">
                <a:solidFill>
                  <a:srgbClr val="000000"/>
                </a:solidFill>
              </a:rPr>
              <a:t> des produits (Label Rouge, AOC, Viande / Fruits et légumes de France).</a:t>
            </a:r>
            <a:endParaRPr lang="fr-FR" sz="1050" b="1" dirty="0">
              <a:solidFill>
                <a:schemeClr val="tx2"/>
              </a:solidFill>
            </a:endParaRPr>
          </a:p>
        </p:txBody>
      </p:sp>
    </p:spTree>
    <p:extLst>
      <p:ext uri="{BB962C8B-B14F-4D97-AF65-F5344CB8AC3E}">
        <p14:creationId xmlns:p14="http://schemas.microsoft.com/office/powerpoint/2010/main" val="182314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a:blip r:embed="rId2">
            <a:alphaModFix amt="50000"/>
          </a:blip>
          <a:srcRect t="17187" b="17187"/>
          <a:stretch/>
        </p:blipFill>
        <p:spPr>
          <a:xfrm>
            <a:off x="350953" y="1058779"/>
            <a:ext cx="8420400" cy="3683936"/>
          </a:xfrm>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Les habitudes alimentaires des Français</a:t>
            </a: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1.</a:t>
            </a:r>
          </a:p>
        </p:txBody>
      </p:sp>
      <p:sp>
        <p:nvSpPr>
          <p:cNvPr id="4" name="Sous-titre 3">
            <a:extLst>
              <a:ext uri="{FF2B5EF4-FFF2-40B4-BE49-F238E27FC236}">
                <a16:creationId xmlns:a16="http://schemas.microsoft.com/office/drawing/2014/main" id="{56BE6015-E663-4FA6-986E-A797EEF78516}"/>
              </a:ext>
            </a:extLst>
          </p:cNvPr>
          <p:cNvSpPr>
            <a:spLocks noGrp="1"/>
          </p:cNvSpPr>
          <p:nvPr>
            <p:ph type="subTitle" idx="1"/>
          </p:nvPr>
        </p:nvSpPr>
        <p:spPr/>
        <p:txBody>
          <a:bodyPr/>
          <a:lstStyle/>
          <a:p>
            <a:endParaRPr lang="fr-FR" dirty="0"/>
          </a:p>
        </p:txBody>
      </p:sp>
      <p:sp>
        <p:nvSpPr>
          <p:cNvPr id="2" name="ZoneTexte 1">
            <a:hlinkClick r:id="rId3" action="ppaction://hlinksldjump"/>
            <a:extLst>
              <a:ext uri="{FF2B5EF4-FFF2-40B4-BE49-F238E27FC236}">
                <a16:creationId xmlns:a16="http://schemas.microsoft.com/office/drawing/2014/main" id="{B741B109-AF29-C87C-164D-93C9C2B2BA6F}"/>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3003932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1748FD56-C75E-98AF-F986-037CAC948B30}"/>
              </a:ext>
            </a:extLst>
          </p:cNvPr>
          <p:cNvPicPr>
            <a:picLocks noGrp="1" noChangeAspect="1"/>
          </p:cNvPicPr>
          <p:nvPr>
            <p:ph type="pic" sz="quarter" idx="13"/>
          </p:nvPr>
        </p:nvPicPr>
        <p:blipFill>
          <a:blip r:embed="rId2"/>
          <a:srcRect l="27973" r="27973"/>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Image-prix</a:t>
            </a:r>
          </a:p>
        </p:txBody>
      </p:sp>
    </p:spTree>
    <p:extLst>
      <p:ext uri="{BB962C8B-B14F-4D97-AF65-F5344CB8AC3E}">
        <p14:creationId xmlns:p14="http://schemas.microsoft.com/office/powerpoint/2010/main" val="958996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A0F02C9-90AC-CC45-03B1-F95362FBF9E2}"/>
              </a:ext>
            </a:extLst>
          </p:cNvPr>
          <p:cNvSpPr>
            <a:spLocks noGrp="1"/>
          </p:cNvSpPr>
          <p:nvPr>
            <p:ph type="body" sz="quarter" idx="17"/>
          </p:nvPr>
        </p:nvSpPr>
        <p:spPr/>
        <p:txBody>
          <a:bodyPr/>
          <a:lstStyle/>
          <a:p>
            <a:r>
              <a:rPr lang="fr-FR" dirty="0"/>
              <a:t>Trouvez-vous normal qu’un produit biologique puisse coûter plus cher qu’un produit non biologique ?</a:t>
            </a:r>
          </a:p>
        </p:txBody>
      </p:sp>
      <p:sp>
        <p:nvSpPr>
          <p:cNvPr id="3" name="Espace réservé du texte 2">
            <a:extLst>
              <a:ext uri="{FF2B5EF4-FFF2-40B4-BE49-F238E27FC236}">
                <a16:creationId xmlns:a16="http://schemas.microsoft.com/office/drawing/2014/main" id="{D4489EED-DC5B-EB77-FB55-4DD7F3612961}"/>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0DEBA7AB-5614-A6E8-D440-8877683A6FA1}"/>
              </a:ext>
            </a:extLst>
          </p:cNvPr>
          <p:cNvSpPr>
            <a:spLocks noGrp="1"/>
          </p:cNvSpPr>
          <p:nvPr>
            <p:ph type="title"/>
          </p:nvPr>
        </p:nvSpPr>
        <p:spPr/>
        <p:txBody>
          <a:bodyPr/>
          <a:lstStyle/>
          <a:p>
            <a:r>
              <a:rPr lang="fr-FR" dirty="0"/>
              <a:t>Perception des écarts de prix</a:t>
            </a:r>
          </a:p>
        </p:txBody>
      </p:sp>
      <p:graphicFrame>
        <p:nvGraphicFramePr>
          <p:cNvPr id="6" name="Google Shape;695;p8">
            <a:extLst>
              <a:ext uri="{FF2B5EF4-FFF2-40B4-BE49-F238E27FC236}">
                <a16:creationId xmlns:a16="http://schemas.microsoft.com/office/drawing/2014/main" id="{09DECB73-B771-75C4-22AC-21A0F7D1C32D}"/>
              </a:ext>
            </a:extLst>
          </p:cNvPr>
          <p:cNvGraphicFramePr/>
          <p:nvPr>
            <p:extLst>
              <p:ext uri="{D42A27DB-BD31-4B8C-83A1-F6EECF244321}">
                <p14:modId xmlns:p14="http://schemas.microsoft.com/office/powerpoint/2010/main" val="2944549514"/>
              </p:ext>
            </p:extLst>
          </p:nvPr>
        </p:nvGraphicFramePr>
        <p:xfrm>
          <a:off x="-603562" y="1802351"/>
          <a:ext cx="7444597" cy="30787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2728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Valeur prix des produits bios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3760339063"/>
              </p:ext>
            </p:extLst>
          </p:nvPr>
        </p:nvGraphicFramePr>
        <p:xfrm>
          <a:off x="313199" y="1999743"/>
          <a:ext cx="7860289"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3FBC2D09-2DB3-5488-80AA-C8D4F063F97F}"/>
              </a:ext>
            </a:extLst>
          </p:cNvPr>
          <p:cNvSpPr/>
          <p:nvPr/>
        </p:nvSpPr>
        <p:spPr>
          <a:xfrm>
            <a:off x="0" y="1722620"/>
            <a:ext cx="20412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8" name="Rectangle 17">
            <a:extLst>
              <a:ext uri="{FF2B5EF4-FFF2-40B4-BE49-F238E27FC236}">
                <a16:creationId xmlns:a16="http://schemas.microsoft.com/office/drawing/2014/main" id="{DAF82AB9-1C37-258A-EF40-6CB79551C943}"/>
              </a:ext>
            </a:extLst>
          </p:cNvPr>
          <p:cNvSpPr/>
          <p:nvPr/>
        </p:nvSpPr>
        <p:spPr>
          <a:xfrm>
            <a:off x="2048604" y="1722620"/>
            <a:ext cx="20412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9" name="Rectangle 18">
            <a:extLst>
              <a:ext uri="{FF2B5EF4-FFF2-40B4-BE49-F238E27FC236}">
                <a16:creationId xmlns:a16="http://schemas.microsoft.com/office/drawing/2014/main" id="{E980330D-72F0-4176-2C4E-BB4D184E85B7}"/>
              </a:ext>
            </a:extLst>
          </p:cNvPr>
          <p:cNvSpPr/>
          <p:nvPr/>
        </p:nvSpPr>
        <p:spPr>
          <a:xfrm>
            <a:off x="4088582" y="1722620"/>
            <a:ext cx="204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20" name="Rectangle 19">
            <a:extLst>
              <a:ext uri="{FF2B5EF4-FFF2-40B4-BE49-F238E27FC236}">
                <a16:creationId xmlns:a16="http://schemas.microsoft.com/office/drawing/2014/main" id="{F0C56288-D8B8-76FE-FF0A-16232257E37F}"/>
              </a:ext>
            </a:extLst>
          </p:cNvPr>
          <p:cNvSpPr/>
          <p:nvPr/>
        </p:nvSpPr>
        <p:spPr>
          <a:xfrm>
            <a:off x="6132364" y="1722620"/>
            <a:ext cx="2037396"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Tree>
    <p:extLst>
      <p:ext uri="{BB962C8B-B14F-4D97-AF65-F5344CB8AC3E}">
        <p14:creationId xmlns:p14="http://schemas.microsoft.com/office/powerpoint/2010/main" val="2953724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a:srcRect l="27973" r="27973"/>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Image - qualité</a:t>
            </a:r>
          </a:p>
        </p:txBody>
      </p:sp>
    </p:spTree>
    <p:extLst>
      <p:ext uri="{BB962C8B-B14F-4D97-AF65-F5344CB8AC3E}">
        <p14:creationId xmlns:p14="http://schemas.microsoft.com/office/powerpoint/2010/main" val="3385775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Qualités environnementales des produits bios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689209268"/>
              </p:ext>
            </p:extLst>
          </p:nvPr>
        </p:nvGraphicFramePr>
        <p:xfrm>
          <a:off x="313200" y="1999743"/>
          <a:ext cx="5203680"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71E1CEAB-A7DA-3DBE-8D47-C44065AD40AE}"/>
              </a:ext>
            </a:extLst>
          </p:cNvPr>
          <p:cNvSpPr/>
          <p:nvPr/>
        </p:nvSpPr>
        <p:spPr>
          <a:xfrm>
            <a:off x="-1" y="1705386"/>
            <a:ext cx="1440000" cy="3771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3" name="Rectangle 2">
            <a:extLst>
              <a:ext uri="{FF2B5EF4-FFF2-40B4-BE49-F238E27FC236}">
                <a16:creationId xmlns:a16="http://schemas.microsoft.com/office/drawing/2014/main" id="{A0B5D4D2-117E-1465-DE23-F72013733F49}"/>
              </a:ext>
            </a:extLst>
          </p:cNvPr>
          <p:cNvSpPr/>
          <p:nvPr/>
        </p:nvSpPr>
        <p:spPr>
          <a:xfrm>
            <a:off x="1470775" y="1705386"/>
            <a:ext cx="1440000" cy="3771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4" name="Rectangle 3">
            <a:extLst>
              <a:ext uri="{FF2B5EF4-FFF2-40B4-BE49-F238E27FC236}">
                <a16:creationId xmlns:a16="http://schemas.microsoft.com/office/drawing/2014/main" id="{CC5CEF2C-0946-8E5E-2033-4648A9E6E2A6}"/>
              </a:ext>
            </a:extLst>
          </p:cNvPr>
          <p:cNvSpPr/>
          <p:nvPr/>
        </p:nvSpPr>
        <p:spPr>
          <a:xfrm>
            <a:off x="2943498" y="1705386"/>
            <a:ext cx="1440000" cy="37712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5" name="Rectangle 4">
            <a:extLst>
              <a:ext uri="{FF2B5EF4-FFF2-40B4-BE49-F238E27FC236}">
                <a16:creationId xmlns:a16="http://schemas.microsoft.com/office/drawing/2014/main" id="{8F4BC1C4-2715-9CAC-0E4F-F856D0E15FA5}"/>
              </a:ext>
            </a:extLst>
          </p:cNvPr>
          <p:cNvSpPr/>
          <p:nvPr/>
        </p:nvSpPr>
        <p:spPr>
          <a:xfrm>
            <a:off x="4414274" y="1705386"/>
            <a:ext cx="1440000" cy="377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graphicFrame>
        <p:nvGraphicFramePr>
          <p:cNvPr id="42" name="Tableau 42">
            <a:extLst>
              <a:ext uri="{FF2B5EF4-FFF2-40B4-BE49-F238E27FC236}">
                <a16:creationId xmlns:a16="http://schemas.microsoft.com/office/drawing/2014/main" id="{90ADE9DB-25FA-FB7C-E5E7-CF827C2116D6}"/>
              </a:ext>
            </a:extLst>
          </p:cNvPr>
          <p:cNvGraphicFramePr>
            <a:graphicFrameLocks noGrp="1"/>
          </p:cNvGraphicFramePr>
          <p:nvPr>
            <p:extLst>
              <p:ext uri="{D42A27DB-BD31-4B8C-83A1-F6EECF244321}">
                <p14:modId xmlns:p14="http://schemas.microsoft.com/office/powerpoint/2010/main" val="176683375"/>
              </p:ext>
            </p:extLst>
          </p:nvPr>
        </p:nvGraphicFramePr>
        <p:xfrm>
          <a:off x="5885050" y="1939895"/>
          <a:ext cx="2447100" cy="2802089"/>
        </p:xfrm>
        <a:graphic>
          <a:graphicData uri="http://schemas.openxmlformats.org/drawingml/2006/table">
            <a:tbl>
              <a:tblPr firstRow="1" bandRow="1">
                <a:tableStyleId>{5C22544A-7EE6-4342-B048-85BDC9FD1C3A}</a:tableStyleId>
              </a:tblPr>
              <a:tblGrid>
                <a:gridCol w="489420">
                  <a:extLst>
                    <a:ext uri="{9D8B030D-6E8A-4147-A177-3AD203B41FA5}">
                      <a16:colId xmlns:a16="http://schemas.microsoft.com/office/drawing/2014/main" val="1979927239"/>
                    </a:ext>
                  </a:extLst>
                </a:gridCol>
                <a:gridCol w="489420">
                  <a:extLst>
                    <a:ext uri="{9D8B030D-6E8A-4147-A177-3AD203B41FA5}">
                      <a16:colId xmlns:a16="http://schemas.microsoft.com/office/drawing/2014/main" val="1260709749"/>
                    </a:ext>
                  </a:extLst>
                </a:gridCol>
                <a:gridCol w="489420">
                  <a:extLst>
                    <a:ext uri="{9D8B030D-6E8A-4147-A177-3AD203B41FA5}">
                      <a16:colId xmlns:a16="http://schemas.microsoft.com/office/drawing/2014/main" val="1937948941"/>
                    </a:ext>
                  </a:extLst>
                </a:gridCol>
                <a:gridCol w="489420">
                  <a:extLst>
                    <a:ext uri="{9D8B030D-6E8A-4147-A177-3AD203B41FA5}">
                      <a16:colId xmlns:a16="http://schemas.microsoft.com/office/drawing/2014/main" val="1721306935"/>
                    </a:ext>
                  </a:extLst>
                </a:gridCol>
                <a:gridCol w="489420">
                  <a:extLst>
                    <a:ext uri="{9D8B030D-6E8A-4147-A177-3AD203B41FA5}">
                      <a16:colId xmlns:a16="http://schemas.microsoft.com/office/drawing/2014/main" val="139727585"/>
                    </a:ext>
                  </a:extLst>
                </a:gridCol>
              </a:tblGrid>
              <a:tr h="182345">
                <a:tc>
                  <a:txBody>
                    <a:bodyPr/>
                    <a:lstStyle/>
                    <a:p>
                      <a:pPr algn="ctr" fontAlgn="b"/>
                      <a:r>
                        <a:rPr lang="fr-FR" sz="1100" b="1" i="0" u="none" strike="noStrike" dirty="0">
                          <a:solidFill>
                            <a:schemeClr val="bg1"/>
                          </a:solidFill>
                          <a:effectLst/>
                          <a:latin typeface="+mn-lt"/>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2019</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2018</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2017</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654936">
                <a:tc>
                  <a:txBody>
                    <a:bodyPr/>
                    <a:lstStyle/>
                    <a:p>
                      <a:pPr algn="ctr" fontAlgn="b"/>
                      <a:r>
                        <a:rPr lang="fr-FR" sz="1100" b="1" i="0" u="none" strike="noStrike" dirty="0">
                          <a:solidFill>
                            <a:schemeClr val="tx2"/>
                          </a:solidFill>
                          <a:effectLst/>
                          <a:latin typeface="+mn-lt"/>
                        </a:rPr>
                        <a:t>35%</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33%</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31%</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32%</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46%</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150420"/>
                  </a:ext>
                </a:extLst>
              </a:tr>
              <a:tr h="654936">
                <a:tc>
                  <a:txBody>
                    <a:bodyPr/>
                    <a:lstStyle/>
                    <a:p>
                      <a:pPr algn="ctr" fontAlgn="b"/>
                      <a:r>
                        <a:rPr lang="fr-FR" sz="1100" b="1" i="0" u="none" strike="noStrike" dirty="0">
                          <a:solidFill>
                            <a:schemeClr val="tx2"/>
                          </a:solidFill>
                          <a:effectLst/>
                          <a:latin typeface="+mn-lt"/>
                        </a:rPr>
                        <a:t>33%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30%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29%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30%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39%</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r h="654936">
                <a:tc>
                  <a:txBody>
                    <a:bodyPr/>
                    <a:lstStyle/>
                    <a:p>
                      <a:pPr algn="ctr" fontAlgn="b"/>
                      <a:r>
                        <a:rPr lang="fr-FR" sz="1100" b="1" i="0" u="none" strike="noStrike" dirty="0">
                          <a:solidFill>
                            <a:schemeClr val="tx2"/>
                          </a:solidFill>
                          <a:effectLst/>
                          <a:latin typeface="+mn-lt"/>
                        </a:rPr>
                        <a:t>30%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28%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25%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27%</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latinLnBrk="0" hangingPunct="1"/>
                      <a:r>
                        <a:rPr lang="fr-FR" sz="1350" b="1" kern="1200" dirty="0">
                          <a:solidFill>
                            <a:schemeClr val="tx2"/>
                          </a:solidFill>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3254517"/>
                  </a:ext>
                </a:extLst>
              </a:tr>
              <a:tr h="654936">
                <a:tc>
                  <a:txBody>
                    <a:bodyPr/>
                    <a:lstStyle/>
                    <a:p>
                      <a:pPr algn="ctr" fontAlgn="b"/>
                      <a:r>
                        <a:rPr lang="fr-FR" sz="1100" b="1" i="0" u="none" strike="noStrike" dirty="0">
                          <a:solidFill>
                            <a:schemeClr val="tx2"/>
                          </a:solidFill>
                          <a:effectLst/>
                          <a:latin typeface="+mn-lt"/>
                        </a:rPr>
                        <a:t>23%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19%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20%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100" b="1" i="0" u="none" strike="noStrike" dirty="0">
                          <a:solidFill>
                            <a:schemeClr val="tx2"/>
                          </a:solidFill>
                          <a:effectLst/>
                          <a:latin typeface="+mn-lt"/>
                        </a:rPr>
                        <a:t>19%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fr-FR" b="1" dirty="0">
                          <a:solidFill>
                            <a:schemeClr val="tx2"/>
                          </a:solidFill>
                          <a:latin typeface="+mn-lt"/>
                        </a:rPr>
                        <a:t>-</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5998519"/>
                  </a:ext>
                </a:extLst>
              </a:tr>
            </a:tbl>
          </a:graphicData>
        </a:graphic>
      </p:graphicFrame>
      <p:sp>
        <p:nvSpPr>
          <p:cNvPr id="43" name="ZoneTexte 42">
            <a:extLst>
              <a:ext uri="{FF2B5EF4-FFF2-40B4-BE49-F238E27FC236}">
                <a16:creationId xmlns:a16="http://schemas.microsoft.com/office/drawing/2014/main" id="{C8E4E6AF-4A5C-7B0C-27CF-859164B97E40}"/>
              </a:ext>
            </a:extLst>
          </p:cNvPr>
          <p:cNvSpPr txBox="1"/>
          <p:nvPr/>
        </p:nvSpPr>
        <p:spPr>
          <a:xfrm>
            <a:off x="5516880" y="228104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4" name="ZoneTexte 43">
            <a:extLst>
              <a:ext uri="{FF2B5EF4-FFF2-40B4-BE49-F238E27FC236}">
                <a16:creationId xmlns:a16="http://schemas.microsoft.com/office/drawing/2014/main" id="{4DB1EA06-2306-0196-D0C1-AC43DF1367A7}"/>
              </a:ext>
            </a:extLst>
          </p:cNvPr>
          <p:cNvSpPr txBox="1"/>
          <p:nvPr/>
        </p:nvSpPr>
        <p:spPr>
          <a:xfrm>
            <a:off x="5516879" y="290084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5" name="ZoneTexte 44">
            <a:extLst>
              <a:ext uri="{FF2B5EF4-FFF2-40B4-BE49-F238E27FC236}">
                <a16:creationId xmlns:a16="http://schemas.microsoft.com/office/drawing/2014/main" id="{B99A2DF2-CDA7-2B13-5B54-04289CE4E75F}"/>
              </a:ext>
            </a:extLst>
          </p:cNvPr>
          <p:cNvSpPr txBox="1"/>
          <p:nvPr/>
        </p:nvSpPr>
        <p:spPr>
          <a:xfrm>
            <a:off x="5516880" y="3604892"/>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6" name="ZoneTexte 45">
            <a:extLst>
              <a:ext uri="{FF2B5EF4-FFF2-40B4-BE49-F238E27FC236}">
                <a16:creationId xmlns:a16="http://schemas.microsoft.com/office/drawing/2014/main" id="{98EF7289-4B97-7C46-408B-29C0B8ABC5A2}"/>
              </a:ext>
            </a:extLst>
          </p:cNvPr>
          <p:cNvSpPr txBox="1"/>
          <p:nvPr/>
        </p:nvSpPr>
        <p:spPr>
          <a:xfrm>
            <a:off x="5516880" y="4308941"/>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0" name="ZoneTexte 9">
            <a:extLst>
              <a:ext uri="{FF2B5EF4-FFF2-40B4-BE49-F238E27FC236}">
                <a16:creationId xmlns:a16="http://schemas.microsoft.com/office/drawing/2014/main" id="{1C07084F-1DFA-10A4-E8D6-33EB1792AC9E}"/>
              </a:ext>
            </a:extLst>
          </p:cNvPr>
          <p:cNvSpPr txBox="1"/>
          <p:nvPr/>
        </p:nvSpPr>
        <p:spPr>
          <a:xfrm>
            <a:off x="5897089" y="1711890"/>
            <a:ext cx="2588972" cy="261610"/>
          </a:xfrm>
          <a:prstGeom prst="rect">
            <a:avLst/>
          </a:prstGeom>
          <a:noFill/>
        </p:spPr>
        <p:txBody>
          <a:bodyPr wrap="square" rtlCol="0">
            <a:spAutoFit/>
          </a:bodyPr>
          <a:lstStyle/>
          <a:p>
            <a:r>
              <a:rPr lang="fr-FR" sz="1100" b="1" dirty="0">
                <a:solidFill>
                  <a:schemeClr val="tx2"/>
                </a:solidFill>
              </a:rPr>
              <a:t>Evolution % « Tout à fait d’accord »</a:t>
            </a:r>
          </a:p>
        </p:txBody>
      </p:sp>
    </p:spTree>
    <p:extLst>
      <p:ext uri="{BB962C8B-B14F-4D97-AF65-F5344CB8AC3E}">
        <p14:creationId xmlns:p14="http://schemas.microsoft.com/office/powerpoint/2010/main" val="3996324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Valeur santé des produits bios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3194986294"/>
              </p:ext>
            </p:extLst>
          </p:nvPr>
        </p:nvGraphicFramePr>
        <p:xfrm>
          <a:off x="313200" y="1999743"/>
          <a:ext cx="5097000" cy="27422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au 42">
            <a:extLst>
              <a:ext uri="{FF2B5EF4-FFF2-40B4-BE49-F238E27FC236}">
                <a16:creationId xmlns:a16="http://schemas.microsoft.com/office/drawing/2014/main" id="{6BA5B60F-C029-5E2B-3DB3-3A1FE1537466}"/>
              </a:ext>
            </a:extLst>
          </p:cNvPr>
          <p:cNvGraphicFramePr>
            <a:graphicFrameLocks noGrp="1"/>
          </p:cNvGraphicFramePr>
          <p:nvPr>
            <p:extLst>
              <p:ext uri="{D42A27DB-BD31-4B8C-83A1-F6EECF244321}">
                <p14:modId xmlns:p14="http://schemas.microsoft.com/office/powerpoint/2010/main" val="3093808807"/>
              </p:ext>
            </p:extLst>
          </p:nvPr>
        </p:nvGraphicFramePr>
        <p:xfrm>
          <a:off x="6048000" y="1978149"/>
          <a:ext cx="2492830" cy="2557851"/>
        </p:xfrm>
        <a:graphic>
          <a:graphicData uri="http://schemas.openxmlformats.org/drawingml/2006/table">
            <a:tbl>
              <a:tblPr firstRow="1" bandRow="1">
                <a:tableStyleId>{5C22544A-7EE6-4342-B048-85BDC9FD1C3A}</a:tableStyleId>
              </a:tblPr>
              <a:tblGrid>
                <a:gridCol w="498566">
                  <a:extLst>
                    <a:ext uri="{9D8B030D-6E8A-4147-A177-3AD203B41FA5}">
                      <a16:colId xmlns:a16="http://schemas.microsoft.com/office/drawing/2014/main" val="1979927239"/>
                    </a:ext>
                  </a:extLst>
                </a:gridCol>
                <a:gridCol w="498566">
                  <a:extLst>
                    <a:ext uri="{9D8B030D-6E8A-4147-A177-3AD203B41FA5}">
                      <a16:colId xmlns:a16="http://schemas.microsoft.com/office/drawing/2014/main" val="1260709749"/>
                    </a:ext>
                  </a:extLst>
                </a:gridCol>
                <a:gridCol w="498566">
                  <a:extLst>
                    <a:ext uri="{9D8B030D-6E8A-4147-A177-3AD203B41FA5}">
                      <a16:colId xmlns:a16="http://schemas.microsoft.com/office/drawing/2014/main" val="1937948941"/>
                    </a:ext>
                  </a:extLst>
                </a:gridCol>
                <a:gridCol w="498566">
                  <a:extLst>
                    <a:ext uri="{9D8B030D-6E8A-4147-A177-3AD203B41FA5}">
                      <a16:colId xmlns:a16="http://schemas.microsoft.com/office/drawing/2014/main" val="1721306935"/>
                    </a:ext>
                  </a:extLst>
                </a:gridCol>
                <a:gridCol w="498566">
                  <a:extLst>
                    <a:ext uri="{9D8B030D-6E8A-4147-A177-3AD203B41FA5}">
                      <a16:colId xmlns:a16="http://schemas.microsoft.com/office/drawing/2014/main" val="139727585"/>
                    </a:ext>
                  </a:extLst>
                </a:gridCol>
              </a:tblGrid>
              <a:tr h="222867">
                <a:tc>
                  <a:txBody>
                    <a:bodyPr/>
                    <a:lstStyle/>
                    <a:p>
                      <a:pPr algn="ctr" fontAlgn="b"/>
                      <a:r>
                        <a:rPr lang="fr-FR" sz="1100" b="1" i="0" u="none" strike="noStrike" dirty="0">
                          <a:solidFill>
                            <a:schemeClr val="bg1"/>
                          </a:solidFill>
                          <a:effectLst/>
                          <a:latin typeface="+mn-lt"/>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2019</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2018</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2017</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1167492">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32%</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30%</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27%</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30%</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41%</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150420"/>
                  </a:ext>
                </a:extLst>
              </a:tr>
              <a:tr h="1167492">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27%</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bl>
          </a:graphicData>
        </a:graphic>
      </p:graphicFrame>
      <p:sp>
        <p:nvSpPr>
          <p:cNvPr id="11" name="ZoneTexte 10">
            <a:extLst>
              <a:ext uri="{FF2B5EF4-FFF2-40B4-BE49-F238E27FC236}">
                <a16:creationId xmlns:a16="http://schemas.microsoft.com/office/drawing/2014/main" id="{57F99FAD-D810-5AB7-F02D-FD9AB3670B3F}"/>
              </a:ext>
            </a:extLst>
          </p:cNvPr>
          <p:cNvSpPr txBox="1"/>
          <p:nvPr/>
        </p:nvSpPr>
        <p:spPr>
          <a:xfrm>
            <a:off x="5458073" y="2571750"/>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4" name="Rectangle 13">
            <a:extLst>
              <a:ext uri="{FF2B5EF4-FFF2-40B4-BE49-F238E27FC236}">
                <a16:creationId xmlns:a16="http://schemas.microsoft.com/office/drawing/2014/main" id="{A4EC215C-F0D2-632A-D87A-235F9AC6FAE5}"/>
              </a:ext>
            </a:extLst>
          </p:cNvPr>
          <p:cNvSpPr/>
          <p:nvPr/>
        </p:nvSpPr>
        <p:spPr>
          <a:xfrm>
            <a:off x="0" y="1705386"/>
            <a:ext cx="1404000" cy="3771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5" name="Rectangle 14">
            <a:extLst>
              <a:ext uri="{FF2B5EF4-FFF2-40B4-BE49-F238E27FC236}">
                <a16:creationId xmlns:a16="http://schemas.microsoft.com/office/drawing/2014/main" id="{FE6A82FE-B4D1-3A25-BA96-CF8F73BEA914}"/>
              </a:ext>
            </a:extLst>
          </p:cNvPr>
          <p:cNvSpPr/>
          <p:nvPr/>
        </p:nvSpPr>
        <p:spPr>
          <a:xfrm>
            <a:off x="1405940" y="1705386"/>
            <a:ext cx="1404000" cy="3771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6" name="Rectangle 15">
            <a:extLst>
              <a:ext uri="{FF2B5EF4-FFF2-40B4-BE49-F238E27FC236}">
                <a16:creationId xmlns:a16="http://schemas.microsoft.com/office/drawing/2014/main" id="{53FE7177-9915-8768-1BA0-B586C423FF98}"/>
              </a:ext>
            </a:extLst>
          </p:cNvPr>
          <p:cNvSpPr/>
          <p:nvPr/>
        </p:nvSpPr>
        <p:spPr>
          <a:xfrm>
            <a:off x="2813095" y="1705386"/>
            <a:ext cx="1404000" cy="37712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7" name="Rectangle 16">
            <a:extLst>
              <a:ext uri="{FF2B5EF4-FFF2-40B4-BE49-F238E27FC236}">
                <a16:creationId xmlns:a16="http://schemas.microsoft.com/office/drawing/2014/main" id="{DBCB57E8-720F-0DF2-6D70-D3B61DC68C89}"/>
              </a:ext>
            </a:extLst>
          </p:cNvPr>
          <p:cNvSpPr/>
          <p:nvPr/>
        </p:nvSpPr>
        <p:spPr>
          <a:xfrm>
            <a:off x="4217095" y="1705386"/>
            <a:ext cx="1404000" cy="377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
        <p:nvSpPr>
          <p:cNvPr id="2" name="ZoneTexte 1">
            <a:extLst>
              <a:ext uri="{FF2B5EF4-FFF2-40B4-BE49-F238E27FC236}">
                <a16:creationId xmlns:a16="http://schemas.microsoft.com/office/drawing/2014/main" id="{C28A2E7C-B283-7C9B-DDDD-5CC30820DCE4}"/>
              </a:ext>
            </a:extLst>
          </p:cNvPr>
          <p:cNvSpPr txBox="1"/>
          <p:nvPr/>
        </p:nvSpPr>
        <p:spPr>
          <a:xfrm>
            <a:off x="5999929" y="1721271"/>
            <a:ext cx="2588972" cy="261610"/>
          </a:xfrm>
          <a:prstGeom prst="rect">
            <a:avLst/>
          </a:prstGeom>
          <a:noFill/>
        </p:spPr>
        <p:txBody>
          <a:bodyPr wrap="square" rtlCol="0">
            <a:spAutoFit/>
          </a:bodyPr>
          <a:lstStyle/>
          <a:p>
            <a:r>
              <a:rPr lang="fr-FR" sz="1100" b="1" dirty="0">
                <a:solidFill>
                  <a:schemeClr val="tx2"/>
                </a:solidFill>
              </a:rPr>
              <a:t>Evolution % « Tout à fait d’accord »</a:t>
            </a:r>
          </a:p>
        </p:txBody>
      </p:sp>
    </p:spTree>
    <p:extLst>
      <p:ext uri="{BB962C8B-B14F-4D97-AF65-F5344CB8AC3E}">
        <p14:creationId xmlns:p14="http://schemas.microsoft.com/office/powerpoint/2010/main" val="339042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Valeurs gustatives des produits bios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1276695362"/>
              </p:ext>
            </p:extLst>
          </p:nvPr>
        </p:nvGraphicFramePr>
        <p:xfrm>
          <a:off x="313200" y="1999743"/>
          <a:ext cx="5135100" cy="27422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au 42">
            <a:extLst>
              <a:ext uri="{FF2B5EF4-FFF2-40B4-BE49-F238E27FC236}">
                <a16:creationId xmlns:a16="http://schemas.microsoft.com/office/drawing/2014/main" id="{C5BCEAF4-5DE4-2071-7F7B-254644826C4E}"/>
              </a:ext>
            </a:extLst>
          </p:cNvPr>
          <p:cNvGraphicFramePr>
            <a:graphicFrameLocks noGrp="1"/>
          </p:cNvGraphicFramePr>
          <p:nvPr>
            <p:extLst>
              <p:ext uri="{D42A27DB-BD31-4B8C-83A1-F6EECF244321}">
                <p14:modId xmlns:p14="http://schemas.microsoft.com/office/powerpoint/2010/main" val="3424957848"/>
              </p:ext>
            </p:extLst>
          </p:nvPr>
        </p:nvGraphicFramePr>
        <p:xfrm>
          <a:off x="6048000" y="1978149"/>
          <a:ext cx="2492830" cy="1406889"/>
        </p:xfrm>
        <a:graphic>
          <a:graphicData uri="http://schemas.openxmlformats.org/drawingml/2006/table">
            <a:tbl>
              <a:tblPr firstRow="1" bandRow="1">
                <a:tableStyleId>{5C22544A-7EE6-4342-B048-85BDC9FD1C3A}</a:tableStyleId>
              </a:tblPr>
              <a:tblGrid>
                <a:gridCol w="498566">
                  <a:extLst>
                    <a:ext uri="{9D8B030D-6E8A-4147-A177-3AD203B41FA5}">
                      <a16:colId xmlns:a16="http://schemas.microsoft.com/office/drawing/2014/main" val="1979927239"/>
                    </a:ext>
                  </a:extLst>
                </a:gridCol>
                <a:gridCol w="498566">
                  <a:extLst>
                    <a:ext uri="{9D8B030D-6E8A-4147-A177-3AD203B41FA5}">
                      <a16:colId xmlns:a16="http://schemas.microsoft.com/office/drawing/2014/main" val="1260709749"/>
                    </a:ext>
                  </a:extLst>
                </a:gridCol>
                <a:gridCol w="498566">
                  <a:extLst>
                    <a:ext uri="{9D8B030D-6E8A-4147-A177-3AD203B41FA5}">
                      <a16:colId xmlns:a16="http://schemas.microsoft.com/office/drawing/2014/main" val="1937948941"/>
                    </a:ext>
                  </a:extLst>
                </a:gridCol>
                <a:gridCol w="498566">
                  <a:extLst>
                    <a:ext uri="{9D8B030D-6E8A-4147-A177-3AD203B41FA5}">
                      <a16:colId xmlns:a16="http://schemas.microsoft.com/office/drawing/2014/main" val="1721306935"/>
                    </a:ext>
                  </a:extLst>
                </a:gridCol>
                <a:gridCol w="498566">
                  <a:extLst>
                    <a:ext uri="{9D8B030D-6E8A-4147-A177-3AD203B41FA5}">
                      <a16:colId xmlns:a16="http://schemas.microsoft.com/office/drawing/2014/main" val="139727585"/>
                    </a:ext>
                  </a:extLst>
                </a:gridCol>
              </a:tblGrid>
              <a:tr h="225517">
                <a:tc>
                  <a:txBody>
                    <a:bodyPr/>
                    <a:lstStyle/>
                    <a:p>
                      <a:pPr algn="ctr" fontAlgn="b"/>
                      <a:r>
                        <a:rPr lang="fr-FR" sz="1100" b="1" i="0" u="none" strike="noStrike" dirty="0">
                          <a:solidFill>
                            <a:schemeClr val="bg1"/>
                          </a:solidFill>
                          <a:effectLst/>
                          <a:latin typeface="+mn-lt"/>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2019</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2018</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2017</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1181372">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20%</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16%</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18%</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18%</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27%</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150420"/>
                  </a:ext>
                </a:extLst>
              </a:tr>
            </a:tbl>
          </a:graphicData>
        </a:graphic>
      </p:graphicFrame>
      <p:sp>
        <p:nvSpPr>
          <p:cNvPr id="11" name="ZoneTexte 10">
            <a:extLst>
              <a:ext uri="{FF2B5EF4-FFF2-40B4-BE49-F238E27FC236}">
                <a16:creationId xmlns:a16="http://schemas.microsoft.com/office/drawing/2014/main" id="{DB5A1893-1B2D-6495-AF1B-E6A8C548976F}"/>
              </a:ext>
            </a:extLst>
          </p:cNvPr>
          <p:cNvSpPr txBox="1"/>
          <p:nvPr/>
        </p:nvSpPr>
        <p:spPr>
          <a:xfrm>
            <a:off x="5282327" y="263156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4" name="Rectangle 13">
            <a:extLst>
              <a:ext uri="{FF2B5EF4-FFF2-40B4-BE49-F238E27FC236}">
                <a16:creationId xmlns:a16="http://schemas.microsoft.com/office/drawing/2014/main" id="{3D8C9F31-68C2-52A8-3AB9-4C2AB55B9A66}"/>
              </a:ext>
            </a:extLst>
          </p:cNvPr>
          <p:cNvSpPr/>
          <p:nvPr/>
        </p:nvSpPr>
        <p:spPr>
          <a:xfrm>
            <a:off x="0" y="1705386"/>
            <a:ext cx="1404000" cy="3771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5" name="Rectangle 14">
            <a:extLst>
              <a:ext uri="{FF2B5EF4-FFF2-40B4-BE49-F238E27FC236}">
                <a16:creationId xmlns:a16="http://schemas.microsoft.com/office/drawing/2014/main" id="{59216346-9B46-258B-271C-5D821057F5D2}"/>
              </a:ext>
            </a:extLst>
          </p:cNvPr>
          <p:cNvSpPr/>
          <p:nvPr/>
        </p:nvSpPr>
        <p:spPr>
          <a:xfrm>
            <a:off x="1405940" y="1705386"/>
            <a:ext cx="1404000" cy="3771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6" name="Rectangle 15">
            <a:extLst>
              <a:ext uri="{FF2B5EF4-FFF2-40B4-BE49-F238E27FC236}">
                <a16:creationId xmlns:a16="http://schemas.microsoft.com/office/drawing/2014/main" id="{2E9E4FEB-59EB-089D-2BB9-2C1EC25D7436}"/>
              </a:ext>
            </a:extLst>
          </p:cNvPr>
          <p:cNvSpPr/>
          <p:nvPr/>
        </p:nvSpPr>
        <p:spPr>
          <a:xfrm>
            <a:off x="2813095" y="1705386"/>
            <a:ext cx="1404000" cy="37712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7" name="Rectangle 16">
            <a:extLst>
              <a:ext uri="{FF2B5EF4-FFF2-40B4-BE49-F238E27FC236}">
                <a16:creationId xmlns:a16="http://schemas.microsoft.com/office/drawing/2014/main" id="{FB2629CD-EE17-CB64-0544-D758E267A4D6}"/>
              </a:ext>
            </a:extLst>
          </p:cNvPr>
          <p:cNvSpPr/>
          <p:nvPr/>
        </p:nvSpPr>
        <p:spPr>
          <a:xfrm>
            <a:off x="4217095" y="1705386"/>
            <a:ext cx="1404000" cy="377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
        <p:nvSpPr>
          <p:cNvPr id="2" name="ZoneTexte 1">
            <a:extLst>
              <a:ext uri="{FF2B5EF4-FFF2-40B4-BE49-F238E27FC236}">
                <a16:creationId xmlns:a16="http://schemas.microsoft.com/office/drawing/2014/main" id="{2AC87EBC-B190-9449-8F31-4310E65416F1}"/>
              </a:ext>
            </a:extLst>
          </p:cNvPr>
          <p:cNvSpPr txBox="1"/>
          <p:nvPr/>
        </p:nvSpPr>
        <p:spPr>
          <a:xfrm>
            <a:off x="5999929" y="1721271"/>
            <a:ext cx="2588972" cy="261610"/>
          </a:xfrm>
          <a:prstGeom prst="rect">
            <a:avLst/>
          </a:prstGeom>
          <a:noFill/>
        </p:spPr>
        <p:txBody>
          <a:bodyPr wrap="square" rtlCol="0">
            <a:spAutoFit/>
          </a:bodyPr>
          <a:lstStyle/>
          <a:p>
            <a:r>
              <a:rPr lang="fr-FR" sz="1100" b="1" dirty="0">
                <a:solidFill>
                  <a:schemeClr val="tx2"/>
                </a:solidFill>
              </a:rPr>
              <a:t>Evolution % « Tout à fait d’accord »</a:t>
            </a:r>
          </a:p>
        </p:txBody>
      </p:sp>
    </p:spTree>
    <p:extLst>
      <p:ext uri="{BB962C8B-B14F-4D97-AF65-F5344CB8AC3E}">
        <p14:creationId xmlns:p14="http://schemas.microsoft.com/office/powerpoint/2010/main" val="1940145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Impact économique et social du bio</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481914030"/>
              </p:ext>
            </p:extLst>
          </p:nvPr>
        </p:nvGraphicFramePr>
        <p:xfrm>
          <a:off x="313200" y="1999743"/>
          <a:ext cx="5626800"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71E1CEAB-A7DA-3DBE-8D47-C44065AD40AE}"/>
              </a:ext>
            </a:extLst>
          </p:cNvPr>
          <p:cNvSpPr/>
          <p:nvPr/>
        </p:nvSpPr>
        <p:spPr>
          <a:xfrm>
            <a:off x="0" y="1749839"/>
            <a:ext cx="149142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3" name="Rectangle 2">
            <a:extLst>
              <a:ext uri="{FF2B5EF4-FFF2-40B4-BE49-F238E27FC236}">
                <a16:creationId xmlns:a16="http://schemas.microsoft.com/office/drawing/2014/main" id="{A0B5D4D2-117E-1465-DE23-F72013733F49}"/>
              </a:ext>
            </a:extLst>
          </p:cNvPr>
          <p:cNvSpPr/>
          <p:nvPr/>
        </p:nvSpPr>
        <p:spPr>
          <a:xfrm>
            <a:off x="1504380" y="1749839"/>
            <a:ext cx="149142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4" name="Rectangle 3">
            <a:extLst>
              <a:ext uri="{FF2B5EF4-FFF2-40B4-BE49-F238E27FC236}">
                <a16:creationId xmlns:a16="http://schemas.microsoft.com/office/drawing/2014/main" id="{CC5CEF2C-0946-8E5E-2033-4648A9E6E2A6}"/>
              </a:ext>
            </a:extLst>
          </p:cNvPr>
          <p:cNvSpPr/>
          <p:nvPr/>
        </p:nvSpPr>
        <p:spPr>
          <a:xfrm>
            <a:off x="3001140" y="1749839"/>
            <a:ext cx="149142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5" name="Rectangle 4">
            <a:extLst>
              <a:ext uri="{FF2B5EF4-FFF2-40B4-BE49-F238E27FC236}">
                <a16:creationId xmlns:a16="http://schemas.microsoft.com/office/drawing/2014/main" id="{8F4BC1C4-2715-9CAC-0E4F-F856D0E15FA5}"/>
              </a:ext>
            </a:extLst>
          </p:cNvPr>
          <p:cNvSpPr/>
          <p:nvPr/>
        </p:nvSpPr>
        <p:spPr>
          <a:xfrm>
            <a:off x="4497900" y="1749839"/>
            <a:ext cx="149142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graphicFrame>
        <p:nvGraphicFramePr>
          <p:cNvPr id="10" name="Tableau 42">
            <a:extLst>
              <a:ext uri="{FF2B5EF4-FFF2-40B4-BE49-F238E27FC236}">
                <a16:creationId xmlns:a16="http://schemas.microsoft.com/office/drawing/2014/main" id="{E34266CB-1524-F6FF-B0B1-B6B50671802F}"/>
              </a:ext>
            </a:extLst>
          </p:cNvPr>
          <p:cNvGraphicFramePr>
            <a:graphicFrameLocks noGrp="1"/>
          </p:cNvGraphicFramePr>
          <p:nvPr>
            <p:extLst>
              <p:ext uri="{D42A27DB-BD31-4B8C-83A1-F6EECF244321}">
                <p14:modId xmlns:p14="http://schemas.microsoft.com/office/powerpoint/2010/main" val="685296382"/>
              </p:ext>
            </p:extLst>
          </p:nvPr>
        </p:nvGraphicFramePr>
        <p:xfrm>
          <a:off x="6048000" y="2027378"/>
          <a:ext cx="2492830" cy="2557851"/>
        </p:xfrm>
        <a:graphic>
          <a:graphicData uri="http://schemas.openxmlformats.org/drawingml/2006/table">
            <a:tbl>
              <a:tblPr firstRow="1" bandRow="1">
                <a:tableStyleId>{5C22544A-7EE6-4342-B048-85BDC9FD1C3A}</a:tableStyleId>
              </a:tblPr>
              <a:tblGrid>
                <a:gridCol w="498566">
                  <a:extLst>
                    <a:ext uri="{9D8B030D-6E8A-4147-A177-3AD203B41FA5}">
                      <a16:colId xmlns:a16="http://schemas.microsoft.com/office/drawing/2014/main" val="1979927239"/>
                    </a:ext>
                  </a:extLst>
                </a:gridCol>
                <a:gridCol w="498566">
                  <a:extLst>
                    <a:ext uri="{9D8B030D-6E8A-4147-A177-3AD203B41FA5}">
                      <a16:colId xmlns:a16="http://schemas.microsoft.com/office/drawing/2014/main" val="1260709749"/>
                    </a:ext>
                  </a:extLst>
                </a:gridCol>
                <a:gridCol w="498566">
                  <a:extLst>
                    <a:ext uri="{9D8B030D-6E8A-4147-A177-3AD203B41FA5}">
                      <a16:colId xmlns:a16="http://schemas.microsoft.com/office/drawing/2014/main" val="1937948941"/>
                    </a:ext>
                  </a:extLst>
                </a:gridCol>
                <a:gridCol w="498566">
                  <a:extLst>
                    <a:ext uri="{9D8B030D-6E8A-4147-A177-3AD203B41FA5}">
                      <a16:colId xmlns:a16="http://schemas.microsoft.com/office/drawing/2014/main" val="1721306935"/>
                    </a:ext>
                  </a:extLst>
                </a:gridCol>
                <a:gridCol w="498566">
                  <a:extLst>
                    <a:ext uri="{9D8B030D-6E8A-4147-A177-3AD203B41FA5}">
                      <a16:colId xmlns:a16="http://schemas.microsoft.com/office/drawing/2014/main" val="139727585"/>
                    </a:ext>
                  </a:extLst>
                </a:gridCol>
              </a:tblGrid>
              <a:tr h="222867">
                <a:tc>
                  <a:txBody>
                    <a:bodyPr/>
                    <a:lstStyle/>
                    <a:p>
                      <a:pPr marL="0" algn="ctr" defTabSz="685800" rtl="0" eaLnBrk="1" fontAlgn="b" latinLnBrk="0" hangingPunct="1"/>
                      <a:r>
                        <a:rPr lang="fr-FR" sz="1100" b="1" i="0" u="none" strike="noStrike" kern="1200" dirty="0">
                          <a:solidFill>
                            <a:schemeClr val="bg1"/>
                          </a:solidFill>
                          <a:effectLst/>
                          <a:latin typeface="+mn-lt"/>
                          <a:ea typeface="+mn-ea"/>
                          <a:cs typeface="+mn-cs"/>
                        </a:rPr>
                        <a:t>2021</a:t>
                      </a:r>
                    </a:p>
                  </a:txBody>
                  <a:tcPr marL="7620" marR="7620" marT="7620" marB="0" anchor="ctr">
                    <a:lnB w="38100" cmpd="sng">
                      <a:noFill/>
                    </a:lnB>
                    <a:solidFill>
                      <a:schemeClr val="tx2"/>
                    </a:solidFill>
                  </a:tcPr>
                </a:tc>
                <a:tc>
                  <a:txBody>
                    <a:bodyPr/>
                    <a:lstStyle/>
                    <a:p>
                      <a:pPr marL="0" algn="ctr" defTabSz="685800" rtl="0" eaLnBrk="1" fontAlgn="b" latinLnBrk="0" hangingPunct="1"/>
                      <a:r>
                        <a:rPr lang="fr-FR" sz="1100" b="1" i="0" u="none" strike="noStrike" kern="1200" dirty="0">
                          <a:solidFill>
                            <a:schemeClr val="bg1"/>
                          </a:solidFill>
                          <a:effectLst/>
                          <a:latin typeface="+mn-lt"/>
                          <a:ea typeface="+mn-ea"/>
                          <a:cs typeface="+mn-cs"/>
                        </a:rPr>
                        <a:t>2020</a:t>
                      </a:r>
                    </a:p>
                  </a:txBody>
                  <a:tcPr marL="7620" marR="7620" marT="7620" marB="0" anchor="ctr">
                    <a:lnB w="38100" cmpd="sng">
                      <a:noFill/>
                    </a:lnB>
                    <a:solidFill>
                      <a:schemeClr val="tx2"/>
                    </a:solidFill>
                  </a:tcPr>
                </a:tc>
                <a:tc>
                  <a:txBody>
                    <a:bodyPr/>
                    <a:lstStyle/>
                    <a:p>
                      <a:pPr marL="0" algn="ctr" defTabSz="685800" rtl="0" eaLnBrk="1" fontAlgn="b" latinLnBrk="0" hangingPunct="1"/>
                      <a:r>
                        <a:rPr lang="fr-FR" sz="1100" b="1" i="0" u="none" strike="noStrike" kern="1200" dirty="0">
                          <a:solidFill>
                            <a:schemeClr val="bg1"/>
                          </a:solidFill>
                          <a:effectLst/>
                          <a:latin typeface="+mn-lt"/>
                          <a:ea typeface="+mn-ea"/>
                          <a:cs typeface="+mn-cs"/>
                        </a:rPr>
                        <a:t>2019</a:t>
                      </a:r>
                    </a:p>
                  </a:txBody>
                  <a:tcPr marL="7620" marR="7620" marT="7620" marB="0" anchor="ctr">
                    <a:lnB w="38100" cmpd="sng">
                      <a:noFill/>
                    </a:lnB>
                    <a:solidFill>
                      <a:schemeClr val="tx2"/>
                    </a:solidFill>
                  </a:tcPr>
                </a:tc>
                <a:tc>
                  <a:txBody>
                    <a:bodyPr/>
                    <a:lstStyle/>
                    <a:p>
                      <a:pPr marL="0" algn="ctr" defTabSz="685800" rtl="0" eaLnBrk="1" fontAlgn="b" latinLnBrk="0" hangingPunct="1"/>
                      <a:r>
                        <a:rPr lang="fr-FR" sz="1100" b="1" i="0" u="none" strike="noStrike" kern="1200">
                          <a:solidFill>
                            <a:schemeClr val="bg1"/>
                          </a:solidFill>
                          <a:effectLst/>
                          <a:latin typeface="+mn-lt"/>
                          <a:ea typeface="+mn-ea"/>
                          <a:cs typeface="+mn-cs"/>
                        </a:rPr>
                        <a:t>2018</a:t>
                      </a:r>
                    </a:p>
                  </a:txBody>
                  <a:tcPr marL="7620" marR="7620" marT="7620" marB="0" anchor="ctr">
                    <a:lnB w="38100" cmpd="sng">
                      <a:noFill/>
                    </a:lnB>
                    <a:solidFill>
                      <a:schemeClr val="tx2"/>
                    </a:solidFill>
                  </a:tcPr>
                </a:tc>
                <a:tc>
                  <a:txBody>
                    <a:bodyPr/>
                    <a:lstStyle/>
                    <a:p>
                      <a:pPr marL="0" algn="ctr" defTabSz="685800" rtl="0" eaLnBrk="1" fontAlgn="b" latinLnBrk="0" hangingPunct="1"/>
                      <a:r>
                        <a:rPr lang="fr-FR" sz="1100" b="1" i="0" u="none" strike="noStrike" kern="1200" dirty="0">
                          <a:solidFill>
                            <a:schemeClr val="bg1"/>
                          </a:solidFill>
                          <a:effectLst/>
                          <a:latin typeface="+mn-lt"/>
                          <a:ea typeface="+mn-ea"/>
                          <a:cs typeface="+mn-cs"/>
                        </a:rPr>
                        <a:t>2017</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1167492">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21%</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15%</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15%</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18%</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100" b="1" i="0" u="none" strike="noStrike" kern="1200" dirty="0">
                          <a:solidFill>
                            <a:schemeClr val="tx2"/>
                          </a:solidFill>
                          <a:effectLst/>
                          <a:latin typeface="+mn-lt"/>
                          <a:ea typeface="+mn-ea"/>
                          <a:cs typeface="+mn-cs"/>
                        </a:rPr>
                        <a:t>26%</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150420"/>
                  </a:ext>
                </a:extLst>
              </a:tr>
              <a:tr h="1167492">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18%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35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35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35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800" rtl="0" eaLnBrk="1" fontAlgn="b" latinLnBrk="0" hangingPunct="1"/>
                      <a:r>
                        <a:rPr lang="fr-FR" sz="135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bl>
          </a:graphicData>
        </a:graphic>
      </p:graphicFrame>
      <p:sp>
        <p:nvSpPr>
          <p:cNvPr id="11" name="ZoneTexte 10">
            <a:extLst>
              <a:ext uri="{FF2B5EF4-FFF2-40B4-BE49-F238E27FC236}">
                <a16:creationId xmlns:a16="http://schemas.microsoft.com/office/drawing/2014/main" id="{A5A7856F-13CD-0C1C-8DDE-1A959BE6DFC2}"/>
              </a:ext>
            </a:extLst>
          </p:cNvPr>
          <p:cNvSpPr txBox="1"/>
          <p:nvPr/>
        </p:nvSpPr>
        <p:spPr>
          <a:xfrm>
            <a:off x="5670947" y="263156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2" name="ZoneTexte 11">
            <a:extLst>
              <a:ext uri="{FF2B5EF4-FFF2-40B4-BE49-F238E27FC236}">
                <a16:creationId xmlns:a16="http://schemas.microsoft.com/office/drawing/2014/main" id="{F73BD384-4561-503D-613C-8623BEB178A2}"/>
              </a:ext>
            </a:extLst>
          </p:cNvPr>
          <p:cNvSpPr txBox="1"/>
          <p:nvPr/>
        </p:nvSpPr>
        <p:spPr>
          <a:xfrm>
            <a:off x="5999929" y="1721271"/>
            <a:ext cx="2588972" cy="261610"/>
          </a:xfrm>
          <a:prstGeom prst="rect">
            <a:avLst/>
          </a:prstGeom>
          <a:noFill/>
        </p:spPr>
        <p:txBody>
          <a:bodyPr wrap="square" rtlCol="0">
            <a:spAutoFit/>
          </a:bodyPr>
          <a:lstStyle/>
          <a:p>
            <a:r>
              <a:rPr lang="fr-FR" sz="1100" b="1" dirty="0">
                <a:solidFill>
                  <a:schemeClr val="tx2"/>
                </a:solidFill>
              </a:rPr>
              <a:t>Evolution % « Tout à fait d’accord »</a:t>
            </a:r>
          </a:p>
        </p:txBody>
      </p:sp>
    </p:spTree>
    <p:extLst>
      <p:ext uri="{BB962C8B-B14F-4D97-AF65-F5344CB8AC3E}">
        <p14:creationId xmlns:p14="http://schemas.microsoft.com/office/powerpoint/2010/main" val="2847165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a:srcRect l="27973" r="27973"/>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Connaissance du bio</a:t>
            </a:r>
          </a:p>
        </p:txBody>
      </p:sp>
    </p:spTree>
    <p:extLst>
      <p:ext uri="{BB962C8B-B14F-4D97-AF65-F5344CB8AC3E}">
        <p14:creationId xmlns:p14="http://schemas.microsoft.com/office/powerpoint/2010/main" val="2728457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675BD5D-4E78-D389-11E1-62D5AC07DD20}"/>
              </a:ext>
            </a:extLst>
          </p:cNvPr>
          <p:cNvSpPr>
            <a:spLocks noGrp="1"/>
          </p:cNvSpPr>
          <p:nvPr>
            <p:ph type="body" sz="quarter" idx="17"/>
          </p:nvPr>
        </p:nvSpPr>
        <p:spPr/>
        <p:txBody>
          <a:bodyPr/>
          <a:lstStyle/>
          <a:p>
            <a:r>
              <a:rPr lang="fr-FR" dirty="0"/>
              <a:t>Quel est votre produit bio préféré ? Pourquoi ?</a:t>
            </a:r>
          </a:p>
        </p:txBody>
      </p:sp>
      <p:sp>
        <p:nvSpPr>
          <p:cNvPr id="7" name="Espace réservé du texte 6">
            <a:extLst>
              <a:ext uri="{FF2B5EF4-FFF2-40B4-BE49-F238E27FC236}">
                <a16:creationId xmlns:a16="http://schemas.microsoft.com/office/drawing/2014/main" id="{D7A37117-3436-A8F6-9819-78F217DC7BC3}"/>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21909602-BC19-032F-C623-952AEC543B64}"/>
              </a:ext>
            </a:extLst>
          </p:cNvPr>
          <p:cNvSpPr>
            <a:spLocks noGrp="1"/>
          </p:cNvSpPr>
          <p:nvPr>
            <p:ph type="title"/>
          </p:nvPr>
        </p:nvSpPr>
        <p:spPr/>
        <p:txBody>
          <a:bodyPr/>
          <a:lstStyle/>
          <a:p>
            <a:r>
              <a:rPr lang="fr-FR" dirty="0"/>
              <a:t>Représentation des produits bio</a:t>
            </a:r>
          </a:p>
        </p:txBody>
      </p:sp>
      <p:pic>
        <p:nvPicPr>
          <p:cNvPr id="9" name="Image 8" descr="Une image contenant texte&#10;&#10;Description générée automatiquement">
            <a:extLst>
              <a:ext uri="{FF2B5EF4-FFF2-40B4-BE49-F238E27FC236}">
                <a16:creationId xmlns:a16="http://schemas.microsoft.com/office/drawing/2014/main" id="{921BA42A-D552-67B4-0146-53DC57E32C6F}"/>
              </a:ext>
            </a:extLst>
          </p:cNvPr>
          <p:cNvPicPr>
            <a:picLocks noChangeAspect="1"/>
          </p:cNvPicPr>
          <p:nvPr/>
        </p:nvPicPr>
        <p:blipFill>
          <a:blip r:embed="rId2"/>
          <a:stretch>
            <a:fillRect/>
          </a:stretch>
        </p:blipFill>
        <p:spPr>
          <a:xfrm>
            <a:off x="529668" y="1721271"/>
            <a:ext cx="2928200" cy="2928200"/>
          </a:xfrm>
          <a:prstGeom prst="rect">
            <a:avLst/>
          </a:prstGeom>
        </p:spPr>
      </p:pic>
    </p:spTree>
    <p:extLst>
      <p:ext uri="{BB962C8B-B14F-4D97-AF65-F5344CB8AC3E}">
        <p14:creationId xmlns:p14="http://schemas.microsoft.com/office/powerpoint/2010/main" val="231054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Une image contenant décoré&#10;&#10;Description générée automatiquement">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a:srcRect l="16413" r="16413"/>
          <a:stretch>
            <a:fill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Les habitudes alimentaires des Français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571301"/>
          </a:xfrm>
        </p:spPr>
        <p:txBody>
          <a:bodyPr/>
          <a:lstStyle/>
          <a:p>
            <a:r>
              <a:rPr lang="fr-FR" dirty="0"/>
              <a:t>Consommation &amp; achats de produits biologiques</a:t>
            </a:r>
          </a:p>
        </p:txBody>
      </p:sp>
    </p:spTree>
    <p:extLst>
      <p:ext uri="{BB962C8B-B14F-4D97-AF65-F5344CB8AC3E}">
        <p14:creationId xmlns:p14="http://schemas.microsoft.com/office/powerpoint/2010/main" val="3623242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695;p8">
            <a:extLst>
              <a:ext uri="{FF2B5EF4-FFF2-40B4-BE49-F238E27FC236}">
                <a16:creationId xmlns:a16="http://schemas.microsoft.com/office/drawing/2014/main" id="{BD1D005E-370E-C059-44D4-162F332787B3}"/>
              </a:ext>
            </a:extLst>
          </p:cNvPr>
          <p:cNvGraphicFramePr/>
          <p:nvPr>
            <p:extLst>
              <p:ext uri="{D42A27DB-BD31-4B8C-83A1-F6EECF244321}">
                <p14:modId xmlns:p14="http://schemas.microsoft.com/office/powerpoint/2010/main" val="3807339238"/>
              </p:ext>
            </p:extLst>
          </p:nvPr>
        </p:nvGraphicFramePr>
        <p:xfrm>
          <a:off x="610297" y="1663175"/>
          <a:ext cx="7160216" cy="317266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 coins arrondis 3">
            <a:extLst>
              <a:ext uri="{FF2B5EF4-FFF2-40B4-BE49-F238E27FC236}">
                <a16:creationId xmlns:a16="http://schemas.microsoft.com/office/drawing/2014/main" id="{38695395-131A-7836-48FB-EDAB60B2A577}"/>
              </a:ext>
            </a:extLst>
          </p:cNvPr>
          <p:cNvSpPr/>
          <p:nvPr/>
        </p:nvSpPr>
        <p:spPr>
          <a:xfrm>
            <a:off x="6902605" y="2385000"/>
            <a:ext cx="1200539" cy="11156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2"/>
                </a:solidFill>
                <a:effectLst/>
                <a:uLnTx/>
                <a:uFillTx/>
                <a:latin typeface="+mj-lt"/>
                <a:ea typeface="+mn-ea"/>
                <a:cs typeface="+mn-cs"/>
              </a:rPr>
              <a:t>74%</a:t>
            </a:r>
          </a:p>
          <a:p>
            <a:pPr algn="ctr" defTabSz="914400">
              <a:defRPr/>
            </a:pPr>
            <a:r>
              <a:rPr lang="fr-FR" sz="1400" dirty="0">
                <a:solidFill>
                  <a:schemeClr val="bg2"/>
                </a:solidFill>
                <a:latin typeface="+mj-lt"/>
              </a:rPr>
              <a:t>estiment le CDC exigeant</a:t>
            </a:r>
            <a:endParaRPr kumimoji="0" lang="fr-FR" sz="900" b="0" i="0" u="none" strike="noStrike" kern="1200" cap="none" spc="0" normalizeH="0" baseline="0" noProof="0" dirty="0">
              <a:ln>
                <a:noFill/>
              </a:ln>
              <a:solidFill>
                <a:schemeClr val="bg2"/>
              </a:solidFill>
              <a:effectLst/>
              <a:uLnTx/>
              <a:uFillTx/>
              <a:latin typeface="+mj-lt"/>
              <a:ea typeface="+mn-ea"/>
              <a:cs typeface="+mn-cs"/>
            </a:endParaRPr>
          </a:p>
        </p:txBody>
      </p:sp>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Selon vous l’agriculture biologique suit un cahier des charges (c’est-à-dire un document contractuel à respecter)...</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 totale, n=4000</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Exigence du cahier des charges</a:t>
            </a:r>
          </a:p>
        </p:txBody>
      </p:sp>
      <p:sp>
        <p:nvSpPr>
          <p:cNvPr id="9" name="Demi-cadre 8">
            <a:extLst>
              <a:ext uri="{FF2B5EF4-FFF2-40B4-BE49-F238E27FC236}">
                <a16:creationId xmlns:a16="http://schemas.microsoft.com/office/drawing/2014/main" id="{51600D05-621A-8355-BAF6-451AAEABB808}"/>
              </a:ext>
            </a:extLst>
          </p:cNvPr>
          <p:cNvSpPr/>
          <p:nvPr/>
        </p:nvSpPr>
        <p:spPr>
          <a:xfrm flipH="1">
            <a:off x="6579688" y="1888564"/>
            <a:ext cx="291368" cy="2700689"/>
          </a:xfrm>
          <a:prstGeom prst="halfFram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039763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30AF07E-3E51-F8E3-C577-9DD8008F571D}"/>
              </a:ext>
            </a:extLst>
          </p:cNvPr>
          <p:cNvSpPr>
            <a:spLocks noGrp="1"/>
          </p:cNvSpPr>
          <p:nvPr>
            <p:ph type="body" sz="quarter" idx="17"/>
          </p:nvPr>
        </p:nvSpPr>
        <p:spPr/>
        <p:txBody>
          <a:bodyPr/>
          <a:lstStyle/>
          <a:p>
            <a:r>
              <a:rPr lang="fr-FR" dirty="0"/>
              <a:t>Selon vous, l’agriculture biologique Française suit un cahier des charges qui … ?</a:t>
            </a:r>
          </a:p>
        </p:txBody>
      </p:sp>
      <p:sp>
        <p:nvSpPr>
          <p:cNvPr id="3" name="Espace réservé du texte 2">
            <a:extLst>
              <a:ext uri="{FF2B5EF4-FFF2-40B4-BE49-F238E27FC236}">
                <a16:creationId xmlns:a16="http://schemas.microsoft.com/office/drawing/2014/main" id="{6EB9CF94-C305-91CE-5BF8-D0FB2D72A024}"/>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06C5A5C4-C3FC-1389-EA5C-068451A6240C}"/>
              </a:ext>
            </a:extLst>
          </p:cNvPr>
          <p:cNvSpPr>
            <a:spLocks noGrp="1"/>
          </p:cNvSpPr>
          <p:nvPr>
            <p:ph type="title"/>
          </p:nvPr>
        </p:nvSpPr>
        <p:spPr/>
        <p:txBody>
          <a:bodyPr/>
          <a:lstStyle/>
          <a:p>
            <a:r>
              <a:rPr lang="fr-FR" dirty="0"/>
              <a:t>Evolution de l’exigence du cahier des charges</a:t>
            </a:r>
          </a:p>
        </p:txBody>
      </p:sp>
      <p:graphicFrame>
        <p:nvGraphicFramePr>
          <p:cNvPr id="5" name="Object 1024">
            <a:extLst>
              <a:ext uri="{FF2B5EF4-FFF2-40B4-BE49-F238E27FC236}">
                <a16:creationId xmlns:a16="http://schemas.microsoft.com/office/drawing/2014/main" id="{9AFE74C8-0D76-690B-1C81-F96C1E0E1762}"/>
              </a:ext>
            </a:extLst>
          </p:cNvPr>
          <p:cNvGraphicFramePr>
            <a:graphicFrameLocks noChangeAspect="1"/>
          </p:cNvGraphicFramePr>
          <p:nvPr>
            <p:extLst>
              <p:ext uri="{D42A27DB-BD31-4B8C-83A1-F6EECF244321}">
                <p14:modId xmlns:p14="http://schemas.microsoft.com/office/powerpoint/2010/main" val="1100360859"/>
              </p:ext>
            </p:extLst>
          </p:nvPr>
        </p:nvGraphicFramePr>
        <p:xfrm>
          <a:off x="708999" y="1978148"/>
          <a:ext cx="6962812" cy="2723391"/>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A95CBCA8-596D-24DF-D196-BD664B768B2E}"/>
              </a:ext>
            </a:extLst>
          </p:cNvPr>
          <p:cNvSpPr txBox="1"/>
          <p:nvPr/>
        </p:nvSpPr>
        <p:spPr>
          <a:xfrm>
            <a:off x="3591366" y="2347337"/>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solidFill>
                <a:schemeClr val="accent4"/>
              </a:solidFill>
            </a:endParaRPr>
          </a:p>
        </p:txBody>
      </p:sp>
      <p:sp>
        <p:nvSpPr>
          <p:cNvPr id="7" name="ZoneTexte 30">
            <a:extLst>
              <a:ext uri="{FF2B5EF4-FFF2-40B4-BE49-F238E27FC236}">
                <a16:creationId xmlns:a16="http://schemas.microsoft.com/office/drawing/2014/main" id="{98533A7F-5D50-FC07-7137-5746CD2889F2}"/>
              </a:ext>
            </a:extLst>
          </p:cNvPr>
          <p:cNvSpPr txBox="1"/>
          <p:nvPr/>
        </p:nvSpPr>
        <p:spPr>
          <a:xfrm>
            <a:off x="7064972" y="2347337"/>
            <a:ext cx="120253" cy="153888"/>
          </a:xfrm>
          <a:prstGeom prst="rect">
            <a:avLst/>
          </a:prstGeom>
          <a:noFill/>
        </p:spPr>
        <p:txBody>
          <a:bodyPr wrap="square" lIns="0" tIns="0" rIns="0" bIns="0">
            <a:spAutoFit/>
          </a:bodyPr>
          <a:lstStyle/>
          <a:p>
            <a:r>
              <a:rPr lang="en-CA" sz="1000" b="1" dirty="0">
                <a:solidFill>
                  <a:schemeClr val="tx2"/>
                </a:solidFill>
                <a:latin typeface="Calibri" panose="020F0502020204030204" pitchFamily="34" charset="0"/>
                <a:cs typeface="Calibri" panose="020F0502020204030204" pitchFamily="34" charset="0"/>
              </a:rPr>
              <a:t>↑</a:t>
            </a:r>
            <a:endParaRPr lang="fr-FR" sz="1000" dirty="0">
              <a:solidFill>
                <a:schemeClr val="tx2"/>
              </a:solidFill>
            </a:endParaRPr>
          </a:p>
        </p:txBody>
      </p:sp>
      <p:sp>
        <p:nvSpPr>
          <p:cNvPr id="10" name="Rectangle 9">
            <a:extLst>
              <a:ext uri="{FF2B5EF4-FFF2-40B4-BE49-F238E27FC236}">
                <a16:creationId xmlns:a16="http://schemas.microsoft.com/office/drawing/2014/main" id="{2B1E69E6-C61B-0F25-D097-C80D86394E7D}"/>
              </a:ext>
            </a:extLst>
          </p:cNvPr>
          <p:cNvSpPr/>
          <p:nvPr/>
        </p:nvSpPr>
        <p:spPr>
          <a:xfrm>
            <a:off x="5491103" y="1703249"/>
            <a:ext cx="2682385" cy="434804"/>
          </a:xfrm>
          <a:prstGeom prst="rect">
            <a:avLst/>
          </a:prstGeom>
          <a:solidFill>
            <a:srgbClr val="E2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S’est assoupli au cours de ces dernières années</a:t>
            </a:r>
          </a:p>
        </p:txBody>
      </p:sp>
      <p:sp>
        <p:nvSpPr>
          <p:cNvPr id="11" name="Rectangle 10">
            <a:extLst>
              <a:ext uri="{FF2B5EF4-FFF2-40B4-BE49-F238E27FC236}">
                <a16:creationId xmlns:a16="http://schemas.microsoft.com/office/drawing/2014/main" id="{059BDD17-435E-CF85-D6FF-2202AD5EF619}"/>
              </a:ext>
            </a:extLst>
          </p:cNvPr>
          <p:cNvSpPr/>
          <p:nvPr/>
        </p:nvSpPr>
        <p:spPr>
          <a:xfrm>
            <a:off x="2745834" y="1703249"/>
            <a:ext cx="2682385" cy="447814"/>
          </a:xfrm>
          <a:prstGeom prst="rect">
            <a:avLst/>
          </a:prstGeom>
          <a:solidFill>
            <a:srgbClr val="E2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000" b="1" dirty="0">
                <a:solidFill>
                  <a:schemeClr val="tx1"/>
                </a:solidFill>
                <a:latin typeface="+mj-lt"/>
              </a:rPr>
              <a:t>Est resté identique au cours des 5 dernières années </a:t>
            </a:r>
          </a:p>
        </p:txBody>
      </p:sp>
      <p:sp>
        <p:nvSpPr>
          <p:cNvPr id="12" name="Rectangle 11">
            <a:extLst>
              <a:ext uri="{FF2B5EF4-FFF2-40B4-BE49-F238E27FC236}">
                <a16:creationId xmlns:a16="http://schemas.microsoft.com/office/drawing/2014/main" id="{9EA991A9-D86C-2385-CEC4-2C0E570BA0C2}"/>
              </a:ext>
            </a:extLst>
          </p:cNvPr>
          <p:cNvSpPr/>
          <p:nvPr/>
        </p:nvSpPr>
        <p:spPr>
          <a:xfrm>
            <a:off x="0" y="1703249"/>
            <a:ext cx="2682951" cy="447814"/>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Est devenu plus exigeant au cours de ces dernières années </a:t>
            </a:r>
          </a:p>
        </p:txBody>
      </p:sp>
    </p:spTree>
    <p:extLst>
      <p:ext uri="{BB962C8B-B14F-4D97-AF65-F5344CB8AC3E}">
        <p14:creationId xmlns:p14="http://schemas.microsoft.com/office/powerpoint/2010/main" val="80939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BE40F0B-8B5E-61DA-C79E-03A69117001F}"/>
              </a:ext>
            </a:extLst>
          </p:cNvPr>
          <p:cNvSpPr>
            <a:spLocks noGrp="1"/>
          </p:cNvSpPr>
          <p:nvPr>
            <p:ph type="body" sz="quarter" idx="17"/>
          </p:nvPr>
        </p:nvSpPr>
        <p:spPr/>
        <p:txBody>
          <a:bodyPr/>
          <a:lstStyle/>
          <a:p>
            <a:r>
              <a:rPr lang="fr-FR"/>
              <a:t>Selon vous, l’agriculture biologique Française suit un cahier des charges qui … ?</a:t>
            </a:r>
            <a:endParaRPr lang="fr-FR" dirty="0"/>
          </a:p>
        </p:txBody>
      </p:sp>
      <p:sp>
        <p:nvSpPr>
          <p:cNvPr id="7" name="Espace réservé du texte 6">
            <a:extLst>
              <a:ext uri="{FF2B5EF4-FFF2-40B4-BE49-F238E27FC236}">
                <a16:creationId xmlns:a16="http://schemas.microsoft.com/office/drawing/2014/main" id="{9E234CCB-2035-EA29-E597-14F4F0F5DA99}"/>
              </a:ext>
            </a:extLst>
          </p:cNvPr>
          <p:cNvSpPr>
            <a:spLocks noGrp="1"/>
          </p:cNvSpPr>
          <p:nvPr>
            <p:ph type="body" sz="quarter" idx="21"/>
          </p:nvPr>
        </p:nvSpPr>
        <p:spPr/>
        <p:txBody>
          <a:bodyPr/>
          <a:lstStyle/>
          <a:p>
            <a:r>
              <a:rPr lang="fr-FR"/>
              <a:t>Base totale, n=4000</a:t>
            </a:r>
            <a:endParaRPr lang="fr-FR" dirty="0"/>
          </a:p>
        </p:txBody>
      </p:sp>
      <p:sp>
        <p:nvSpPr>
          <p:cNvPr id="5" name="Titre 4">
            <a:extLst>
              <a:ext uri="{FF2B5EF4-FFF2-40B4-BE49-F238E27FC236}">
                <a16:creationId xmlns:a16="http://schemas.microsoft.com/office/drawing/2014/main" id="{3421FFD6-9CCF-7B59-DA0E-179ABD7C525B}"/>
              </a:ext>
            </a:extLst>
          </p:cNvPr>
          <p:cNvSpPr>
            <a:spLocks noGrp="1"/>
          </p:cNvSpPr>
          <p:nvPr>
            <p:ph type="title"/>
          </p:nvPr>
        </p:nvSpPr>
        <p:spPr/>
        <p:txBody>
          <a:bodyPr/>
          <a:lstStyle/>
          <a:p>
            <a:r>
              <a:rPr lang="fr-FR"/>
              <a:t>Evolution de l’exigence du cahier des charges</a:t>
            </a:r>
          </a:p>
        </p:txBody>
      </p:sp>
      <p:graphicFrame>
        <p:nvGraphicFramePr>
          <p:cNvPr id="8" name="Graphique 7">
            <a:extLst>
              <a:ext uri="{FF2B5EF4-FFF2-40B4-BE49-F238E27FC236}">
                <a16:creationId xmlns:a16="http://schemas.microsoft.com/office/drawing/2014/main" id="{A5BB8CDC-E68B-70B8-D034-F910C8916820}"/>
              </a:ext>
            </a:extLst>
          </p:cNvPr>
          <p:cNvGraphicFramePr/>
          <p:nvPr>
            <p:extLst>
              <p:ext uri="{D42A27DB-BD31-4B8C-83A1-F6EECF244321}">
                <p14:modId xmlns:p14="http://schemas.microsoft.com/office/powerpoint/2010/main" val="2775284886"/>
              </p:ext>
            </p:extLst>
          </p:nvPr>
        </p:nvGraphicFramePr>
        <p:xfrm>
          <a:off x="-76912" y="1846244"/>
          <a:ext cx="4648912" cy="1299566"/>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ABDEB9C6-FFB4-FAA9-16F1-6CAA916555CC}"/>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 « S’est assoupli » - En fonction de l’âge</a:t>
            </a:r>
          </a:p>
        </p:txBody>
      </p:sp>
      <p:sp>
        <p:nvSpPr>
          <p:cNvPr id="12" name="ZoneTexte 11">
            <a:extLst>
              <a:ext uri="{FF2B5EF4-FFF2-40B4-BE49-F238E27FC236}">
                <a16:creationId xmlns:a16="http://schemas.microsoft.com/office/drawing/2014/main" id="{584B0F4B-9676-DBBC-8D7B-F1281C2C29BC}"/>
              </a:ext>
            </a:extLst>
          </p:cNvPr>
          <p:cNvSpPr txBox="1"/>
          <p:nvPr/>
        </p:nvSpPr>
        <p:spPr>
          <a:xfrm>
            <a:off x="4366900" y="1740885"/>
            <a:ext cx="4221621" cy="400110"/>
          </a:xfrm>
          <a:prstGeom prst="rect">
            <a:avLst/>
          </a:prstGeom>
          <a:noFill/>
        </p:spPr>
        <p:txBody>
          <a:bodyPr wrap="square" rtlCol="0">
            <a:spAutoFit/>
          </a:bodyPr>
          <a:lstStyle/>
          <a:p>
            <a:pPr algn="ctr"/>
            <a:r>
              <a:rPr lang="fr-FR" sz="1000" b="1" dirty="0"/>
              <a:t>% « S’est assoupli » - En fonction des préoccupations environnementales</a:t>
            </a:r>
          </a:p>
        </p:txBody>
      </p:sp>
      <p:sp>
        <p:nvSpPr>
          <p:cNvPr id="13" name="ZoneTexte 12">
            <a:extLst>
              <a:ext uri="{FF2B5EF4-FFF2-40B4-BE49-F238E27FC236}">
                <a16:creationId xmlns:a16="http://schemas.microsoft.com/office/drawing/2014/main" id="{46100CF2-37D2-6202-DA48-09839E6D3EB6}"/>
              </a:ext>
            </a:extLst>
          </p:cNvPr>
          <p:cNvSpPr txBox="1"/>
          <p:nvPr/>
        </p:nvSpPr>
        <p:spPr>
          <a:xfrm>
            <a:off x="145279" y="3197572"/>
            <a:ext cx="4221621" cy="400110"/>
          </a:xfrm>
          <a:prstGeom prst="rect">
            <a:avLst/>
          </a:prstGeom>
          <a:noFill/>
        </p:spPr>
        <p:txBody>
          <a:bodyPr wrap="square" rtlCol="0">
            <a:spAutoFit/>
          </a:bodyPr>
          <a:lstStyle/>
          <a:p>
            <a:pPr algn="ctr"/>
            <a:r>
              <a:rPr lang="fr-FR" sz="1000" b="1" dirty="0"/>
              <a:t>% « S’est assoupli » - En fonction de l’inquiétude à l’égard des effets de l’alimentation sur la santé</a:t>
            </a:r>
          </a:p>
        </p:txBody>
      </p:sp>
      <p:sp>
        <p:nvSpPr>
          <p:cNvPr id="14" name="ZoneTexte 13">
            <a:extLst>
              <a:ext uri="{FF2B5EF4-FFF2-40B4-BE49-F238E27FC236}">
                <a16:creationId xmlns:a16="http://schemas.microsoft.com/office/drawing/2014/main" id="{F0B08C53-0BBB-5EEE-E5CC-88FC6926B3A7}"/>
              </a:ext>
            </a:extLst>
          </p:cNvPr>
          <p:cNvSpPr txBox="1"/>
          <p:nvPr/>
        </p:nvSpPr>
        <p:spPr>
          <a:xfrm>
            <a:off x="4469451" y="3206234"/>
            <a:ext cx="4221621" cy="400110"/>
          </a:xfrm>
          <a:prstGeom prst="rect">
            <a:avLst/>
          </a:prstGeom>
          <a:noFill/>
        </p:spPr>
        <p:txBody>
          <a:bodyPr wrap="square" rtlCol="0">
            <a:spAutoFit/>
          </a:bodyPr>
          <a:lstStyle/>
          <a:p>
            <a:pPr algn="ctr"/>
            <a:r>
              <a:rPr lang="fr-FR" sz="1000" b="1" dirty="0"/>
              <a:t>% « S’est assoupli » - En fonction de la fréquence de consommation de produits bios</a:t>
            </a:r>
          </a:p>
        </p:txBody>
      </p:sp>
      <p:graphicFrame>
        <p:nvGraphicFramePr>
          <p:cNvPr id="2" name="Graphique 1">
            <a:extLst>
              <a:ext uri="{FF2B5EF4-FFF2-40B4-BE49-F238E27FC236}">
                <a16:creationId xmlns:a16="http://schemas.microsoft.com/office/drawing/2014/main" id="{44D058DB-13E9-AE34-1FFD-963EA51B052D}"/>
              </a:ext>
            </a:extLst>
          </p:cNvPr>
          <p:cNvGraphicFramePr/>
          <p:nvPr>
            <p:extLst>
              <p:ext uri="{D42A27DB-BD31-4B8C-83A1-F6EECF244321}">
                <p14:modId xmlns:p14="http://schemas.microsoft.com/office/powerpoint/2010/main" val="2137368033"/>
              </p:ext>
            </p:extLst>
          </p:nvPr>
        </p:nvGraphicFramePr>
        <p:xfrm>
          <a:off x="4572000" y="1846244"/>
          <a:ext cx="4648912" cy="12995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phique 14">
            <a:extLst>
              <a:ext uri="{FF2B5EF4-FFF2-40B4-BE49-F238E27FC236}">
                <a16:creationId xmlns:a16="http://schemas.microsoft.com/office/drawing/2014/main" id="{45FC07E4-27E4-CD89-054D-817E8DA4CE81}"/>
              </a:ext>
            </a:extLst>
          </p:cNvPr>
          <p:cNvGraphicFramePr/>
          <p:nvPr>
            <p:extLst>
              <p:ext uri="{D42A27DB-BD31-4B8C-83A1-F6EECF244321}">
                <p14:modId xmlns:p14="http://schemas.microsoft.com/office/powerpoint/2010/main" val="4104733178"/>
              </p:ext>
            </p:extLst>
          </p:nvPr>
        </p:nvGraphicFramePr>
        <p:xfrm>
          <a:off x="0" y="3419104"/>
          <a:ext cx="4648912" cy="12995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aphique 15">
            <a:extLst>
              <a:ext uri="{FF2B5EF4-FFF2-40B4-BE49-F238E27FC236}">
                <a16:creationId xmlns:a16="http://schemas.microsoft.com/office/drawing/2014/main" id="{7D882F29-3A1E-E91B-B4F7-CFE973D66371}"/>
              </a:ext>
            </a:extLst>
          </p:cNvPr>
          <p:cNvGraphicFramePr/>
          <p:nvPr>
            <p:extLst>
              <p:ext uri="{D42A27DB-BD31-4B8C-83A1-F6EECF244321}">
                <p14:modId xmlns:p14="http://schemas.microsoft.com/office/powerpoint/2010/main" val="4201797977"/>
              </p:ext>
            </p:extLst>
          </p:nvPr>
        </p:nvGraphicFramePr>
        <p:xfrm>
          <a:off x="4572000" y="3397627"/>
          <a:ext cx="4648912" cy="129956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46623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7396F4-911E-0288-F6A3-DD14FA243568}"/>
              </a:ext>
            </a:extLst>
          </p:cNvPr>
          <p:cNvSpPr/>
          <p:nvPr/>
        </p:nvSpPr>
        <p:spPr>
          <a:xfrm>
            <a:off x="7165661" y="2026709"/>
            <a:ext cx="925618" cy="2717535"/>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919C8370-E6F0-C62D-C9F8-D7192250585D}"/>
              </a:ext>
            </a:extLst>
          </p:cNvPr>
          <p:cNvSpPr>
            <a:spLocks noGrp="1"/>
          </p:cNvSpPr>
          <p:nvPr>
            <p:ph type="body" sz="quarter" idx="17"/>
          </p:nvPr>
        </p:nvSpPr>
        <p:spPr/>
        <p:txBody>
          <a:bodyPr/>
          <a:lstStyle/>
          <a:p>
            <a:r>
              <a:rPr lang="fr-FR" dirty="0"/>
              <a:t>Selon vous, en général, un produit bio est un produit...</a:t>
            </a:r>
          </a:p>
        </p:txBody>
      </p:sp>
      <p:sp>
        <p:nvSpPr>
          <p:cNvPr id="3" name="Espace réservé du texte 2">
            <a:extLst>
              <a:ext uri="{FF2B5EF4-FFF2-40B4-BE49-F238E27FC236}">
                <a16:creationId xmlns:a16="http://schemas.microsoft.com/office/drawing/2014/main" id="{7E80CD00-8B42-B41F-CC2E-8C72F49E4E21}"/>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8E9D808E-D459-FCE8-7FC1-C062291CD0AF}"/>
              </a:ext>
            </a:extLst>
          </p:cNvPr>
          <p:cNvSpPr>
            <a:spLocks noGrp="1"/>
          </p:cNvSpPr>
          <p:nvPr>
            <p:ph type="title"/>
          </p:nvPr>
        </p:nvSpPr>
        <p:spPr/>
        <p:txBody>
          <a:bodyPr/>
          <a:lstStyle/>
          <a:p>
            <a:r>
              <a:rPr lang="fr-FR" dirty="0"/>
              <a:t>Connaissances des normes bio</a:t>
            </a:r>
          </a:p>
        </p:txBody>
      </p:sp>
      <p:graphicFrame>
        <p:nvGraphicFramePr>
          <p:cNvPr id="7" name="Graphique 6">
            <a:extLst>
              <a:ext uri="{FF2B5EF4-FFF2-40B4-BE49-F238E27FC236}">
                <a16:creationId xmlns:a16="http://schemas.microsoft.com/office/drawing/2014/main" id="{9B389C39-FD73-152E-8813-58625485ED02}"/>
              </a:ext>
            </a:extLst>
          </p:cNvPr>
          <p:cNvGraphicFramePr/>
          <p:nvPr/>
        </p:nvGraphicFramePr>
        <p:xfrm>
          <a:off x="348712" y="2000898"/>
          <a:ext cx="7009620" cy="2743346"/>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Groupe 28">
            <a:extLst>
              <a:ext uri="{FF2B5EF4-FFF2-40B4-BE49-F238E27FC236}">
                <a16:creationId xmlns:a16="http://schemas.microsoft.com/office/drawing/2014/main" id="{B6BBD5C9-DA64-9541-1EA3-B10B3476A5EF}"/>
              </a:ext>
            </a:extLst>
          </p:cNvPr>
          <p:cNvGrpSpPr/>
          <p:nvPr/>
        </p:nvGrpSpPr>
        <p:grpSpPr>
          <a:xfrm>
            <a:off x="7161387" y="2668655"/>
            <a:ext cx="929898" cy="313932"/>
            <a:chOff x="7454686" y="2755174"/>
            <a:chExt cx="929898" cy="313932"/>
          </a:xfrm>
        </p:grpSpPr>
        <p:sp>
          <p:nvSpPr>
            <p:cNvPr id="10" name="ZoneTexte 9">
              <a:extLst>
                <a:ext uri="{FF2B5EF4-FFF2-40B4-BE49-F238E27FC236}">
                  <a16:creationId xmlns:a16="http://schemas.microsoft.com/office/drawing/2014/main" id="{5C658CC2-7F6B-E8BE-72EB-6E70FF6A1D9D}"/>
                </a:ext>
              </a:extLst>
            </p:cNvPr>
            <p:cNvSpPr txBox="1"/>
            <p:nvPr/>
          </p:nvSpPr>
          <p:spPr>
            <a:xfrm>
              <a:off x="7454686" y="2755174"/>
              <a:ext cx="929898"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64%</a:t>
              </a:r>
              <a:endParaRPr lang="fr-FR" sz="1600" b="0" dirty="0"/>
            </a:p>
          </p:txBody>
        </p:sp>
        <p:pic>
          <p:nvPicPr>
            <p:cNvPr id="18" name="Graphique 17" descr="Badge Tick1 contour">
              <a:extLst>
                <a:ext uri="{FF2B5EF4-FFF2-40B4-BE49-F238E27FC236}">
                  <a16:creationId xmlns:a16="http://schemas.microsoft.com/office/drawing/2014/main" id="{0BB9F197-FCCE-0505-61ED-D5D41EC78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2761476"/>
              <a:ext cx="288000" cy="288000"/>
            </a:xfrm>
            <a:prstGeom prst="rect">
              <a:avLst/>
            </a:prstGeom>
          </p:spPr>
        </p:pic>
      </p:grpSp>
      <p:grpSp>
        <p:nvGrpSpPr>
          <p:cNvPr id="28" name="Groupe 27">
            <a:extLst>
              <a:ext uri="{FF2B5EF4-FFF2-40B4-BE49-F238E27FC236}">
                <a16:creationId xmlns:a16="http://schemas.microsoft.com/office/drawing/2014/main" id="{FE066DFE-973E-2716-2EF1-8AAB02C57B55}"/>
              </a:ext>
            </a:extLst>
          </p:cNvPr>
          <p:cNvGrpSpPr/>
          <p:nvPr/>
        </p:nvGrpSpPr>
        <p:grpSpPr>
          <a:xfrm>
            <a:off x="7165661" y="3772705"/>
            <a:ext cx="929897" cy="313932"/>
            <a:chOff x="7454686" y="3214767"/>
            <a:chExt cx="929897" cy="313932"/>
          </a:xfrm>
        </p:grpSpPr>
        <p:sp>
          <p:nvSpPr>
            <p:cNvPr id="11" name="ZoneTexte 10">
              <a:extLst>
                <a:ext uri="{FF2B5EF4-FFF2-40B4-BE49-F238E27FC236}">
                  <a16:creationId xmlns:a16="http://schemas.microsoft.com/office/drawing/2014/main" id="{AD88B6B4-F11E-B1BA-6442-DC0E4FB1BEF0}"/>
                </a:ext>
              </a:extLst>
            </p:cNvPr>
            <p:cNvSpPr txBox="1"/>
            <p:nvPr/>
          </p:nvSpPr>
          <p:spPr>
            <a:xfrm>
              <a:off x="7454686" y="3214767"/>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64%</a:t>
              </a:r>
              <a:endParaRPr lang="fr-FR" sz="1400" b="0" dirty="0"/>
            </a:p>
          </p:txBody>
        </p:sp>
        <p:pic>
          <p:nvPicPr>
            <p:cNvPr id="21" name="Graphique 20" descr="Badge Tick1 contour">
              <a:extLst>
                <a:ext uri="{FF2B5EF4-FFF2-40B4-BE49-F238E27FC236}">
                  <a16:creationId xmlns:a16="http://schemas.microsoft.com/office/drawing/2014/main" id="{CA78963D-94B5-9433-78CB-EE1B06254F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3227733"/>
              <a:ext cx="288000" cy="288000"/>
            </a:xfrm>
            <a:prstGeom prst="rect">
              <a:avLst/>
            </a:prstGeom>
          </p:spPr>
        </p:pic>
      </p:grpSp>
      <p:grpSp>
        <p:nvGrpSpPr>
          <p:cNvPr id="27" name="Groupe 26">
            <a:extLst>
              <a:ext uri="{FF2B5EF4-FFF2-40B4-BE49-F238E27FC236}">
                <a16:creationId xmlns:a16="http://schemas.microsoft.com/office/drawing/2014/main" id="{177858DE-93D4-D36A-1E80-4931F1AC182C}"/>
              </a:ext>
            </a:extLst>
          </p:cNvPr>
          <p:cNvGrpSpPr/>
          <p:nvPr/>
        </p:nvGrpSpPr>
        <p:grpSpPr>
          <a:xfrm>
            <a:off x="7161386" y="2116630"/>
            <a:ext cx="929897" cy="313932"/>
            <a:chOff x="7454687" y="3674360"/>
            <a:chExt cx="929897" cy="313932"/>
          </a:xfrm>
        </p:grpSpPr>
        <p:sp>
          <p:nvSpPr>
            <p:cNvPr id="12" name="ZoneTexte 11">
              <a:extLst>
                <a:ext uri="{FF2B5EF4-FFF2-40B4-BE49-F238E27FC236}">
                  <a16:creationId xmlns:a16="http://schemas.microsoft.com/office/drawing/2014/main" id="{0814B3F1-0519-28F1-F160-BA462DC36F6E}"/>
                </a:ext>
              </a:extLst>
            </p:cNvPr>
            <p:cNvSpPr txBox="1"/>
            <p:nvPr/>
          </p:nvSpPr>
          <p:spPr>
            <a:xfrm>
              <a:off x="7454687" y="3674360"/>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65%</a:t>
              </a:r>
              <a:endParaRPr lang="fr-FR" sz="1400" b="0" dirty="0"/>
            </a:p>
          </p:txBody>
        </p:sp>
        <p:pic>
          <p:nvPicPr>
            <p:cNvPr id="22" name="Graphique 21" descr="Badge Tick1 contour">
              <a:extLst>
                <a:ext uri="{FF2B5EF4-FFF2-40B4-BE49-F238E27FC236}">
                  <a16:creationId xmlns:a16="http://schemas.microsoft.com/office/drawing/2014/main" id="{57FD36F0-405F-BC72-3F4C-C2230A4A66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8840" y="3690021"/>
              <a:ext cx="288000" cy="288000"/>
            </a:xfrm>
            <a:prstGeom prst="rect">
              <a:avLst/>
            </a:prstGeom>
          </p:spPr>
        </p:pic>
      </p:grpSp>
      <p:grpSp>
        <p:nvGrpSpPr>
          <p:cNvPr id="13" name="Groupe 12">
            <a:extLst>
              <a:ext uri="{FF2B5EF4-FFF2-40B4-BE49-F238E27FC236}">
                <a16:creationId xmlns:a16="http://schemas.microsoft.com/office/drawing/2014/main" id="{F8F42BE7-1BDB-376B-A039-8620904C86A1}"/>
              </a:ext>
            </a:extLst>
          </p:cNvPr>
          <p:cNvGrpSpPr/>
          <p:nvPr/>
        </p:nvGrpSpPr>
        <p:grpSpPr>
          <a:xfrm>
            <a:off x="7161385" y="3220680"/>
            <a:ext cx="929897" cy="313932"/>
            <a:chOff x="7454686" y="3214767"/>
            <a:chExt cx="929897" cy="313932"/>
          </a:xfrm>
        </p:grpSpPr>
        <p:sp>
          <p:nvSpPr>
            <p:cNvPr id="14" name="ZoneTexte 13">
              <a:extLst>
                <a:ext uri="{FF2B5EF4-FFF2-40B4-BE49-F238E27FC236}">
                  <a16:creationId xmlns:a16="http://schemas.microsoft.com/office/drawing/2014/main" id="{E39A34E0-B156-9D16-CD91-46483012E65E}"/>
                </a:ext>
              </a:extLst>
            </p:cNvPr>
            <p:cNvSpPr txBox="1"/>
            <p:nvPr/>
          </p:nvSpPr>
          <p:spPr>
            <a:xfrm>
              <a:off x="7454686" y="3214767"/>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64%</a:t>
              </a:r>
              <a:endParaRPr lang="fr-FR" sz="1400" b="0" dirty="0"/>
            </a:p>
          </p:txBody>
        </p:sp>
        <p:pic>
          <p:nvPicPr>
            <p:cNvPr id="15" name="Graphique 14" descr="Badge Tick1 contour">
              <a:extLst>
                <a:ext uri="{FF2B5EF4-FFF2-40B4-BE49-F238E27FC236}">
                  <a16:creationId xmlns:a16="http://schemas.microsoft.com/office/drawing/2014/main" id="{BCA0842C-FDFF-AB67-1869-F57789ECBA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3227733"/>
              <a:ext cx="288000" cy="288000"/>
            </a:xfrm>
            <a:prstGeom prst="rect">
              <a:avLst/>
            </a:prstGeom>
          </p:spPr>
        </p:pic>
      </p:grpSp>
      <p:grpSp>
        <p:nvGrpSpPr>
          <p:cNvPr id="16" name="Groupe 15">
            <a:extLst>
              <a:ext uri="{FF2B5EF4-FFF2-40B4-BE49-F238E27FC236}">
                <a16:creationId xmlns:a16="http://schemas.microsoft.com/office/drawing/2014/main" id="{CA34A542-7EFB-4141-A334-AE5922B8B395}"/>
              </a:ext>
            </a:extLst>
          </p:cNvPr>
          <p:cNvGrpSpPr/>
          <p:nvPr/>
        </p:nvGrpSpPr>
        <p:grpSpPr>
          <a:xfrm>
            <a:off x="7161382" y="4324730"/>
            <a:ext cx="929900" cy="313932"/>
            <a:chOff x="7454684" y="4133954"/>
            <a:chExt cx="929900" cy="313932"/>
          </a:xfrm>
        </p:grpSpPr>
        <p:sp>
          <p:nvSpPr>
            <p:cNvPr id="17" name="ZoneTexte 16">
              <a:extLst>
                <a:ext uri="{FF2B5EF4-FFF2-40B4-BE49-F238E27FC236}">
                  <a16:creationId xmlns:a16="http://schemas.microsoft.com/office/drawing/2014/main" id="{A106042D-AE94-E2BD-D100-05344B255A04}"/>
                </a:ext>
              </a:extLst>
            </p:cNvPr>
            <p:cNvSpPr txBox="1"/>
            <p:nvPr/>
          </p:nvSpPr>
          <p:spPr>
            <a:xfrm>
              <a:off x="7454684" y="4133954"/>
              <a:ext cx="929900"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64%</a:t>
              </a:r>
              <a:endParaRPr lang="fr-FR" sz="1400" b="0" dirty="0"/>
            </a:p>
          </p:txBody>
        </p:sp>
        <p:pic>
          <p:nvPicPr>
            <p:cNvPr id="19" name="Graphique 18" descr="Badge Tick1 contour">
              <a:extLst>
                <a:ext uri="{FF2B5EF4-FFF2-40B4-BE49-F238E27FC236}">
                  <a16:creationId xmlns:a16="http://schemas.microsoft.com/office/drawing/2014/main" id="{65666489-E1BE-FD01-823B-8A00B244D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4146920"/>
              <a:ext cx="288000" cy="288000"/>
            </a:xfrm>
            <a:prstGeom prst="rect">
              <a:avLst/>
            </a:prstGeom>
          </p:spPr>
        </p:pic>
      </p:grpSp>
      <p:sp>
        <p:nvSpPr>
          <p:cNvPr id="8" name="Rectangle 7">
            <a:extLst>
              <a:ext uri="{FF2B5EF4-FFF2-40B4-BE49-F238E27FC236}">
                <a16:creationId xmlns:a16="http://schemas.microsoft.com/office/drawing/2014/main" id="{162DDCE9-28D9-79F4-0DD1-049F117CCBFB}"/>
              </a:ext>
            </a:extLst>
          </p:cNvPr>
          <p:cNvSpPr/>
          <p:nvPr/>
        </p:nvSpPr>
        <p:spPr>
          <a:xfrm>
            <a:off x="2779700" y="1729543"/>
            <a:ext cx="1440000" cy="252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Vrai</a:t>
            </a:r>
          </a:p>
        </p:txBody>
      </p:sp>
      <p:sp>
        <p:nvSpPr>
          <p:cNvPr id="9" name="Rectangle 8">
            <a:extLst>
              <a:ext uri="{FF2B5EF4-FFF2-40B4-BE49-F238E27FC236}">
                <a16:creationId xmlns:a16="http://schemas.microsoft.com/office/drawing/2014/main" id="{7E1E6FE2-CA8B-431E-AFF6-571F98CC8BD9}"/>
              </a:ext>
            </a:extLst>
          </p:cNvPr>
          <p:cNvSpPr/>
          <p:nvPr/>
        </p:nvSpPr>
        <p:spPr>
          <a:xfrm>
            <a:off x="4219700" y="1729543"/>
            <a:ext cx="1440000" cy="252000"/>
          </a:xfrm>
          <a:prstGeom prst="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000" b="1" dirty="0">
                <a:solidFill>
                  <a:schemeClr val="bg1"/>
                </a:solidFill>
                <a:latin typeface="+mj-lt"/>
              </a:rPr>
              <a:t>Faux</a:t>
            </a:r>
          </a:p>
        </p:txBody>
      </p:sp>
      <p:sp>
        <p:nvSpPr>
          <p:cNvPr id="20" name="Rectangle 19">
            <a:extLst>
              <a:ext uri="{FF2B5EF4-FFF2-40B4-BE49-F238E27FC236}">
                <a16:creationId xmlns:a16="http://schemas.microsoft.com/office/drawing/2014/main" id="{72C50931-CAC6-4D6A-7F3F-3D8FC4741598}"/>
              </a:ext>
            </a:extLst>
          </p:cNvPr>
          <p:cNvSpPr/>
          <p:nvPr/>
        </p:nvSpPr>
        <p:spPr>
          <a:xfrm>
            <a:off x="5659700" y="1729543"/>
            <a:ext cx="1440000" cy="25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Ne sait pas</a:t>
            </a:r>
          </a:p>
        </p:txBody>
      </p:sp>
      <p:sp>
        <p:nvSpPr>
          <p:cNvPr id="5" name="Rectangle 4">
            <a:extLst>
              <a:ext uri="{FF2B5EF4-FFF2-40B4-BE49-F238E27FC236}">
                <a16:creationId xmlns:a16="http://schemas.microsoft.com/office/drawing/2014/main" id="{5BAAC066-30AE-950D-9B77-2B9928F3AC45}"/>
              </a:ext>
            </a:extLst>
          </p:cNvPr>
          <p:cNvSpPr/>
          <p:nvPr/>
        </p:nvSpPr>
        <p:spPr>
          <a:xfrm>
            <a:off x="7165661" y="1687909"/>
            <a:ext cx="925618" cy="33879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2"/>
                </a:solidFill>
                <a:latin typeface="+mj-lt"/>
              </a:rPr>
              <a:t>Bonnes réponses</a:t>
            </a:r>
          </a:p>
        </p:txBody>
      </p:sp>
    </p:spTree>
    <p:extLst>
      <p:ext uri="{BB962C8B-B14F-4D97-AF65-F5344CB8AC3E}">
        <p14:creationId xmlns:p14="http://schemas.microsoft.com/office/powerpoint/2010/main" val="24235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81589C-1F6D-F0A3-C4A8-1D0B895ECA7E}"/>
              </a:ext>
            </a:extLst>
          </p:cNvPr>
          <p:cNvSpPr/>
          <p:nvPr/>
        </p:nvSpPr>
        <p:spPr>
          <a:xfrm>
            <a:off x="7454685" y="2044352"/>
            <a:ext cx="925618" cy="265173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0E7EC5B0-5F93-8C6F-8B74-271EEC74D705}"/>
              </a:ext>
            </a:extLst>
          </p:cNvPr>
          <p:cNvSpPr/>
          <p:nvPr/>
        </p:nvSpPr>
        <p:spPr>
          <a:xfrm>
            <a:off x="7454685" y="1705551"/>
            <a:ext cx="925618" cy="33879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2"/>
                </a:solidFill>
                <a:latin typeface="+mj-lt"/>
              </a:rPr>
              <a:t>Bonnes réponses</a:t>
            </a:r>
          </a:p>
        </p:txBody>
      </p:sp>
      <p:sp>
        <p:nvSpPr>
          <p:cNvPr id="5" name="Rectangle 4">
            <a:extLst>
              <a:ext uri="{FF2B5EF4-FFF2-40B4-BE49-F238E27FC236}">
                <a16:creationId xmlns:a16="http://schemas.microsoft.com/office/drawing/2014/main" id="{83A08048-8A04-AF93-4B7E-0B4977230D28}"/>
              </a:ext>
            </a:extLst>
          </p:cNvPr>
          <p:cNvSpPr/>
          <p:nvPr/>
        </p:nvSpPr>
        <p:spPr>
          <a:xfrm>
            <a:off x="1" y="4298713"/>
            <a:ext cx="7450402" cy="3973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919C8370-E6F0-C62D-C9F8-D7192250585D}"/>
              </a:ext>
            </a:extLst>
          </p:cNvPr>
          <p:cNvSpPr>
            <a:spLocks noGrp="1"/>
          </p:cNvSpPr>
          <p:nvPr>
            <p:ph type="body" sz="quarter" idx="17"/>
          </p:nvPr>
        </p:nvSpPr>
        <p:spPr/>
        <p:txBody>
          <a:bodyPr/>
          <a:lstStyle/>
          <a:p>
            <a:r>
              <a:rPr lang="fr-FR" dirty="0"/>
              <a:t>Pour les propositions suivantes sur l’agriculture biologique, indiquez si, selon vous, elles sont vraies ou fausses. La réglementation sur l’agriculture biologique…</a:t>
            </a:r>
          </a:p>
        </p:txBody>
      </p:sp>
      <p:sp>
        <p:nvSpPr>
          <p:cNvPr id="3" name="Espace réservé du texte 2">
            <a:extLst>
              <a:ext uri="{FF2B5EF4-FFF2-40B4-BE49-F238E27FC236}">
                <a16:creationId xmlns:a16="http://schemas.microsoft.com/office/drawing/2014/main" id="{7E80CD00-8B42-B41F-CC2E-8C72F49E4E21}"/>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8E9D808E-D459-FCE8-7FC1-C062291CD0AF}"/>
              </a:ext>
            </a:extLst>
          </p:cNvPr>
          <p:cNvSpPr>
            <a:spLocks noGrp="1"/>
          </p:cNvSpPr>
          <p:nvPr>
            <p:ph type="title"/>
          </p:nvPr>
        </p:nvSpPr>
        <p:spPr/>
        <p:txBody>
          <a:bodyPr/>
          <a:lstStyle/>
          <a:p>
            <a:r>
              <a:rPr lang="fr-FR" dirty="0"/>
              <a:t>Connaissances des normes bio</a:t>
            </a:r>
          </a:p>
        </p:txBody>
      </p:sp>
      <p:graphicFrame>
        <p:nvGraphicFramePr>
          <p:cNvPr id="7" name="Graphique 6">
            <a:extLst>
              <a:ext uri="{FF2B5EF4-FFF2-40B4-BE49-F238E27FC236}">
                <a16:creationId xmlns:a16="http://schemas.microsoft.com/office/drawing/2014/main" id="{9B389C39-FD73-152E-8813-58625485ED02}"/>
              </a:ext>
            </a:extLst>
          </p:cNvPr>
          <p:cNvGraphicFramePr/>
          <p:nvPr/>
        </p:nvGraphicFramePr>
        <p:xfrm>
          <a:off x="348712" y="1994509"/>
          <a:ext cx="7271288" cy="2879415"/>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e 27">
            <a:extLst>
              <a:ext uri="{FF2B5EF4-FFF2-40B4-BE49-F238E27FC236}">
                <a16:creationId xmlns:a16="http://schemas.microsoft.com/office/drawing/2014/main" id="{FE066DFE-973E-2716-2EF1-8AAB02C57B55}"/>
              </a:ext>
            </a:extLst>
          </p:cNvPr>
          <p:cNvGrpSpPr/>
          <p:nvPr/>
        </p:nvGrpSpPr>
        <p:grpSpPr>
          <a:xfrm>
            <a:off x="7454687" y="2084844"/>
            <a:ext cx="929897" cy="313932"/>
            <a:chOff x="7454686" y="3214767"/>
            <a:chExt cx="929897" cy="313932"/>
          </a:xfrm>
        </p:grpSpPr>
        <p:sp>
          <p:nvSpPr>
            <p:cNvPr id="11" name="ZoneTexte 10">
              <a:extLst>
                <a:ext uri="{FF2B5EF4-FFF2-40B4-BE49-F238E27FC236}">
                  <a16:creationId xmlns:a16="http://schemas.microsoft.com/office/drawing/2014/main" id="{AD88B6B4-F11E-B1BA-6442-DC0E4FB1BEF0}"/>
                </a:ext>
              </a:extLst>
            </p:cNvPr>
            <p:cNvSpPr txBox="1"/>
            <p:nvPr/>
          </p:nvSpPr>
          <p:spPr>
            <a:xfrm>
              <a:off x="7454686" y="3214767"/>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58%</a:t>
              </a:r>
              <a:endParaRPr lang="fr-FR" sz="1400" b="0" dirty="0"/>
            </a:p>
          </p:txBody>
        </p:sp>
        <p:pic>
          <p:nvPicPr>
            <p:cNvPr id="21" name="Graphique 20" descr="Badge Tick1 contour">
              <a:extLst>
                <a:ext uri="{FF2B5EF4-FFF2-40B4-BE49-F238E27FC236}">
                  <a16:creationId xmlns:a16="http://schemas.microsoft.com/office/drawing/2014/main" id="{CA78963D-94B5-9433-78CB-EE1B06254F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3227733"/>
              <a:ext cx="288000" cy="288000"/>
            </a:xfrm>
            <a:prstGeom prst="rect">
              <a:avLst/>
            </a:prstGeom>
          </p:spPr>
        </p:pic>
      </p:grpSp>
      <p:grpSp>
        <p:nvGrpSpPr>
          <p:cNvPr id="27" name="Groupe 26">
            <a:extLst>
              <a:ext uri="{FF2B5EF4-FFF2-40B4-BE49-F238E27FC236}">
                <a16:creationId xmlns:a16="http://schemas.microsoft.com/office/drawing/2014/main" id="{177858DE-93D4-D36A-1E80-4931F1AC182C}"/>
              </a:ext>
            </a:extLst>
          </p:cNvPr>
          <p:cNvGrpSpPr/>
          <p:nvPr/>
        </p:nvGrpSpPr>
        <p:grpSpPr>
          <a:xfrm>
            <a:off x="7454687" y="3911356"/>
            <a:ext cx="929897" cy="313932"/>
            <a:chOff x="7454687" y="3674360"/>
            <a:chExt cx="929897" cy="313932"/>
          </a:xfrm>
        </p:grpSpPr>
        <p:sp>
          <p:nvSpPr>
            <p:cNvPr id="12" name="ZoneTexte 11">
              <a:extLst>
                <a:ext uri="{FF2B5EF4-FFF2-40B4-BE49-F238E27FC236}">
                  <a16:creationId xmlns:a16="http://schemas.microsoft.com/office/drawing/2014/main" id="{0814B3F1-0519-28F1-F160-BA462DC36F6E}"/>
                </a:ext>
              </a:extLst>
            </p:cNvPr>
            <p:cNvSpPr txBox="1"/>
            <p:nvPr/>
          </p:nvSpPr>
          <p:spPr>
            <a:xfrm>
              <a:off x="7454687" y="3674360"/>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47%</a:t>
              </a:r>
              <a:endParaRPr lang="fr-FR" sz="1400" b="0" dirty="0"/>
            </a:p>
          </p:txBody>
        </p:sp>
        <p:pic>
          <p:nvPicPr>
            <p:cNvPr id="22" name="Graphique 21" descr="Badge Tick1 contour">
              <a:extLst>
                <a:ext uri="{FF2B5EF4-FFF2-40B4-BE49-F238E27FC236}">
                  <a16:creationId xmlns:a16="http://schemas.microsoft.com/office/drawing/2014/main" id="{57FD36F0-405F-BC72-3F4C-C2230A4A66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8840" y="3690021"/>
              <a:ext cx="288000" cy="288000"/>
            </a:xfrm>
            <a:prstGeom prst="rect">
              <a:avLst/>
            </a:prstGeom>
          </p:spPr>
        </p:pic>
      </p:grpSp>
      <p:grpSp>
        <p:nvGrpSpPr>
          <p:cNvPr id="30" name="Groupe 29">
            <a:extLst>
              <a:ext uri="{FF2B5EF4-FFF2-40B4-BE49-F238E27FC236}">
                <a16:creationId xmlns:a16="http://schemas.microsoft.com/office/drawing/2014/main" id="{1F0300CF-9056-71E0-6CA8-DE1DCDC1B0D7}"/>
              </a:ext>
            </a:extLst>
          </p:cNvPr>
          <p:cNvGrpSpPr/>
          <p:nvPr/>
        </p:nvGrpSpPr>
        <p:grpSpPr>
          <a:xfrm>
            <a:off x="7454687" y="3013340"/>
            <a:ext cx="929897" cy="313932"/>
            <a:chOff x="7454687" y="2295581"/>
            <a:chExt cx="929897" cy="313932"/>
          </a:xfrm>
        </p:grpSpPr>
        <p:sp>
          <p:nvSpPr>
            <p:cNvPr id="9" name="ZoneTexte 8">
              <a:extLst>
                <a:ext uri="{FF2B5EF4-FFF2-40B4-BE49-F238E27FC236}">
                  <a16:creationId xmlns:a16="http://schemas.microsoft.com/office/drawing/2014/main" id="{F56611F2-02CD-5A69-6B06-05DB9FF3A5B0}"/>
                </a:ext>
              </a:extLst>
            </p:cNvPr>
            <p:cNvSpPr txBox="1"/>
            <p:nvPr/>
          </p:nvSpPr>
          <p:spPr>
            <a:xfrm>
              <a:off x="7454687" y="2295581"/>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49%</a:t>
              </a:r>
              <a:endParaRPr lang="fr-FR" sz="1600" b="0" dirty="0"/>
            </a:p>
          </p:txBody>
        </p:sp>
        <p:pic>
          <p:nvPicPr>
            <p:cNvPr id="24" name="Graphique 23" descr="Badge Tick1 contour">
              <a:extLst>
                <a:ext uri="{FF2B5EF4-FFF2-40B4-BE49-F238E27FC236}">
                  <a16:creationId xmlns:a16="http://schemas.microsoft.com/office/drawing/2014/main" id="{6449E025-5456-CC5B-CCA7-EFC85A314F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0214" y="2308547"/>
              <a:ext cx="288000" cy="288000"/>
            </a:xfrm>
            <a:prstGeom prst="rect">
              <a:avLst/>
            </a:prstGeom>
          </p:spPr>
        </p:pic>
      </p:grpSp>
      <p:grpSp>
        <p:nvGrpSpPr>
          <p:cNvPr id="31" name="Groupe 30">
            <a:extLst>
              <a:ext uri="{FF2B5EF4-FFF2-40B4-BE49-F238E27FC236}">
                <a16:creationId xmlns:a16="http://schemas.microsoft.com/office/drawing/2014/main" id="{2E763145-38ED-F58E-8E99-7BA780FE2729}"/>
              </a:ext>
            </a:extLst>
          </p:cNvPr>
          <p:cNvGrpSpPr/>
          <p:nvPr/>
        </p:nvGrpSpPr>
        <p:grpSpPr>
          <a:xfrm>
            <a:off x="7454686" y="3485208"/>
            <a:ext cx="929898" cy="313932"/>
            <a:chOff x="7454686" y="1835988"/>
            <a:chExt cx="929898" cy="313932"/>
          </a:xfrm>
        </p:grpSpPr>
        <p:sp>
          <p:nvSpPr>
            <p:cNvPr id="8" name="ZoneTexte 7">
              <a:extLst>
                <a:ext uri="{FF2B5EF4-FFF2-40B4-BE49-F238E27FC236}">
                  <a16:creationId xmlns:a16="http://schemas.microsoft.com/office/drawing/2014/main" id="{18FBA244-A148-3F95-B6EC-EE071C7EFC58}"/>
                </a:ext>
              </a:extLst>
            </p:cNvPr>
            <p:cNvSpPr txBox="1"/>
            <p:nvPr/>
          </p:nvSpPr>
          <p:spPr>
            <a:xfrm>
              <a:off x="7454686" y="1835988"/>
              <a:ext cx="929898" cy="313932"/>
            </a:xfrm>
            <a:prstGeom prst="rect">
              <a:avLst/>
            </a:prstGeom>
            <a:solidFill>
              <a:schemeClr val="tx2"/>
            </a:solidFill>
          </p:spPr>
          <p:txBody>
            <a:bodyPr wrap="square" rtlCol="0">
              <a:spAutoFit/>
            </a:bodyPr>
            <a:lstStyle/>
            <a:p>
              <a:pPr algn="r" defTabSz="685800">
                <a:lnSpc>
                  <a:spcPct val="90000"/>
                </a:lnSpc>
                <a:spcBef>
                  <a:spcPts val="750"/>
                </a:spcBef>
              </a:pPr>
              <a:r>
                <a:rPr lang="fr-FR" sz="1600" b="1" dirty="0">
                  <a:solidFill>
                    <a:schemeClr val="bg1"/>
                  </a:solidFill>
                </a:rPr>
                <a:t>48%</a:t>
              </a:r>
              <a:endParaRPr lang="fr-FR" sz="2000" dirty="0">
                <a:solidFill>
                  <a:schemeClr val="bg1"/>
                </a:solidFill>
              </a:endParaRPr>
            </a:p>
          </p:txBody>
        </p:sp>
        <p:pic>
          <p:nvPicPr>
            <p:cNvPr id="25" name="Graphique 24" descr="Badge Tick1 contour">
              <a:extLst>
                <a:ext uri="{FF2B5EF4-FFF2-40B4-BE49-F238E27FC236}">
                  <a16:creationId xmlns:a16="http://schemas.microsoft.com/office/drawing/2014/main" id="{E6D96FA5-F9B3-64EF-DA1C-E1B89D311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1848954"/>
              <a:ext cx="288000" cy="288000"/>
            </a:xfrm>
            <a:prstGeom prst="rect">
              <a:avLst/>
            </a:prstGeom>
          </p:spPr>
        </p:pic>
      </p:grpSp>
      <p:grpSp>
        <p:nvGrpSpPr>
          <p:cNvPr id="14" name="Groupe 13">
            <a:extLst>
              <a:ext uri="{FF2B5EF4-FFF2-40B4-BE49-F238E27FC236}">
                <a16:creationId xmlns:a16="http://schemas.microsoft.com/office/drawing/2014/main" id="{8971E89E-41C5-75DB-C9AC-19D79124409A}"/>
              </a:ext>
            </a:extLst>
          </p:cNvPr>
          <p:cNvGrpSpPr/>
          <p:nvPr/>
        </p:nvGrpSpPr>
        <p:grpSpPr>
          <a:xfrm>
            <a:off x="7454685" y="4357362"/>
            <a:ext cx="929897" cy="313932"/>
            <a:chOff x="7454687" y="2295581"/>
            <a:chExt cx="929897" cy="313932"/>
          </a:xfrm>
        </p:grpSpPr>
        <p:sp>
          <p:nvSpPr>
            <p:cNvPr id="15" name="ZoneTexte 14">
              <a:extLst>
                <a:ext uri="{FF2B5EF4-FFF2-40B4-BE49-F238E27FC236}">
                  <a16:creationId xmlns:a16="http://schemas.microsoft.com/office/drawing/2014/main" id="{201628BC-6AF3-6E86-536A-C3E60C98E33F}"/>
                </a:ext>
              </a:extLst>
            </p:cNvPr>
            <p:cNvSpPr txBox="1"/>
            <p:nvPr/>
          </p:nvSpPr>
          <p:spPr>
            <a:xfrm>
              <a:off x="7454687" y="2295581"/>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40%</a:t>
              </a:r>
              <a:endParaRPr lang="fr-FR" sz="1600" b="0" dirty="0"/>
            </a:p>
          </p:txBody>
        </p:sp>
        <p:pic>
          <p:nvPicPr>
            <p:cNvPr id="16" name="Graphique 15" descr="Badge Tick1 contour">
              <a:extLst>
                <a:ext uri="{FF2B5EF4-FFF2-40B4-BE49-F238E27FC236}">
                  <a16:creationId xmlns:a16="http://schemas.microsoft.com/office/drawing/2014/main" id="{803060CF-39A0-2142-C881-516E2013A3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0214" y="2308547"/>
              <a:ext cx="288000" cy="288000"/>
            </a:xfrm>
            <a:prstGeom prst="rect">
              <a:avLst/>
            </a:prstGeom>
          </p:spPr>
        </p:pic>
      </p:grpSp>
      <p:grpSp>
        <p:nvGrpSpPr>
          <p:cNvPr id="17" name="Groupe 16">
            <a:extLst>
              <a:ext uri="{FF2B5EF4-FFF2-40B4-BE49-F238E27FC236}">
                <a16:creationId xmlns:a16="http://schemas.microsoft.com/office/drawing/2014/main" id="{230353C0-A9F1-5FA2-FB3C-9D72A1765989}"/>
              </a:ext>
            </a:extLst>
          </p:cNvPr>
          <p:cNvGrpSpPr/>
          <p:nvPr/>
        </p:nvGrpSpPr>
        <p:grpSpPr>
          <a:xfrm>
            <a:off x="7454687" y="2546552"/>
            <a:ext cx="929898" cy="313932"/>
            <a:chOff x="7454686" y="3350117"/>
            <a:chExt cx="929898" cy="313932"/>
          </a:xfrm>
        </p:grpSpPr>
        <p:sp>
          <p:nvSpPr>
            <p:cNvPr id="19" name="ZoneTexte 18">
              <a:extLst>
                <a:ext uri="{FF2B5EF4-FFF2-40B4-BE49-F238E27FC236}">
                  <a16:creationId xmlns:a16="http://schemas.microsoft.com/office/drawing/2014/main" id="{6EF348D5-6A2A-7BBB-DA09-AF37E73D0E3F}"/>
                </a:ext>
              </a:extLst>
            </p:cNvPr>
            <p:cNvSpPr txBox="1"/>
            <p:nvPr/>
          </p:nvSpPr>
          <p:spPr>
            <a:xfrm>
              <a:off x="7454686" y="3350117"/>
              <a:ext cx="929898" cy="313932"/>
            </a:xfrm>
            <a:prstGeom prst="rect">
              <a:avLst/>
            </a:prstGeom>
            <a:solidFill>
              <a:schemeClr val="tx2"/>
            </a:solidFill>
          </p:spPr>
          <p:txBody>
            <a:bodyPr wrap="square" rtlCol="0">
              <a:spAutoFit/>
            </a:bodyPr>
            <a:lstStyle/>
            <a:p>
              <a:pPr algn="r" defTabSz="685800">
                <a:lnSpc>
                  <a:spcPct val="90000"/>
                </a:lnSpc>
                <a:spcBef>
                  <a:spcPts val="750"/>
                </a:spcBef>
              </a:pPr>
              <a:r>
                <a:rPr lang="fr-FR" sz="1600" b="1" dirty="0">
                  <a:solidFill>
                    <a:schemeClr val="bg1"/>
                  </a:solidFill>
                </a:rPr>
                <a:t>50%</a:t>
              </a:r>
              <a:endParaRPr lang="fr-FR" sz="2000" dirty="0">
                <a:solidFill>
                  <a:schemeClr val="bg1"/>
                </a:solidFill>
              </a:endParaRPr>
            </a:p>
          </p:txBody>
        </p:sp>
        <p:pic>
          <p:nvPicPr>
            <p:cNvPr id="20" name="Graphique 19" descr="Badge Tick1 contour">
              <a:extLst>
                <a:ext uri="{FF2B5EF4-FFF2-40B4-BE49-F238E27FC236}">
                  <a16:creationId xmlns:a16="http://schemas.microsoft.com/office/drawing/2014/main" id="{E801C0CB-424A-97EF-141E-5C223644AD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2725" y="3363083"/>
              <a:ext cx="288000" cy="288000"/>
            </a:xfrm>
            <a:prstGeom prst="rect">
              <a:avLst/>
            </a:prstGeom>
          </p:spPr>
        </p:pic>
      </p:grpSp>
      <p:sp>
        <p:nvSpPr>
          <p:cNvPr id="10" name="Rectangle 9">
            <a:extLst>
              <a:ext uri="{FF2B5EF4-FFF2-40B4-BE49-F238E27FC236}">
                <a16:creationId xmlns:a16="http://schemas.microsoft.com/office/drawing/2014/main" id="{0DE9509D-B67F-026F-5AFE-84C18DF0AE46}"/>
              </a:ext>
            </a:extLst>
          </p:cNvPr>
          <p:cNvSpPr/>
          <p:nvPr/>
        </p:nvSpPr>
        <p:spPr>
          <a:xfrm>
            <a:off x="2779700" y="1729543"/>
            <a:ext cx="1440000" cy="252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Vrai</a:t>
            </a:r>
          </a:p>
        </p:txBody>
      </p:sp>
      <p:sp>
        <p:nvSpPr>
          <p:cNvPr id="13" name="Rectangle 12">
            <a:extLst>
              <a:ext uri="{FF2B5EF4-FFF2-40B4-BE49-F238E27FC236}">
                <a16:creationId xmlns:a16="http://schemas.microsoft.com/office/drawing/2014/main" id="{9935ADCD-166F-AEE3-9125-144E33437F27}"/>
              </a:ext>
            </a:extLst>
          </p:cNvPr>
          <p:cNvSpPr/>
          <p:nvPr/>
        </p:nvSpPr>
        <p:spPr>
          <a:xfrm>
            <a:off x="4219700" y="1729543"/>
            <a:ext cx="1440000" cy="252000"/>
          </a:xfrm>
          <a:prstGeom prst="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000" b="1" dirty="0">
                <a:solidFill>
                  <a:schemeClr val="bg1"/>
                </a:solidFill>
                <a:latin typeface="+mj-lt"/>
              </a:rPr>
              <a:t>Faux</a:t>
            </a:r>
          </a:p>
        </p:txBody>
      </p:sp>
      <p:sp>
        <p:nvSpPr>
          <p:cNvPr id="18" name="Rectangle 17">
            <a:extLst>
              <a:ext uri="{FF2B5EF4-FFF2-40B4-BE49-F238E27FC236}">
                <a16:creationId xmlns:a16="http://schemas.microsoft.com/office/drawing/2014/main" id="{01178083-72BD-5531-7C56-A16BF164CDC3}"/>
              </a:ext>
            </a:extLst>
          </p:cNvPr>
          <p:cNvSpPr/>
          <p:nvPr/>
        </p:nvSpPr>
        <p:spPr>
          <a:xfrm>
            <a:off x="5659700" y="1729543"/>
            <a:ext cx="1440000" cy="25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Ne sait pas</a:t>
            </a:r>
          </a:p>
        </p:txBody>
      </p:sp>
    </p:spTree>
    <p:extLst>
      <p:ext uri="{BB962C8B-B14F-4D97-AF65-F5344CB8AC3E}">
        <p14:creationId xmlns:p14="http://schemas.microsoft.com/office/powerpoint/2010/main" val="1550112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BF507ED-21AC-9E1F-7B0D-639C4EC46EF5}"/>
              </a:ext>
            </a:extLst>
          </p:cNvPr>
          <p:cNvSpPr>
            <a:spLocks noGrp="1"/>
          </p:cNvSpPr>
          <p:nvPr>
            <p:ph type="body" sz="quarter" idx="17"/>
          </p:nvPr>
        </p:nvSpPr>
        <p:spPr/>
        <p:txBody>
          <a:bodyPr/>
          <a:lstStyle/>
          <a:p>
            <a:r>
              <a:rPr lang="fr-FR" dirty="0"/>
              <a:t>Selon vous, un produit est considéré comme bio quand...</a:t>
            </a:r>
          </a:p>
        </p:txBody>
      </p:sp>
      <p:sp>
        <p:nvSpPr>
          <p:cNvPr id="3" name="Espace réservé du texte 2">
            <a:extLst>
              <a:ext uri="{FF2B5EF4-FFF2-40B4-BE49-F238E27FC236}">
                <a16:creationId xmlns:a16="http://schemas.microsoft.com/office/drawing/2014/main" id="{09EC3546-4249-402C-9982-D30DDD62DDC8}"/>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3EDC9AD2-C8ED-E780-7410-A05C58C8FF2D}"/>
              </a:ext>
            </a:extLst>
          </p:cNvPr>
          <p:cNvSpPr>
            <a:spLocks noGrp="1"/>
          </p:cNvSpPr>
          <p:nvPr>
            <p:ph type="title"/>
          </p:nvPr>
        </p:nvSpPr>
        <p:spPr/>
        <p:txBody>
          <a:bodyPr/>
          <a:lstStyle/>
          <a:p>
            <a:r>
              <a:rPr lang="fr-FR" dirty="0"/>
              <a:t> Connaissance de la définition d’un produit bio</a:t>
            </a:r>
          </a:p>
        </p:txBody>
      </p:sp>
      <p:graphicFrame>
        <p:nvGraphicFramePr>
          <p:cNvPr id="5" name="Google Shape;695;p8">
            <a:extLst>
              <a:ext uri="{FF2B5EF4-FFF2-40B4-BE49-F238E27FC236}">
                <a16:creationId xmlns:a16="http://schemas.microsoft.com/office/drawing/2014/main" id="{1F3D904D-A7F0-F32D-AB68-82E5101BBA79}"/>
              </a:ext>
            </a:extLst>
          </p:cNvPr>
          <p:cNvGraphicFramePr/>
          <p:nvPr>
            <p:extLst>
              <p:ext uri="{D42A27DB-BD31-4B8C-83A1-F6EECF244321}">
                <p14:modId xmlns:p14="http://schemas.microsoft.com/office/powerpoint/2010/main" val="1716830873"/>
              </p:ext>
            </p:extLst>
          </p:nvPr>
        </p:nvGraphicFramePr>
        <p:xfrm>
          <a:off x="991892" y="1668555"/>
          <a:ext cx="7160216" cy="300655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 coins arrondis 5">
            <a:extLst>
              <a:ext uri="{FF2B5EF4-FFF2-40B4-BE49-F238E27FC236}">
                <a16:creationId xmlns:a16="http://schemas.microsoft.com/office/drawing/2014/main" id="{AB28FB6F-D1C3-EF4E-E5D4-36254DFA56A3}"/>
              </a:ext>
            </a:extLst>
          </p:cNvPr>
          <p:cNvSpPr/>
          <p:nvPr/>
        </p:nvSpPr>
        <p:spPr>
          <a:xfrm>
            <a:off x="3903020" y="2571750"/>
            <a:ext cx="1200539" cy="11156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2"/>
                </a:solidFill>
                <a:effectLst/>
                <a:uLnTx/>
                <a:uFillTx/>
                <a:latin typeface="+mj-lt"/>
                <a:ea typeface="+mn-ea"/>
                <a:cs typeface="+mn-cs"/>
              </a:rPr>
              <a:t>33%</a:t>
            </a:r>
          </a:p>
          <a:p>
            <a:pPr algn="ctr" defTabSz="914400">
              <a:defRPr/>
            </a:pPr>
            <a:r>
              <a:rPr lang="fr-FR" sz="1100" dirty="0">
                <a:solidFill>
                  <a:schemeClr val="bg2"/>
                </a:solidFill>
                <a:latin typeface="+mj-lt"/>
              </a:rPr>
              <a:t>Savent ce qu’est un produit bio</a:t>
            </a:r>
            <a:endParaRPr kumimoji="0" lang="fr-FR" sz="700" b="0" i="0" u="none" strike="noStrike" kern="1200" cap="none" spc="0" normalizeH="0" baseline="0" noProof="0" dirty="0">
              <a:ln>
                <a:noFill/>
              </a:ln>
              <a:solidFill>
                <a:schemeClr val="bg2"/>
              </a:solidFill>
              <a:effectLst/>
              <a:uLnTx/>
              <a:uFillTx/>
              <a:latin typeface="+mj-lt"/>
              <a:ea typeface="+mn-ea"/>
              <a:cs typeface="+mn-cs"/>
            </a:endParaRPr>
          </a:p>
        </p:txBody>
      </p:sp>
    </p:spTree>
    <p:extLst>
      <p:ext uri="{BB962C8B-B14F-4D97-AF65-F5344CB8AC3E}">
        <p14:creationId xmlns:p14="http://schemas.microsoft.com/office/powerpoint/2010/main" val="1178805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E80FE1-09A0-E413-ED41-5754B49871B0}"/>
              </a:ext>
            </a:extLst>
          </p:cNvPr>
          <p:cNvSpPr/>
          <p:nvPr/>
        </p:nvSpPr>
        <p:spPr>
          <a:xfrm>
            <a:off x="7306631" y="2034603"/>
            <a:ext cx="925618" cy="270964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3381F79-324B-C3F1-0D3B-3081D6814605}"/>
              </a:ext>
            </a:extLst>
          </p:cNvPr>
          <p:cNvSpPr/>
          <p:nvPr/>
        </p:nvSpPr>
        <p:spPr>
          <a:xfrm>
            <a:off x="7306631" y="1695802"/>
            <a:ext cx="925618" cy="33879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2"/>
                </a:solidFill>
                <a:latin typeface="+mj-lt"/>
              </a:rPr>
              <a:t>Bonnes réponses</a:t>
            </a:r>
          </a:p>
        </p:txBody>
      </p:sp>
      <p:sp>
        <p:nvSpPr>
          <p:cNvPr id="2" name="Espace réservé du texte 1">
            <a:extLst>
              <a:ext uri="{FF2B5EF4-FFF2-40B4-BE49-F238E27FC236}">
                <a16:creationId xmlns:a16="http://schemas.microsoft.com/office/drawing/2014/main" id="{919C8370-E6F0-C62D-C9F8-D7192250585D}"/>
              </a:ext>
            </a:extLst>
          </p:cNvPr>
          <p:cNvSpPr>
            <a:spLocks noGrp="1"/>
          </p:cNvSpPr>
          <p:nvPr>
            <p:ph type="body" sz="quarter" idx="17"/>
          </p:nvPr>
        </p:nvSpPr>
        <p:spPr/>
        <p:txBody>
          <a:bodyPr/>
          <a:lstStyle/>
          <a:p>
            <a:r>
              <a:rPr lang="fr-FR" dirty="0"/>
              <a:t>Il existe aujourd’hui une loi qui...</a:t>
            </a:r>
          </a:p>
        </p:txBody>
      </p:sp>
      <p:sp>
        <p:nvSpPr>
          <p:cNvPr id="3" name="Espace réservé du texte 2">
            <a:extLst>
              <a:ext uri="{FF2B5EF4-FFF2-40B4-BE49-F238E27FC236}">
                <a16:creationId xmlns:a16="http://schemas.microsoft.com/office/drawing/2014/main" id="{7E80CD00-8B42-B41F-CC2E-8C72F49E4E21}"/>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8E9D808E-D459-FCE8-7FC1-C062291CD0AF}"/>
              </a:ext>
            </a:extLst>
          </p:cNvPr>
          <p:cNvSpPr>
            <a:spLocks noGrp="1"/>
          </p:cNvSpPr>
          <p:nvPr>
            <p:ph type="title"/>
          </p:nvPr>
        </p:nvSpPr>
        <p:spPr/>
        <p:txBody>
          <a:bodyPr/>
          <a:lstStyle/>
          <a:p>
            <a:r>
              <a:rPr lang="fr-FR" dirty="0"/>
              <a:t>Connaissance des normes réglementaires</a:t>
            </a:r>
          </a:p>
        </p:txBody>
      </p:sp>
      <p:graphicFrame>
        <p:nvGraphicFramePr>
          <p:cNvPr id="7" name="Graphique 6">
            <a:extLst>
              <a:ext uri="{FF2B5EF4-FFF2-40B4-BE49-F238E27FC236}">
                <a16:creationId xmlns:a16="http://schemas.microsoft.com/office/drawing/2014/main" id="{9B389C39-FD73-152E-8813-58625485ED02}"/>
              </a:ext>
            </a:extLst>
          </p:cNvPr>
          <p:cNvGraphicFramePr/>
          <p:nvPr>
            <p:extLst>
              <p:ext uri="{D42A27DB-BD31-4B8C-83A1-F6EECF244321}">
                <p14:modId xmlns:p14="http://schemas.microsoft.com/office/powerpoint/2010/main" val="3147230508"/>
              </p:ext>
            </p:extLst>
          </p:nvPr>
        </p:nvGraphicFramePr>
        <p:xfrm>
          <a:off x="348712" y="1820002"/>
          <a:ext cx="6612380" cy="2924242"/>
        </p:xfrm>
        <a:graphic>
          <a:graphicData uri="http://schemas.openxmlformats.org/drawingml/2006/chart">
            <c:chart xmlns:c="http://schemas.openxmlformats.org/drawingml/2006/chart" xmlns:r="http://schemas.openxmlformats.org/officeDocument/2006/relationships" r:id="rId2"/>
          </a:graphicData>
        </a:graphic>
      </p:graphicFrame>
      <p:grpSp>
        <p:nvGrpSpPr>
          <p:cNvPr id="27" name="Groupe 26">
            <a:extLst>
              <a:ext uri="{FF2B5EF4-FFF2-40B4-BE49-F238E27FC236}">
                <a16:creationId xmlns:a16="http://schemas.microsoft.com/office/drawing/2014/main" id="{177858DE-93D4-D36A-1E80-4931F1AC182C}"/>
              </a:ext>
            </a:extLst>
          </p:cNvPr>
          <p:cNvGrpSpPr/>
          <p:nvPr/>
        </p:nvGrpSpPr>
        <p:grpSpPr>
          <a:xfrm>
            <a:off x="7302352" y="2352186"/>
            <a:ext cx="929897" cy="313932"/>
            <a:chOff x="7454687" y="3674360"/>
            <a:chExt cx="929897" cy="313932"/>
          </a:xfrm>
        </p:grpSpPr>
        <p:sp>
          <p:nvSpPr>
            <p:cNvPr id="12" name="ZoneTexte 11">
              <a:extLst>
                <a:ext uri="{FF2B5EF4-FFF2-40B4-BE49-F238E27FC236}">
                  <a16:creationId xmlns:a16="http://schemas.microsoft.com/office/drawing/2014/main" id="{0814B3F1-0519-28F1-F160-BA462DC36F6E}"/>
                </a:ext>
              </a:extLst>
            </p:cNvPr>
            <p:cNvSpPr txBox="1"/>
            <p:nvPr/>
          </p:nvSpPr>
          <p:spPr>
            <a:xfrm>
              <a:off x="7454687" y="3674360"/>
              <a:ext cx="929897" cy="313932"/>
            </a:xfrm>
            <a:prstGeom prst="rect">
              <a:avLst/>
            </a:prstGeom>
            <a:solidFill>
              <a:schemeClr val="tx2"/>
            </a:solidFill>
          </p:spPr>
          <p:txBody>
            <a:bodyPr wrap="square" rtlCol="0">
              <a:spAutoFit/>
            </a:bodyPr>
            <a:lstStyle>
              <a:defPPr>
                <a:defRPr lang="en-US"/>
              </a:defPPr>
              <a:lvl1pPr algn="r" defTabSz="685800">
                <a:lnSpc>
                  <a:spcPct val="90000"/>
                </a:lnSpc>
                <a:spcBef>
                  <a:spcPts val="750"/>
                </a:spcBef>
                <a:defRPr sz="2000" b="1">
                  <a:solidFill>
                    <a:schemeClr val="bg1"/>
                  </a:solidFill>
                </a:defRPr>
              </a:lvl1pPr>
            </a:lstStyle>
            <a:p>
              <a:r>
                <a:rPr lang="fr-FR" sz="1600" dirty="0"/>
                <a:t>44%</a:t>
              </a:r>
              <a:endParaRPr lang="fr-FR" sz="1400" b="0" dirty="0"/>
            </a:p>
          </p:txBody>
        </p:sp>
        <p:pic>
          <p:nvPicPr>
            <p:cNvPr id="22" name="Graphique 21" descr="Badge Tick1 contour">
              <a:extLst>
                <a:ext uri="{FF2B5EF4-FFF2-40B4-BE49-F238E27FC236}">
                  <a16:creationId xmlns:a16="http://schemas.microsoft.com/office/drawing/2014/main" id="{57FD36F0-405F-BC72-3F4C-C2230A4A66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8840" y="3690021"/>
              <a:ext cx="288000" cy="288000"/>
            </a:xfrm>
            <a:prstGeom prst="rect">
              <a:avLst/>
            </a:prstGeom>
          </p:spPr>
        </p:pic>
      </p:grpSp>
      <p:grpSp>
        <p:nvGrpSpPr>
          <p:cNvPr id="31" name="Groupe 30">
            <a:extLst>
              <a:ext uri="{FF2B5EF4-FFF2-40B4-BE49-F238E27FC236}">
                <a16:creationId xmlns:a16="http://schemas.microsoft.com/office/drawing/2014/main" id="{2E763145-38ED-F58E-8E99-7BA780FE2729}"/>
              </a:ext>
            </a:extLst>
          </p:cNvPr>
          <p:cNvGrpSpPr/>
          <p:nvPr/>
        </p:nvGrpSpPr>
        <p:grpSpPr>
          <a:xfrm>
            <a:off x="7302352" y="3652643"/>
            <a:ext cx="929898" cy="313932"/>
            <a:chOff x="7454686" y="1835988"/>
            <a:chExt cx="929898" cy="313932"/>
          </a:xfrm>
        </p:grpSpPr>
        <p:sp>
          <p:nvSpPr>
            <p:cNvPr id="8" name="ZoneTexte 7">
              <a:extLst>
                <a:ext uri="{FF2B5EF4-FFF2-40B4-BE49-F238E27FC236}">
                  <a16:creationId xmlns:a16="http://schemas.microsoft.com/office/drawing/2014/main" id="{18FBA244-A148-3F95-B6EC-EE071C7EFC58}"/>
                </a:ext>
              </a:extLst>
            </p:cNvPr>
            <p:cNvSpPr txBox="1"/>
            <p:nvPr/>
          </p:nvSpPr>
          <p:spPr>
            <a:xfrm>
              <a:off x="7454686" y="1835988"/>
              <a:ext cx="929898" cy="313932"/>
            </a:xfrm>
            <a:prstGeom prst="rect">
              <a:avLst/>
            </a:prstGeom>
            <a:solidFill>
              <a:schemeClr val="tx2"/>
            </a:solidFill>
          </p:spPr>
          <p:txBody>
            <a:bodyPr wrap="square" rtlCol="0">
              <a:spAutoFit/>
            </a:bodyPr>
            <a:lstStyle/>
            <a:p>
              <a:pPr algn="r" defTabSz="685800">
                <a:lnSpc>
                  <a:spcPct val="90000"/>
                </a:lnSpc>
                <a:spcBef>
                  <a:spcPts val="750"/>
                </a:spcBef>
              </a:pPr>
              <a:r>
                <a:rPr lang="fr-FR" sz="1600" b="1" dirty="0">
                  <a:solidFill>
                    <a:schemeClr val="bg1"/>
                  </a:solidFill>
                </a:rPr>
                <a:t>39%</a:t>
              </a:r>
              <a:endParaRPr lang="fr-FR" sz="2000" dirty="0">
                <a:solidFill>
                  <a:schemeClr val="bg1"/>
                </a:solidFill>
              </a:endParaRPr>
            </a:p>
          </p:txBody>
        </p:sp>
        <p:pic>
          <p:nvPicPr>
            <p:cNvPr id="25" name="Graphique 24" descr="Badge Tick1 contour">
              <a:extLst>
                <a:ext uri="{FF2B5EF4-FFF2-40B4-BE49-F238E27FC236}">
                  <a16:creationId xmlns:a16="http://schemas.microsoft.com/office/drawing/2014/main" id="{E6D96FA5-F9B3-64EF-DA1C-E1B89D3113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2725" y="1848954"/>
              <a:ext cx="288000" cy="288000"/>
            </a:xfrm>
            <a:prstGeom prst="rect">
              <a:avLst/>
            </a:prstGeom>
          </p:spPr>
        </p:pic>
      </p:grpSp>
      <p:sp>
        <p:nvSpPr>
          <p:cNvPr id="9" name="Rectangle 8">
            <a:extLst>
              <a:ext uri="{FF2B5EF4-FFF2-40B4-BE49-F238E27FC236}">
                <a16:creationId xmlns:a16="http://schemas.microsoft.com/office/drawing/2014/main" id="{8033929C-BFAD-DCCC-1BD3-C7DA275BEAA8}"/>
              </a:ext>
            </a:extLst>
          </p:cNvPr>
          <p:cNvSpPr/>
          <p:nvPr/>
        </p:nvSpPr>
        <p:spPr>
          <a:xfrm>
            <a:off x="2779700" y="1729543"/>
            <a:ext cx="1440000" cy="252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Vrai</a:t>
            </a:r>
          </a:p>
        </p:txBody>
      </p:sp>
      <p:sp>
        <p:nvSpPr>
          <p:cNvPr id="10" name="Rectangle 9">
            <a:extLst>
              <a:ext uri="{FF2B5EF4-FFF2-40B4-BE49-F238E27FC236}">
                <a16:creationId xmlns:a16="http://schemas.microsoft.com/office/drawing/2014/main" id="{6D823300-FB51-90D7-B85F-A9D5979254B9}"/>
              </a:ext>
            </a:extLst>
          </p:cNvPr>
          <p:cNvSpPr/>
          <p:nvPr/>
        </p:nvSpPr>
        <p:spPr>
          <a:xfrm>
            <a:off x="4219700" y="1729543"/>
            <a:ext cx="1440000" cy="252000"/>
          </a:xfrm>
          <a:prstGeom prst="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000" b="1" dirty="0">
                <a:solidFill>
                  <a:schemeClr val="bg1"/>
                </a:solidFill>
                <a:latin typeface="+mj-lt"/>
              </a:rPr>
              <a:t>Faux</a:t>
            </a:r>
          </a:p>
        </p:txBody>
      </p:sp>
      <p:sp>
        <p:nvSpPr>
          <p:cNvPr id="11" name="Rectangle 10">
            <a:extLst>
              <a:ext uri="{FF2B5EF4-FFF2-40B4-BE49-F238E27FC236}">
                <a16:creationId xmlns:a16="http://schemas.microsoft.com/office/drawing/2014/main" id="{65E9DE44-B951-6B18-1862-CA35D609E0D3}"/>
              </a:ext>
            </a:extLst>
          </p:cNvPr>
          <p:cNvSpPr/>
          <p:nvPr/>
        </p:nvSpPr>
        <p:spPr>
          <a:xfrm>
            <a:off x="5659700" y="1729543"/>
            <a:ext cx="1440000" cy="25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Ne sait pas</a:t>
            </a:r>
          </a:p>
        </p:txBody>
      </p:sp>
    </p:spTree>
    <p:extLst>
      <p:ext uri="{BB962C8B-B14F-4D97-AF65-F5344CB8AC3E}">
        <p14:creationId xmlns:p14="http://schemas.microsoft.com/office/powerpoint/2010/main" val="1587921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a:srcRect l="27973" r="27973"/>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Notoriété des labels</a:t>
            </a:r>
          </a:p>
        </p:txBody>
      </p:sp>
    </p:spTree>
    <p:extLst>
      <p:ext uri="{BB962C8B-B14F-4D97-AF65-F5344CB8AC3E}">
        <p14:creationId xmlns:p14="http://schemas.microsoft.com/office/powerpoint/2010/main" val="1088540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4DBC8F-6E71-742E-5C4B-63A52C28E242}"/>
              </a:ext>
            </a:extLst>
          </p:cNvPr>
          <p:cNvSpPr>
            <a:spLocks noGrp="1"/>
          </p:cNvSpPr>
          <p:nvPr>
            <p:ph type="body" sz="quarter" idx="17"/>
          </p:nvPr>
        </p:nvSpPr>
        <p:spPr/>
        <p:txBody>
          <a:bodyPr/>
          <a:lstStyle/>
          <a:p>
            <a:r>
              <a:rPr lang="fr-FR" dirty="0"/>
              <a:t>Connaissez-vous ces 2 logos…</a:t>
            </a:r>
          </a:p>
        </p:txBody>
      </p:sp>
      <p:sp>
        <p:nvSpPr>
          <p:cNvPr id="3" name="Espace réservé du texte 2">
            <a:extLst>
              <a:ext uri="{FF2B5EF4-FFF2-40B4-BE49-F238E27FC236}">
                <a16:creationId xmlns:a16="http://schemas.microsoft.com/office/drawing/2014/main" id="{B39BCADC-A060-B51B-687B-F088CB200F60}"/>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456E11BF-5CC5-7A7E-3774-4B128D58A1FE}"/>
              </a:ext>
            </a:extLst>
          </p:cNvPr>
          <p:cNvSpPr>
            <a:spLocks noGrp="1"/>
          </p:cNvSpPr>
          <p:nvPr>
            <p:ph type="title"/>
          </p:nvPr>
        </p:nvSpPr>
        <p:spPr/>
        <p:txBody>
          <a:bodyPr/>
          <a:lstStyle/>
          <a:p>
            <a:r>
              <a:rPr lang="fr-FR" dirty="0"/>
              <a:t>Connaissance des labels bio </a:t>
            </a:r>
          </a:p>
        </p:txBody>
      </p:sp>
      <p:graphicFrame>
        <p:nvGraphicFramePr>
          <p:cNvPr id="5" name="Google Shape;695;p8">
            <a:extLst>
              <a:ext uri="{FF2B5EF4-FFF2-40B4-BE49-F238E27FC236}">
                <a16:creationId xmlns:a16="http://schemas.microsoft.com/office/drawing/2014/main" id="{D29609B7-9108-2CB2-4CAB-9A335473A84E}"/>
              </a:ext>
            </a:extLst>
          </p:cNvPr>
          <p:cNvGraphicFramePr/>
          <p:nvPr/>
        </p:nvGraphicFramePr>
        <p:xfrm>
          <a:off x="207388" y="1721271"/>
          <a:ext cx="4415631" cy="3078719"/>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Label Agriculture biologique — Wikipédia">
            <a:extLst>
              <a:ext uri="{FF2B5EF4-FFF2-40B4-BE49-F238E27FC236}">
                <a16:creationId xmlns:a16="http://schemas.microsoft.com/office/drawing/2014/main" id="{B6917935-6CEE-6C8D-B64A-FDF6553DC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806" y="2981755"/>
            <a:ext cx="396794" cy="557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oogle Shape;695;p8">
            <a:extLst>
              <a:ext uri="{FF2B5EF4-FFF2-40B4-BE49-F238E27FC236}">
                <a16:creationId xmlns:a16="http://schemas.microsoft.com/office/drawing/2014/main" id="{B4739C8F-6707-7287-9AE4-5753B5C10D08}"/>
              </a:ext>
            </a:extLst>
          </p:cNvPr>
          <p:cNvGraphicFramePr/>
          <p:nvPr/>
        </p:nvGraphicFramePr>
        <p:xfrm>
          <a:off x="3789792" y="1691017"/>
          <a:ext cx="4415631" cy="3078719"/>
        </p:xfrm>
        <a:graphic>
          <a:graphicData uri="http://schemas.openxmlformats.org/drawingml/2006/chart">
            <c:chart xmlns:c="http://schemas.openxmlformats.org/drawingml/2006/chart" xmlns:r="http://schemas.openxmlformats.org/officeDocument/2006/relationships" r:id="rId4"/>
          </a:graphicData>
        </a:graphic>
      </p:graphicFrame>
      <p:pic>
        <p:nvPicPr>
          <p:cNvPr id="1028" name="Picture 4" descr="Certifications">
            <a:extLst>
              <a:ext uri="{FF2B5EF4-FFF2-40B4-BE49-F238E27FC236}">
                <a16:creationId xmlns:a16="http://schemas.microsoft.com/office/drawing/2014/main" id="{04B1DDBA-90E9-AE39-35F2-072D3C9A8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644" y="2925292"/>
            <a:ext cx="751928" cy="52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547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Connaissez-vous ces 2 logos…</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Evolution de la connaissance des labels bio</a:t>
            </a:r>
          </a:p>
        </p:txBody>
      </p:sp>
      <p:graphicFrame>
        <p:nvGraphicFramePr>
          <p:cNvPr id="5" name="Object 1024">
            <a:extLst>
              <a:ext uri="{FF2B5EF4-FFF2-40B4-BE49-F238E27FC236}">
                <a16:creationId xmlns:a16="http://schemas.microsoft.com/office/drawing/2014/main" id="{51EB6A05-725B-18C5-034D-811A84B9945C}"/>
              </a:ext>
            </a:extLst>
          </p:cNvPr>
          <p:cNvGraphicFramePr>
            <a:graphicFrameLocks noChangeAspect="1"/>
          </p:cNvGraphicFramePr>
          <p:nvPr/>
        </p:nvGraphicFramePr>
        <p:xfrm>
          <a:off x="555356" y="2528581"/>
          <a:ext cx="4016644" cy="2151141"/>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descr="Label Agriculture biologique — Wikipédia">
            <a:extLst>
              <a:ext uri="{FF2B5EF4-FFF2-40B4-BE49-F238E27FC236}">
                <a16:creationId xmlns:a16="http://schemas.microsoft.com/office/drawing/2014/main" id="{04933850-BEFC-1C33-A78E-241DB67E9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56" y="1802113"/>
            <a:ext cx="396794" cy="5577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E210C31-DABF-0A23-2722-407B2191219A}"/>
              </a:ext>
            </a:extLst>
          </p:cNvPr>
          <p:cNvSpPr txBox="1"/>
          <p:nvPr/>
        </p:nvSpPr>
        <p:spPr>
          <a:xfrm>
            <a:off x="952150" y="1880933"/>
            <a:ext cx="976393" cy="400110"/>
          </a:xfrm>
          <a:prstGeom prst="rect">
            <a:avLst/>
          </a:prstGeom>
          <a:noFill/>
        </p:spPr>
        <p:txBody>
          <a:bodyPr wrap="square" rtlCol="0">
            <a:spAutoFit/>
          </a:bodyPr>
          <a:lstStyle/>
          <a:p>
            <a:r>
              <a:rPr lang="fr-FR" sz="1000" spc="75" dirty="0">
                <a:solidFill>
                  <a:schemeClr val="tx1">
                    <a:lumMod val="65000"/>
                    <a:lumOff val="35000"/>
                  </a:schemeClr>
                </a:solidFill>
                <a:latin typeface="+mj-lt"/>
              </a:rPr>
              <a:t>% connait le logo</a:t>
            </a:r>
          </a:p>
        </p:txBody>
      </p:sp>
      <p:graphicFrame>
        <p:nvGraphicFramePr>
          <p:cNvPr id="8" name="Object 1024">
            <a:extLst>
              <a:ext uri="{FF2B5EF4-FFF2-40B4-BE49-F238E27FC236}">
                <a16:creationId xmlns:a16="http://schemas.microsoft.com/office/drawing/2014/main" id="{78F1204F-622B-2464-607E-1BCDB6DF0B2C}"/>
              </a:ext>
            </a:extLst>
          </p:cNvPr>
          <p:cNvGraphicFramePr>
            <a:graphicFrameLocks noChangeAspect="1"/>
          </p:cNvGraphicFramePr>
          <p:nvPr/>
        </p:nvGraphicFramePr>
        <p:xfrm>
          <a:off x="5055030" y="2525232"/>
          <a:ext cx="4016644" cy="2151141"/>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4" descr="Certifications">
            <a:extLst>
              <a:ext uri="{FF2B5EF4-FFF2-40B4-BE49-F238E27FC236}">
                <a16:creationId xmlns:a16="http://schemas.microsoft.com/office/drawing/2014/main" id="{98CA485C-5354-0844-4F53-CD8AD1041D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5030" y="1818802"/>
            <a:ext cx="751928" cy="52437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5AFCCD3A-EE16-DA54-B274-0B4E180C40B5}"/>
              </a:ext>
            </a:extLst>
          </p:cNvPr>
          <p:cNvSpPr txBox="1"/>
          <p:nvPr/>
        </p:nvSpPr>
        <p:spPr>
          <a:xfrm>
            <a:off x="5806958" y="1880932"/>
            <a:ext cx="976393" cy="400110"/>
          </a:xfrm>
          <a:prstGeom prst="rect">
            <a:avLst/>
          </a:prstGeom>
          <a:noFill/>
        </p:spPr>
        <p:txBody>
          <a:bodyPr wrap="square" rtlCol="0">
            <a:spAutoFit/>
          </a:bodyPr>
          <a:lstStyle/>
          <a:p>
            <a:r>
              <a:rPr lang="fr-FR" sz="1000" spc="75" dirty="0">
                <a:solidFill>
                  <a:schemeClr val="tx1">
                    <a:lumMod val="65000"/>
                    <a:lumOff val="35000"/>
                  </a:schemeClr>
                </a:solidFill>
                <a:latin typeface="+mj-lt"/>
              </a:rPr>
              <a:t>% connait le logo</a:t>
            </a:r>
          </a:p>
        </p:txBody>
      </p:sp>
      <p:sp>
        <p:nvSpPr>
          <p:cNvPr id="14" name="ZoneTexte 30">
            <a:extLst>
              <a:ext uri="{FF2B5EF4-FFF2-40B4-BE49-F238E27FC236}">
                <a16:creationId xmlns:a16="http://schemas.microsoft.com/office/drawing/2014/main" id="{C93A5919-E517-EEE1-8411-05447743F68B}"/>
              </a:ext>
            </a:extLst>
          </p:cNvPr>
          <p:cNvSpPr txBox="1"/>
          <p:nvPr/>
        </p:nvSpPr>
        <p:spPr>
          <a:xfrm>
            <a:off x="7836259" y="2559513"/>
            <a:ext cx="120253" cy="153888"/>
          </a:xfrm>
          <a:prstGeom prst="rect">
            <a:avLst/>
          </a:prstGeom>
          <a:noFill/>
        </p:spPr>
        <p:txBody>
          <a:bodyPr wrap="square" lIns="0" tIns="0" rIns="0" bIns="0">
            <a:spAutoFit/>
          </a:bodyPr>
          <a:lstStyle/>
          <a:p>
            <a:r>
              <a:rPr lang="en-CA" sz="1000" b="1" dirty="0">
                <a:solidFill>
                  <a:srgbClr val="92D050"/>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255972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Les habitudes alimentaires des Français – A retenir</a:t>
            </a:r>
          </a:p>
        </p:txBody>
      </p:sp>
      <p:sp>
        <p:nvSpPr>
          <p:cNvPr id="16" name="ZoneTexte 15">
            <a:extLst>
              <a:ext uri="{FF2B5EF4-FFF2-40B4-BE49-F238E27FC236}">
                <a16:creationId xmlns:a16="http://schemas.microsoft.com/office/drawing/2014/main" id="{1F6A75E8-34E2-E5E2-E599-C08483A1C567}"/>
              </a:ext>
            </a:extLst>
          </p:cNvPr>
          <p:cNvSpPr txBox="1"/>
          <p:nvPr/>
        </p:nvSpPr>
        <p:spPr>
          <a:xfrm>
            <a:off x="305312" y="991235"/>
            <a:ext cx="8533376" cy="3759200"/>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Une consommation de produits biologiques qui décroit</a:t>
            </a:r>
          </a:p>
          <a:p>
            <a:pPr algn="just"/>
            <a:endParaRPr lang="fr-FR" sz="1100" b="1" dirty="0">
              <a:solidFill>
                <a:schemeClr val="accent5"/>
              </a:solidFill>
              <a:latin typeface="Futura PT Book" panose="020B0502020204020303" pitchFamily="34" charset="0"/>
            </a:endParaRPr>
          </a:p>
          <a:p>
            <a:pPr algn="just"/>
            <a:r>
              <a:rPr lang="fr-FR" sz="900" dirty="0">
                <a:solidFill>
                  <a:srgbClr val="000000"/>
                </a:solidFill>
                <a:ea typeface="Calibri" panose="020F0502020204030204" pitchFamily="34" charset="0"/>
                <a:cs typeface="Times New Roman (Body CS)"/>
              </a:rPr>
              <a:t>Les résultats de l’édition 2022 du baromètre confirment la baisse d’attractivité du bio : 60% des Français indiquent avoir consommé des produits alimentaires biologiques au moins une fois par mois au cours des 12 derniers mois, </a:t>
            </a:r>
            <a:r>
              <a:rPr lang="fr-FR" sz="900" b="1" dirty="0">
                <a:solidFill>
                  <a:srgbClr val="000000"/>
                </a:solidFill>
                <a:ea typeface="Calibri" panose="020F0502020204030204" pitchFamily="34" charset="0"/>
                <a:cs typeface="Times New Roman (Body CS)"/>
              </a:rPr>
              <a:t>en baisse de 16 points </a:t>
            </a:r>
            <a:r>
              <a:rPr lang="fr-FR" sz="900" dirty="0">
                <a:solidFill>
                  <a:srgbClr val="000000"/>
                </a:solidFill>
                <a:ea typeface="Calibri" panose="020F0502020204030204" pitchFamily="34" charset="0"/>
                <a:cs typeface="Times New Roman (Body CS)"/>
              </a:rPr>
              <a:t>par rapport à 2021.</a:t>
            </a:r>
          </a:p>
          <a:p>
            <a:pPr algn="just"/>
            <a:r>
              <a:rPr lang="fr-FR" sz="900" dirty="0">
                <a:solidFill>
                  <a:srgbClr val="000000"/>
                </a:solidFill>
                <a:ea typeface="Calibri" panose="020F0502020204030204" pitchFamily="34" charset="0"/>
                <a:cs typeface="Times New Roman (Body CS)"/>
              </a:rPr>
              <a:t>La part des personnes </a:t>
            </a:r>
            <a:r>
              <a:rPr lang="fr-FR" sz="900" b="1" dirty="0">
                <a:solidFill>
                  <a:srgbClr val="000000"/>
                </a:solidFill>
                <a:ea typeface="Calibri" panose="020F0502020204030204" pitchFamily="34" charset="0"/>
                <a:cs typeface="Times New Roman (Body CS)"/>
              </a:rPr>
              <a:t>n’ayant pas consommé </a:t>
            </a:r>
            <a:r>
              <a:rPr lang="fr-FR" sz="900" dirty="0">
                <a:solidFill>
                  <a:srgbClr val="000000"/>
                </a:solidFill>
                <a:ea typeface="Calibri" panose="020F0502020204030204" pitchFamily="34" charset="0"/>
                <a:cs typeface="Times New Roman (Body CS)"/>
              </a:rPr>
              <a:t>de produits alimentaires biologiques sur un an a </a:t>
            </a:r>
            <a:r>
              <a:rPr lang="fr-FR" sz="900" b="1" dirty="0">
                <a:solidFill>
                  <a:srgbClr val="000000"/>
                </a:solidFill>
                <a:ea typeface="Calibri" panose="020F0502020204030204" pitchFamily="34" charset="0"/>
                <a:cs typeface="Times New Roman (Body CS)"/>
              </a:rPr>
              <a:t>quasiment doublé depuis 2021</a:t>
            </a:r>
            <a:r>
              <a:rPr lang="fr-FR" sz="900" dirty="0">
                <a:solidFill>
                  <a:srgbClr val="000000"/>
                </a:solidFill>
                <a:ea typeface="Calibri" panose="020F0502020204030204" pitchFamily="34" charset="0"/>
                <a:cs typeface="Times New Roman (Body CS)"/>
              </a:rPr>
              <a:t>, pour atteindre 17% en 2022. </a:t>
            </a:r>
          </a:p>
          <a:p>
            <a:pPr algn="just"/>
            <a:r>
              <a:rPr lang="fr-FR" sz="900" dirty="0">
                <a:solidFill>
                  <a:srgbClr val="000000"/>
                </a:solidFill>
                <a:ea typeface="Calibri" panose="020F0502020204030204" pitchFamily="34" charset="0"/>
                <a:cs typeface="Times New Roman (Body CS)"/>
              </a:rPr>
              <a:t>La part de consommateurs quotidiens (-7 pts) et hebdomadaires (-11 pts) de produits alimentaires biologiques a décru entre 2021 et 2022. </a:t>
            </a: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Par ailleurs, </a:t>
            </a:r>
            <a:r>
              <a:rPr lang="fr-FR" sz="900" b="1" dirty="0">
                <a:solidFill>
                  <a:srgbClr val="000000"/>
                </a:solidFill>
                <a:ea typeface="Calibri" panose="020F0502020204030204" pitchFamily="34" charset="0"/>
                <a:cs typeface="Times New Roman (Body CS)"/>
              </a:rPr>
              <a:t>la part d’acheteurs de produits alimentaires biologiques</a:t>
            </a:r>
            <a:r>
              <a:rPr lang="fr-FR" sz="900" dirty="0">
                <a:solidFill>
                  <a:srgbClr val="000000"/>
                </a:solidFill>
                <a:ea typeface="Calibri" panose="020F0502020204030204" pitchFamily="34" charset="0"/>
                <a:cs typeface="Times New Roman (Body CS)"/>
              </a:rPr>
              <a:t> sur une période de 4 semaines précédant l’enquête s’est effondrée de 17 points par rapport à 2021 et concerne </a:t>
            </a:r>
            <a:r>
              <a:rPr lang="fr-FR" sz="900" b="1" dirty="0">
                <a:solidFill>
                  <a:srgbClr val="000000"/>
                </a:solidFill>
                <a:ea typeface="Calibri" panose="020F0502020204030204" pitchFamily="34" charset="0"/>
                <a:cs typeface="Times New Roman (Body CS)"/>
              </a:rPr>
              <a:t>54% des Français en 2022.</a:t>
            </a:r>
          </a:p>
          <a:p>
            <a:pPr algn="just"/>
            <a:endParaRPr lang="fr-FR" sz="900" b="1" dirty="0">
              <a:solidFill>
                <a:srgbClr val="000000"/>
              </a:solidFill>
              <a:latin typeface="Futura PT Book" panose="020B0502020204020303" pitchFamily="34" charset="0"/>
              <a:ea typeface="Calibri" panose="020F0502020204030204" pitchFamily="34" charset="0"/>
              <a:cs typeface="Times New Roman (Body CS)"/>
            </a:endParaRPr>
          </a:p>
          <a:p>
            <a:pPr algn="just"/>
            <a:endParaRPr lang="fr-FR" sz="900" b="1" dirty="0">
              <a:solidFill>
                <a:srgbClr val="000000"/>
              </a:solidFill>
              <a:latin typeface="Futura PT Book" panose="020B0502020204020303" pitchFamily="34" charset="0"/>
              <a:ea typeface="Calibri" panose="020F0502020204030204" pitchFamily="34" charset="0"/>
              <a:cs typeface="Times New Roman (Body CS)"/>
            </a:endParaRPr>
          </a:p>
          <a:p>
            <a:pPr algn="just"/>
            <a:endParaRPr lang="fr-FR" sz="1050" dirty="0">
              <a:latin typeface="Futura PT Book" panose="020B0502020204020303" pitchFamily="34" charset="0"/>
              <a:ea typeface="Calibri" panose="020F0502020204030204" pitchFamily="34" charset="0"/>
              <a:cs typeface="Times New Roman (Body CS)"/>
            </a:endParaRPr>
          </a:p>
          <a:p>
            <a:pPr marR="0" lvl="0" algn="just" defTabSz="914400" rtl="0" eaLnBrk="1" fontAlgn="auto" latinLnBrk="0" hangingPunct="1">
              <a:spcBef>
                <a:spcPts val="0"/>
              </a:spcBef>
              <a:spcAft>
                <a:spcPts val="0"/>
              </a:spcAft>
              <a:buClrTx/>
              <a:buSzTx/>
              <a:tabLst/>
              <a:defRPr/>
            </a:pPr>
            <a:endParaRPr lang="fr-FR" sz="600" dirty="0">
              <a:solidFill>
                <a:srgbClr val="000000"/>
              </a:solidFill>
              <a:latin typeface="Futura PT Book" panose="020B0502020204020303" pitchFamily="34" charset="0"/>
            </a:endParaRPr>
          </a:p>
          <a:p>
            <a:pPr algn="just">
              <a:defRPr/>
            </a:pPr>
            <a:r>
              <a:rPr lang="fr-FR" sz="1000" b="1" dirty="0">
                <a:solidFill>
                  <a:schemeClr val="tx2"/>
                </a:solidFill>
              </a:rPr>
              <a:t>Une intensification de consommation alimentaire bio chez les consommateurs réguliers</a:t>
            </a:r>
          </a:p>
          <a:p>
            <a:pPr marR="0" lvl="0" algn="just" defTabSz="914400" rtl="0" eaLnBrk="1" fontAlgn="auto" latinLnBrk="0" hangingPunct="1">
              <a:spcBef>
                <a:spcPts val="0"/>
              </a:spcBef>
              <a:spcAft>
                <a:spcPts val="0"/>
              </a:spcAft>
              <a:buClrTx/>
              <a:buSzTx/>
              <a:tabLst/>
              <a:defRPr/>
            </a:pPr>
            <a:endParaRPr lang="fr-FR" sz="600" dirty="0">
              <a:solidFill>
                <a:srgbClr val="000000"/>
              </a:solidFill>
              <a:latin typeface="Futura PT Book" panose="020B0502020204020303" pitchFamily="34" charset="0"/>
            </a:endParaRPr>
          </a:p>
          <a:p>
            <a:pPr marR="0" lvl="0" algn="just" defTabSz="914400" rtl="0" eaLnBrk="1" fontAlgn="auto" latinLnBrk="0" hangingPunct="1">
              <a:spcBef>
                <a:spcPts val="0"/>
              </a:spcBef>
              <a:spcAft>
                <a:spcPts val="0"/>
              </a:spcAft>
              <a:buClrTx/>
              <a:buSzTx/>
              <a:tabLst/>
              <a:defRPr/>
            </a:pPr>
            <a:r>
              <a:rPr lang="fr-FR" sz="900" dirty="0">
                <a:solidFill>
                  <a:srgbClr val="000000"/>
                </a:solidFill>
              </a:rPr>
              <a:t>Si le nombre de consommateurs de bio décroît, on note parallèlement </a:t>
            </a:r>
            <a:r>
              <a:rPr lang="fr-FR" sz="900" b="1" dirty="0">
                <a:solidFill>
                  <a:srgbClr val="000000"/>
                </a:solidFill>
              </a:rPr>
              <a:t>une intensification de la consommation chez les consommateurs réguliers </a:t>
            </a:r>
            <a:r>
              <a:rPr lang="fr-FR" sz="900" dirty="0">
                <a:solidFill>
                  <a:srgbClr val="000000"/>
                </a:solidFill>
              </a:rPr>
              <a:t>de produits alimentaires biologiques. Ainsi, </a:t>
            </a:r>
            <a:r>
              <a:rPr lang="fr-FR" sz="900" b="1" dirty="0">
                <a:solidFill>
                  <a:srgbClr val="000000"/>
                </a:solidFill>
              </a:rPr>
              <a:t>près d’un quart des consommateurs quotidiens </a:t>
            </a:r>
            <a:r>
              <a:rPr lang="fr-FR" sz="900" dirty="0">
                <a:solidFill>
                  <a:srgbClr val="000000"/>
                </a:solidFill>
              </a:rPr>
              <a:t>de produits biologiques, estiment à </a:t>
            </a:r>
            <a:r>
              <a:rPr lang="fr-FR" sz="900" b="1" dirty="0">
                <a:solidFill>
                  <a:srgbClr val="000000"/>
                </a:solidFill>
              </a:rPr>
              <a:t>plus de 75% </a:t>
            </a:r>
            <a:r>
              <a:rPr lang="fr-FR" sz="900" dirty="0">
                <a:solidFill>
                  <a:srgbClr val="000000"/>
                </a:solidFill>
              </a:rPr>
              <a:t>la part de produits bio dans leur alimentation, en </a:t>
            </a:r>
            <a:r>
              <a:rPr lang="fr-FR" sz="900" b="1" dirty="0">
                <a:solidFill>
                  <a:srgbClr val="000000"/>
                </a:solidFill>
              </a:rPr>
              <a:t>hausse de 10 points </a:t>
            </a:r>
            <a:r>
              <a:rPr lang="fr-FR" sz="900" dirty="0">
                <a:solidFill>
                  <a:srgbClr val="000000"/>
                </a:solidFill>
              </a:rPr>
              <a:t>par rapport à 2021. </a:t>
            </a:r>
          </a:p>
          <a:p>
            <a:pPr marR="0" lvl="0" algn="just" defTabSz="914400" rtl="0" eaLnBrk="1" fontAlgn="auto" latinLnBrk="0" hangingPunct="1">
              <a:spcBef>
                <a:spcPts val="0"/>
              </a:spcBef>
              <a:spcAft>
                <a:spcPts val="0"/>
              </a:spcAft>
              <a:buClrTx/>
              <a:buSzTx/>
              <a:tabLst/>
              <a:defRPr/>
            </a:pPr>
            <a:endParaRPr lang="fr-FR" sz="900" dirty="0">
              <a:solidFill>
                <a:srgbClr val="000000"/>
              </a:solidFill>
            </a:endParaRPr>
          </a:p>
          <a:p>
            <a:pPr indent="-2481263" algn="just">
              <a:tabLst>
                <a:tab pos="2605088" algn="l"/>
              </a:tabLst>
            </a:pPr>
            <a:r>
              <a:rPr lang="fr-FR" sz="1000" b="1" dirty="0">
                <a:solidFill>
                  <a:schemeClr val="tx2"/>
                </a:solidFill>
              </a:rPr>
              <a:t>Profil des consommateurs réguliers de produits bios</a:t>
            </a:r>
          </a:p>
          <a:p>
            <a:pPr algn="just"/>
            <a:endParaRPr lang="fr-FR" sz="1050" dirty="0">
              <a:effectLst/>
              <a:latin typeface="Futura PT Book" panose="020B0502020204020303" pitchFamily="34" charset="0"/>
              <a:ea typeface="Calibri" panose="020F0502020204030204" pitchFamily="34" charset="0"/>
              <a:cs typeface="Times New Roman (Body CS)"/>
            </a:endParaRPr>
          </a:p>
          <a:p>
            <a:pPr algn="just" defTabSz="914400">
              <a:defRPr/>
            </a:pPr>
            <a:r>
              <a:rPr lang="fr-FR" sz="900" dirty="0">
                <a:solidFill>
                  <a:srgbClr val="000000"/>
                </a:solidFill>
              </a:rPr>
              <a:t>Le </a:t>
            </a:r>
            <a:r>
              <a:rPr lang="fr-FR" sz="900" b="1" dirty="0">
                <a:solidFill>
                  <a:srgbClr val="000000"/>
                </a:solidFill>
              </a:rPr>
              <a:t>profil des consommateurs réguliers </a:t>
            </a:r>
            <a:r>
              <a:rPr lang="fr-FR" sz="900" dirty="0">
                <a:solidFill>
                  <a:srgbClr val="000000"/>
                </a:solidFill>
              </a:rPr>
              <a:t>(au moins une fois par semaine) de produits bio  reste </a:t>
            </a:r>
            <a:r>
              <a:rPr lang="fr-FR" sz="900" b="1" dirty="0">
                <a:solidFill>
                  <a:srgbClr val="000000"/>
                </a:solidFill>
              </a:rPr>
              <a:t>très marqué socialement </a:t>
            </a:r>
            <a:r>
              <a:rPr lang="fr-FR" sz="900" dirty="0">
                <a:solidFill>
                  <a:srgbClr val="000000"/>
                </a:solidFill>
              </a:rPr>
              <a:t>: les CSP+ et CSP intermédiaires y sont plus représentées, de même que les populations aisées ou les plus diplômées. La consommation régulière de produits bios est surtout </a:t>
            </a:r>
            <a:r>
              <a:rPr lang="fr-FR" sz="900" b="1" dirty="0">
                <a:solidFill>
                  <a:srgbClr val="000000"/>
                </a:solidFill>
              </a:rPr>
              <a:t>nettement corrélée aux sensibilités politiques et environnementales</a:t>
            </a:r>
            <a:r>
              <a:rPr lang="fr-FR" sz="900" dirty="0">
                <a:solidFill>
                  <a:srgbClr val="000000"/>
                </a:solidFill>
              </a:rPr>
              <a:t>. Ainsi, 70% des personnes proches des mouvements écologistes sont des consommateurs réguliers de produits bio, comme 56% des Français se disant très inquiets de la situation environnementale. </a:t>
            </a:r>
          </a:p>
          <a:p>
            <a:pPr algn="just" defTabSz="914400">
              <a:defRPr/>
            </a:pPr>
            <a:endParaRPr lang="fr-FR" sz="900" dirty="0">
              <a:solidFill>
                <a:srgbClr val="000000"/>
              </a:solidFill>
            </a:endParaRPr>
          </a:p>
          <a:p>
            <a:pPr algn="just" defTabSz="914400">
              <a:defRPr/>
            </a:pPr>
            <a:r>
              <a:rPr lang="fr-FR" sz="900" dirty="0">
                <a:solidFill>
                  <a:srgbClr val="000000"/>
                </a:solidFill>
              </a:rPr>
              <a:t>La consommation régulière de produits bio est également </a:t>
            </a:r>
            <a:r>
              <a:rPr lang="fr-FR" sz="900" b="1" dirty="0">
                <a:solidFill>
                  <a:srgbClr val="000000"/>
                </a:solidFill>
              </a:rPr>
              <a:t>très reliée à l’attention (et l’inquiétude) portée aux effets de l’alimentation sur la santé</a:t>
            </a:r>
            <a:r>
              <a:rPr lang="fr-FR" sz="900" dirty="0">
                <a:solidFill>
                  <a:srgbClr val="000000"/>
                </a:solidFill>
              </a:rPr>
              <a:t>. 53% des Français très attentifs aux effets de l’alimentation sur la santé consomment des produits alimentaires bio au moins une fois par semaine, pour seulement 6% de ceux qui n’y accordent pas d’attention.</a:t>
            </a:r>
            <a:r>
              <a:rPr lang="fr-FR" sz="900" b="1" dirty="0">
                <a:solidFill>
                  <a:schemeClr val="tx2"/>
                </a:solidFill>
              </a:rPr>
              <a:t> </a:t>
            </a:r>
          </a:p>
          <a:p>
            <a:pPr algn="just" defTabSz="914400">
              <a:defRPr/>
            </a:pPr>
            <a:endParaRPr lang="fr-FR" sz="900" b="1" dirty="0">
              <a:solidFill>
                <a:schemeClr val="tx2"/>
              </a:solidFill>
            </a:endParaRPr>
          </a:p>
          <a:p>
            <a:pPr algn="just" defTabSz="914400">
              <a:defRPr/>
            </a:pPr>
            <a:r>
              <a:rPr lang="fr-FR" sz="1000" b="1" dirty="0">
                <a:solidFill>
                  <a:schemeClr val="tx2"/>
                </a:solidFill>
              </a:rPr>
              <a:t>Des doutes sur la réalité du bio</a:t>
            </a:r>
          </a:p>
          <a:p>
            <a:pPr algn="just" defTabSz="914400">
              <a:defRPr/>
            </a:pPr>
            <a:endParaRPr lang="fr-FR" sz="900" b="1" dirty="0">
              <a:solidFill>
                <a:schemeClr val="tx2"/>
              </a:solidFill>
            </a:endParaRPr>
          </a:p>
          <a:p>
            <a:pPr algn="just" defTabSz="914400">
              <a:defRPr/>
            </a:pPr>
            <a:r>
              <a:rPr lang="fr-FR" sz="900" dirty="0">
                <a:solidFill>
                  <a:srgbClr val="000000"/>
                </a:solidFill>
              </a:rPr>
              <a:t>Si le prix reste le 1</a:t>
            </a:r>
            <a:r>
              <a:rPr lang="fr-FR" sz="900" baseline="30000" dirty="0">
                <a:solidFill>
                  <a:srgbClr val="000000"/>
                </a:solidFill>
              </a:rPr>
              <a:t>er</a:t>
            </a:r>
            <a:r>
              <a:rPr lang="fr-FR" sz="900" dirty="0">
                <a:solidFill>
                  <a:srgbClr val="000000"/>
                </a:solidFill>
              </a:rPr>
              <a:t> frein déclaré à la consommation de produits alimentaires bio, on observe en 2022 </a:t>
            </a:r>
            <a:r>
              <a:rPr lang="fr-FR" sz="900" b="1" dirty="0">
                <a:solidFill>
                  <a:srgbClr val="000000"/>
                </a:solidFill>
              </a:rPr>
              <a:t>une très forte progression de la remise en question de la réalité du bio</a:t>
            </a:r>
            <a:r>
              <a:rPr lang="fr-FR" sz="900" dirty="0">
                <a:solidFill>
                  <a:srgbClr val="000000"/>
                </a:solidFill>
              </a:rPr>
              <a:t>, qui arrive en 2</a:t>
            </a:r>
            <a:r>
              <a:rPr lang="fr-FR" sz="900" baseline="30000" dirty="0">
                <a:solidFill>
                  <a:srgbClr val="000000"/>
                </a:solidFill>
              </a:rPr>
              <a:t>ème</a:t>
            </a:r>
            <a:r>
              <a:rPr lang="fr-FR" sz="900" dirty="0">
                <a:solidFill>
                  <a:srgbClr val="000000"/>
                </a:solidFill>
              </a:rPr>
              <a:t> position des arguments invoqués, par 57% des non-consommateurs de bio (+17 points par rapport à 2021). Ces doutes se retrouvent également de manière très perceptible dans les questions ouvertes sur les raisons de la baisse de la consommation.</a:t>
            </a:r>
          </a:p>
        </p:txBody>
      </p:sp>
    </p:spTree>
    <p:extLst>
      <p:ext uri="{BB962C8B-B14F-4D97-AF65-F5344CB8AC3E}">
        <p14:creationId xmlns:p14="http://schemas.microsoft.com/office/powerpoint/2010/main" val="32534016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4DBC8F-6E71-742E-5C4B-63A52C28E242}"/>
              </a:ext>
            </a:extLst>
          </p:cNvPr>
          <p:cNvSpPr>
            <a:spLocks noGrp="1"/>
          </p:cNvSpPr>
          <p:nvPr>
            <p:ph type="body" sz="quarter" idx="17"/>
          </p:nvPr>
        </p:nvSpPr>
        <p:spPr/>
        <p:txBody>
          <a:bodyPr/>
          <a:lstStyle/>
          <a:p>
            <a:r>
              <a:rPr lang="fr-FR" dirty="0"/>
              <a:t>Pensez-vous que le logo AB identifie des produits biologiques de qualité … ?</a:t>
            </a:r>
          </a:p>
        </p:txBody>
      </p:sp>
      <p:sp>
        <p:nvSpPr>
          <p:cNvPr id="3" name="Espace réservé du texte 2">
            <a:extLst>
              <a:ext uri="{FF2B5EF4-FFF2-40B4-BE49-F238E27FC236}">
                <a16:creationId xmlns:a16="http://schemas.microsoft.com/office/drawing/2014/main" id="{B39BCADC-A060-B51B-687B-F088CB200F60}"/>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456E11BF-5CC5-7A7E-3774-4B128D58A1FE}"/>
              </a:ext>
            </a:extLst>
          </p:cNvPr>
          <p:cNvSpPr>
            <a:spLocks noGrp="1"/>
          </p:cNvSpPr>
          <p:nvPr>
            <p:ph type="title"/>
          </p:nvPr>
        </p:nvSpPr>
        <p:spPr/>
        <p:txBody>
          <a:bodyPr/>
          <a:lstStyle/>
          <a:p>
            <a:r>
              <a:rPr lang="fr-FR" dirty="0"/>
              <a:t>Connaissance des labels bio </a:t>
            </a:r>
          </a:p>
        </p:txBody>
      </p:sp>
      <p:graphicFrame>
        <p:nvGraphicFramePr>
          <p:cNvPr id="5" name="Google Shape;695;p8">
            <a:extLst>
              <a:ext uri="{FF2B5EF4-FFF2-40B4-BE49-F238E27FC236}">
                <a16:creationId xmlns:a16="http://schemas.microsoft.com/office/drawing/2014/main" id="{D29609B7-9108-2CB2-4CAB-9A335473A84E}"/>
              </a:ext>
            </a:extLst>
          </p:cNvPr>
          <p:cNvGraphicFramePr/>
          <p:nvPr>
            <p:extLst>
              <p:ext uri="{D42A27DB-BD31-4B8C-83A1-F6EECF244321}">
                <p14:modId xmlns:p14="http://schemas.microsoft.com/office/powerpoint/2010/main" val="1706284372"/>
              </p:ext>
            </p:extLst>
          </p:nvPr>
        </p:nvGraphicFramePr>
        <p:xfrm>
          <a:off x="1779693" y="1679508"/>
          <a:ext cx="5769635" cy="3120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3975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Nous allons vous montrer différents labels, logos ou certifications. Pour chacun d’eux, veuillez indiquer si vous connaissez ce label/logo/certification.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Connaissance de labels / logos</a:t>
            </a:r>
          </a:p>
        </p:txBody>
      </p:sp>
      <p:graphicFrame>
        <p:nvGraphicFramePr>
          <p:cNvPr id="5" name="Object 1024">
            <a:extLst>
              <a:ext uri="{FF2B5EF4-FFF2-40B4-BE49-F238E27FC236}">
                <a16:creationId xmlns:a16="http://schemas.microsoft.com/office/drawing/2014/main" id="{51EB6A05-725B-18C5-034D-811A84B9945C}"/>
              </a:ext>
            </a:extLst>
          </p:cNvPr>
          <p:cNvGraphicFramePr>
            <a:graphicFrameLocks noChangeAspect="1"/>
          </p:cNvGraphicFramePr>
          <p:nvPr>
            <p:extLst>
              <p:ext uri="{D42A27DB-BD31-4B8C-83A1-F6EECF244321}">
                <p14:modId xmlns:p14="http://schemas.microsoft.com/office/powerpoint/2010/main" val="2425092588"/>
              </p:ext>
            </p:extLst>
          </p:nvPr>
        </p:nvGraphicFramePr>
        <p:xfrm>
          <a:off x="207169" y="2033017"/>
          <a:ext cx="8217168" cy="3039973"/>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Connecteur droit 8">
            <a:extLst>
              <a:ext uri="{FF2B5EF4-FFF2-40B4-BE49-F238E27FC236}">
                <a16:creationId xmlns:a16="http://schemas.microsoft.com/office/drawing/2014/main" id="{650E1F50-06ED-7AB0-12CF-BE095444694D}"/>
              </a:ext>
            </a:extLst>
          </p:cNvPr>
          <p:cNvCxnSpPr>
            <a:cxnSpLocks/>
          </p:cNvCxnSpPr>
          <p:nvPr/>
        </p:nvCxnSpPr>
        <p:spPr>
          <a:xfrm>
            <a:off x="0" y="3813519"/>
            <a:ext cx="9144000"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D5B80B9-16B9-8150-3E35-6D204BCD96D0}"/>
              </a:ext>
            </a:extLst>
          </p:cNvPr>
          <p:cNvSpPr/>
          <p:nvPr/>
        </p:nvSpPr>
        <p:spPr>
          <a:xfrm>
            <a:off x="6985577" y="2104360"/>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95%</a:t>
            </a:r>
          </a:p>
        </p:txBody>
      </p:sp>
      <p:sp>
        <p:nvSpPr>
          <p:cNvPr id="28" name="Rectangle 27">
            <a:extLst>
              <a:ext uri="{FF2B5EF4-FFF2-40B4-BE49-F238E27FC236}">
                <a16:creationId xmlns:a16="http://schemas.microsoft.com/office/drawing/2014/main" id="{BF32E9A1-8114-AC6D-FD2E-19D19A549BC1}"/>
              </a:ext>
            </a:extLst>
          </p:cNvPr>
          <p:cNvSpPr/>
          <p:nvPr/>
        </p:nvSpPr>
        <p:spPr>
          <a:xfrm>
            <a:off x="6985577" y="2326075"/>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93%</a:t>
            </a:r>
          </a:p>
        </p:txBody>
      </p:sp>
      <p:sp>
        <p:nvSpPr>
          <p:cNvPr id="29" name="Rectangle 28">
            <a:extLst>
              <a:ext uri="{FF2B5EF4-FFF2-40B4-BE49-F238E27FC236}">
                <a16:creationId xmlns:a16="http://schemas.microsoft.com/office/drawing/2014/main" id="{FA5BE5C9-670E-ECDB-B9F3-EE9A94DF7243}"/>
              </a:ext>
            </a:extLst>
          </p:cNvPr>
          <p:cNvSpPr/>
          <p:nvPr/>
        </p:nvSpPr>
        <p:spPr>
          <a:xfrm>
            <a:off x="6985577" y="2547790"/>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89%</a:t>
            </a:r>
          </a:p>
        </p:txBody>
      </p:sp>
      <p:sp>
        <p:nvSpPr>
          <p:cNvPr id="30" name="Rectangle 29">
            <a:extLst>
              <a:ext uri="{FF2B5EF4-FFF2-40B4-BE49-F238E27FC236}">
                <a16:creationId xmlns:a16="http://schemas.microsoft.com/office/drawing/2014/main" id="{B221582A-31DB-5F4A-71E8-FA4A363C6308}"/>
              </a:ext>
            </a:extLst>
          </p:cNvPr>
          <p:cNvSpPr/>
          <p:nvPr/>
        </p:nvSpPr>
        <p:spPr>
          <a:xfrm>
            <a:off x="6985577" y="2769505"/>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82%</a:t>
            </a:r>
          </a:p>
        </p:txBody>
      </p:sp>
      <p:sp>
        <p:nvSpPr>
          <p:cNvPr id="31" name="Rectangle 30">
            <a:extLst>
              <a:ext uri="{FF2B5EF4-FFF2-40B4-BE49-F238E27FC236}">
                <a16:creationId xmlns:a16="http://schemas.microsoft.com/office/drawing/2014/main" id="{A7F599C5-8CC7-15E9-FEE7-40424162BC3D}"/>
              </a:ext>
            </a:extLst>
          </p:cNvPr>
          <p:cNvSpPr/>
          <p:nvPr/>
        </p:nvSpPr>
        <p:spPr>
          <a:xfrm>
            <a:off x="6985577" y="2991220"/>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80%</a:t>
            </a:r>
          </a:p>
        </p:txBody>
      </p:sp>
      <p:sp>
        <p:nvSpPr>
          <p:cNvPr id="32" name="Rectangle 31">
            <a:extLst>
              <a:ext uri="{FF2B5EF4-FFF2-40B4-BE49-F238E27FC236}">
                <a16:creationId xmlns:a16="http://schemas.microsoft.com/office/drawing/2014/main" id="{D430065C-FE44-5602-FB49-31FA4C357EC1}"/>
              </a:ext>
            </a:extLst>
          </p:cNvPr>
          <p:cNvSpPr/>
          <p:nvPr/>
        </p:nvSpPr>
        <p:spPr>
          <a:xfrm>
            <a:off x="6985577" y="3212935"/>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61%</a:t>
            </a:r>
          </a:p>
        </p:txBody>
      </p:sp>
      <p:sp>
        <p:nvSpPr>
          <p:cNvPr id="33" name="Rectangle 32">
            <a:extLst>
              <a:ext uri="{FF2B5EF4-FFF2-40B4-BE49-F238E27FC236}">
                <a16:creationId xmlns:a16="http://schemas.microsoft.com/office/drawing/2014/main" id="{AE2C8C93-40BA-B846-82BD-2D7C95EA8B0B}"/>
              </a:ext>
            </a:extLst>
          </p:cNvPr>
          <p:cNvSpPr/>
          <p:nvPr/>
        </p:nvSpPr>
        <p:spPr>
          <a:xfrm>
            <a:off x="6985577" y="3434650"/>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56%</a:t>
            </a:r>
          </a:p>
        </p:txBody>
      </p:sp>
      <p:sp>
        <p:nvSpPr>
          <p:cNvPr id="36" name="Rectangle 35">
            <a:extLst>
              <a:ext uri="{FF2B5EF4-FFF2-40B4-BE49-F238E27FC236}">
                <a16:creationId xmlns:a16="http://schemas.microsoft.com/office/drawing/2014/main" id="{5EA2155F-A160-CDCA-BBF2-8032BD1B3187}"/>
              </a:ext>
            </a:extLst>
          </p:cNvPr>
          <p:cNvSpPr/>
          <p:nvPr/>
        </p:nvSpPr>
        <p:spPr>
          <a:xfrm>
            <a:off x="6985577" y="4543224"/>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21%</a:t>
            </a:r>
          </a:p>
        </p:txBody>
      </p:sp>
      <p:sp>
        <p:nvSpPr>
          <p:cNvPr id="37" name="Rectangle 36">
            <a:extLst>
              <a:ext uri="{FF2B5EF4-FFF2-40B4-BE49-F238E27FC236}">
                <a16:creationId xmlns:a16="http://schemas.microsoft.com/office/drawing/2014/main" id="{2B81215D-25DA-AF4A-2AC0-C7FBACA2093E}"/>
              </a:ext>
            </a:extLst>
          </p:cNvPr>
          <p:cNvSpPr/>
          <p:nvPr/>
        </p:nvSpPr>
        <p:spPr>
          <a:xfrm>
            <a:off x="6985577" y="4321510"/>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22%</a:t>
            </a:r>
          </a:p>
        </p:txBody>
      </p:sp>
      <p:sp>
        <p:nvSpPr>
          <p:cNvPr id="38" name="Rectangle 37">
            <a:extLst>
              <a:ext uri="{FF2B5EF4-FFF2-40B4-BE49-F238E27FC236}">
                <a16:creationId xmlns:a16="http://schemas.microsoft.com/office/drawing/2014/main" id="{1AE8EA74-5E95-E98A-C073-03AB56A63B4E}"/>
              </a:ext>
            </a:extLst>
          </p:cNvPr>
          <p:cNvSpPr/>
          <p:nvPr/>
        </p:nvSpPr>
        <p:spPr>
          <a:xfrm>
            <a:off x="6985577" y="4099795"/>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44%</a:t>
            </a:r>
          </a:p>
        </p:txBody>
      </p:sp>
      <p:sp>
        <p:nvSpPr>
          <p:cNvPr id="39" name="Rectangle 38">
            <a:extLst>
              <a:ext uri="{FF2B5EF4-FFF2-40B4-BE49-F238E27FC236}">
                <a16:creationId xmlns:a16="http://schemas.microsoft.com/office/drawing/2014/main" id="{8A8FADAB-23E5-CC2E-8D0F-68B7913A0147}"/>
              </a:ext>
            </a:extLst>
          </p:cNvPr>
          <p:cNvSpPr/>
          <p:nvPr/>
        </p:nvSpPr>
        <p:spPr>
          <a:xfrm>
            <a:off x="6985577" y="3878080"/>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47%</a:t>
            </a:r>
          </a:p>
        </p:txBody>
      </p:sp>
      <p:sp>
        <p:nvSpPr>
          <p:cNvPr id="40" name="Rectangle 39">
            <a:extLst>
              <a:ext uri="{FF2B5EF4-FFF2-40B4-BE49-F238E27FC236}">
                <a16:creationId xmlns:a16="http://schemas.microsoft.com/office/drawing/2014/main" id="{561E03B7-765A-13AF-615E-39A87DC28850}"/>
              </a:ext>
            </a:extLst>
          </p:cNvPr>
          <p:cNvSpPr/>
          <p:nvPr/>
        </p:nvSpPr>
        <p:spPr>
          <a:xfrm>
            <a:off x="6985577" y="3656365"/>
            <a:ext cx="396000" cy="9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tx2"/>
                </a:solidFill>
                <a:latin typeface="Arial" panose="020B0604020202020204" pitchFamily="34" charset="0"/>
              </a:rPr>
              <a:t>56%</a:t>
            </a:r>
          </a:p>
        </p:txBody>
      </p:sp>
      <p:pic>
        <p:nvPicPr>
          <p:cNvPr id="6" name="Picture 2" descr="Comment communiquer - HVE - Haute Valeur Environnementale">
            <a:extLst>
              <a:ext uri="{FF2B5EF4-FFF2-40B4-BE49-F238E27FC236}">
                <a16:creationId xmlns:a16="http://schemas.microsoft.com/office/drawing/2014/main" id="{F0ED81AA-5113-53A3-6440-FB2666BF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904" y="4263020"/>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s produits U et Bleu-Blanc-Cœur | coursesu.com">
            <a:extLst>
              <a:ext uri="{FF2B5EF4-FFF2-40B4-BE49-F238E27FC236}">
                <a16:creationId xmlns:a16="http://schemas.microsoft.com/office/drawing/2014/main" id="{EE69CC58-B0E3-2093-B814-748DA4CB6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704" y="4034983"/>
            <a:ext cx="5184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F9B84F-93EA-6239-38F5-1642CEAA2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904" y="3821529"/>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GP logo – herbes-de-provence.org">
            <a:extLst>
              <a:ext uri="{FF2B5EF4-FFF2-40B4-BE49-F238E27FC236}">
                <a16:creationId xmlns:a16="http://schemas.microsoft.com/office/drawing/2014/main" id="{6A099FEE-01F7-2DEA-598E-9D8A02E20C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258" y="3553003"/>
            <a:ext cx="487289"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éléchargez les logos IGP, AOC, AOP, AB, STR - Evolis Ekidio">
            <a:extLst>
              <a:ext uri="{FF2B5EF4-FFF2-40B4-BE49-F238E27FC236}">
                <a16:creationId xmlns:a16="http://schemas.microsoft.com/office/drawing/2014/main" id="{5B85A3F6-2591-70F1-81F2-0F532D7A2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226" y="3150347"/>
            <a:ext cx="217354"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ppellation d'origine protégée/contrôlée (AOP/AOC) l INAO">
            <a:extLst>
              <a:ext uri="{FF2B5EF4-FFF2-40B4-BE49-F238E27FC236}">
                <a16:creationId xmlns:a16="http://schemas.microsoft.com/office/drawing/2014/main" id="{14E76E04-70B6-3ECB-0A4F-C766FDBE415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036" r="53367" b="35067"/>
          <a:stretch/>
        </p:blipFill>
        <p:spPr bwMode="auto">
          <a:xfrm>
            <a:off x="1118437" y="3361365"/>
            <a:ext cx="229467"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bel Viandes de France">
            <a:extLst>
              <a:ext uri="{FF2B5EF4-FFF2-40B4-BE49-F238E27FC236}">
                <a16:creationId xmlns:a16="http://schemas.microsoft.com/office/drawing/2014/main" id="{5FFD3D0C-6707-2138-1D00-DCDA3E00F2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1055" y="2912089"/>
            <a:ext cx="226849" cy="21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ertifications">
            <a:extLst>
              <a:ext uri="{FF2B5EF4-FFF2-40B4-BE49-F238E27FC236}">
                <a16:creationId xmlns:a16="http://schemas.microsoft.com/office/drawing/2014/main" id="{2F267086-8B8D-2179-BDF9-2B4D6ACC6D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1905" y="2743099"/>
            <a:ext cx="206491"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abel Agriculture biologique — Wikipédia">
            <a:extLst>
              <a:ext uri="{FF2B5EF4-FFF2-40B4-BE49-F238E27FC236}">
                <a16:creationId xmlns:a16="http://schemas.microsoft.com/office/drawing/2014/main" id="{8BDFD89F-E2AC-F3A1-784D-D6F3EFB524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0263" y="2024755"/>
            <a:ext cx="179277"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utri-score — Wikipédia">
            <a:extLst>
              <a:ext uri="{FF2B5EF4-FFF2-40B4-BE49-F238E27FC236}">
                <a16:creationId xmlns:a16="http://schemas.microsoft.com/office/drawing/2014/main" id="{E934D9C7-1947-2E9C-56B4-07A3B20935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3746" y="2314121"/>
            <a:ext cx="332309"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e label rouge | INAO">
            <a:extLst>
              <a:ext uri="{FF2B5EF4-FFF2-40B4-BE49-F238E27FC236}">
                <a16:creationId xmlns:a16="http://schemas.microsoft.com/office/drawing/2014/main" id="{4A09BEEF-63EE-BA87-04B2-C8521F2643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2396" y="2509433"/>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ccueil - Agri Confiance">
            <a:extLst>
              <a:ext uri="{FF2B5EF4-FFF2-40B4-BE49-F238E27FC236}">
                <a16:creationId xmlns:a16="http://schemas.microsoft.com/office/drawing/2014/main" id="{22F5159D-22A1-E85A-6876-B15DF44316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00" y="4493759"/>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D7A889-0989-615A-8AAB-900105F9ECB1}"/>
              </a:ext>
            </a:extLst>
          </p:cNvPr>
          <p:cNvSpPr/>
          <p:nvPr/>
        </p:nvSpPr>
        <p:spPr>
          <a:xfrm>
            <a:off x="56160" y="1704689"/>
            <a:ext cx="2041200" cy="30084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Non, vous ne l’avez jamais vu</a:t>
            </a:r>
          </a:p>
        </p:txBody>
      </p:sp>
      <p:sp>
        <p:nvSpPr>
          <p:cNvPr id="13" name="Rectangle 12">
            <a:extLst>
              <a:ext uri="{FF2B5EF4-FFF2-40B4-BE49-F238E27FC236}">
                <a16:creationId xmlns:a16="http://schemas.microsoft.com/office/drawing/2014/main" id="{129CD31E-A184-6292-849D-01CF9799FCFB}"/>
              </a:ext>
            </a:extLst>
          </p:cNvPr>
          <p:cNvSpPr/>
          <p:nvPr/>
        </p:nvSpPr>
        <p:spPr>
          <a:xfrm>
            <a:off x="2084779" y="1704689"/>
            <a:ext cx="2041200" cy="3008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solidFill>
                  <a:schemeClr val="tx1"/>
                </a:solidFill>
                <a:latin typeface="+mj-lt"/>
              </a:rPr>
              <a:t>Oui, vous l’avez déjà vu mais ne savez pas ce qu’il signifie</a:t>
            </a:r>
          </a:p>
        </p:txBody>
      </p:sp>
      <p:sp>
        <p:nvSpPr>
          <p:cNvPr id="14" name="Rectangle 13">
            <a:extLst>
              <a:ext uri="{FF2B5EF4-FFF2-40B4-BE49-F238E27FC236}">
                <a16:creationId xmlns:a16="http://schemas.microsoft.com/office/drawing/2014/main" id="{8E3F6F10-3388-BE99-4F47-B0A6AF1FBBB3}"/>
              </a:ext>
            </a:extLst>
          </p:cNvPr>
          <p:cNvSpPr/>
          <p:nvPr/>
        </p:nvSpPr>
        <p:spPr>
          <a:xfrm>
            <a:off x="4108610" y="1704689"/>
            <a:ext cx="2041200" cy="300846"/>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latin typeface="+mj-lt"/>
              </a:rPr>
              <a:t>Oui, vous avez une vague idée de ce qu’il signifie</a:t>
            </a:r>
          </a:p>
        </p:txBody>
      </p:sp>
      <p:sp>
        <p:nvSpPr>
          <p:cNvPr id="15" name="Rectangle 14">
            <a:extLst>
              <a:ext uri="{FF2B5EF4-FFF2-40B4-BE49-F238E27FC236}">
                <a16:creationId xmlns:a16="http://schemas.microsoft.com/office/drawing/2014/main" id="{AAB925EB-6D53-88B3-6528-91237FBA4869}"/>
              </a:ext>
            </a:extLst>
          </p:cNvPr>
          <p:cNvSpPr/>
          <p:nvPr/>
        </p:nvSpPr>
        <p:spPr>
          <a:xfrm>
            <a:off x="6132441" y="1704689"/>
            <a:ext cx="2041200" cy="3008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Oui, et vous savez précisément ce qu’il signifie</a:t>
            </a:r>
          </a:p>
        </p:txBody>
      </p:sp>
    </p:spTree>
    <p:extLst>
      <p:ext uri="{BB962C8B-B14F-4D97-AF65-F5344CB8AC3E}">
        <p14:creationId xmlns:p14="http://schemas.microsoft.com/office/powerpoint/2010/main" val="4223145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Toujours concernant ces labels/logos/certifications. Pour chacun d’entre eux, veuillez indiquer si, lors de vos achats de produits alimentaires, vous y êtes personnellement…</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a:xfrm>
            <a:off x="207169" y="1771901"/>
            <a:ext cx="7966472" cy="140494"/>
          </a:xfrm>
        </p:spPr>
        <p:txBody>
          <a:bodyPr/>
          <a:lstStyle/>
          <a:p>
            <a:r>
              <a:rPr lang="fr-FR" dirty="0"/>
              <a:t>Base individus qui connaissent chaque logo</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Attention portée aux labels</a:t>
            </a:r>
          </a:p>
        </p:txBody>
      </p:sp>
      <p:graphicFrame>
        <p:nvGraphicFramePr>
          <p:cNvPr id="5" name="Object 1024">
            <a:extLst>
              <a:ext uri="{FF2B5EF4-FFF2-40B4-BE49-F238E27FC236}">
                <a16:creationId xmlns:a16="http://schemas.microsoft.com/office/drawing/2014/main" id="{51EB6A05-725B-18C5-034D-811A84B9945C}"/>
              </a:ext>
            </a:extLst>
          </p:cNvPr>
          <p:cNvGraphicFramePr>
            <a:graphicFrameLocks noChangeAspect="1"/>
          </p:cNvGraphicFramePr>
          <p:nvPr>
            <p:extLst>
              <p:ext uri="{D42A27DB-BD31-4B8C-83A1-F6EECF244321}">
                <p14:modId xmlns:p14="http://schemas.microsoft.com/office/powerpoint/2010/main" val="2078862059"/>
              </p:ext>
            </p:extLst>
          </p:nvPr>
        </p:nvGraphicFramePr>
        <p:xfrm>
          <a:off x="207169" y="2043177"/>
          <a:ext cx="8217168" cy="303997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0D5B80B9-16B9-8150-3E35-6D204BCD96D0}"/>
              </a:ext>
            </a:extLst>
          </p:cNvPr>
          <p:cNvSpPr/>
          <p:nvPr/>
        </p:nvSpPr>
        <p:spPr>
          <a:xfrm>
            <a:off x="6985577" y="2114520"/>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72%</a:t>
            </a:r>
          </a:p>
        </p:txBody>
      </p:sp>
      <p:sp>
        <p:nvSpPr>
          <p:cNvPr id="28" name="Rectangle 27">
            <a:extLst>
              <a:ext uri="{FF2B5EF4-FFF2-40B4-BE49-F238E27FC236}">
                <a16:creationId xmlns:a16="http://schemas.microsoft.com/office/drawing/2014/main" id="{BF32E9A1-8114-AC6D-FD2E-19D19A549BC1}"/>
              </a:ext>
            </a:extLst>
          </p:cNvPr>
          <p:cNvSpPr/>
          <p:nvPr/>
        </p:nvSpPr>
        <p:spPr>
          <a:xfrm>
            <a:off x="6985577" y="2336235"/>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71%</a:t>
            </a:r>
          </a:p>
        </p:txBody>
      </p:sp>
      <p:sp>
        <p:nvSpPr>
          <p:cNvPr id="29" name="Rectangle 28">
            <a:extLst>
              <a:ext uri="{FF2B5EF4-FFF2-40B4-BE49-F238E27FC236}">
                <a16:creationId xmlns:a16="http://schemas.microsoft.com/office/drawing/2014/main" id="{FA5BE5C9-670E-ECDB-B9F3-EE9A94DF7243}"/>
              </a:ext>
            </a:extLst>
          </p:cNvPr>
          <p:cNvSpPr/>
          <p:nvPr/>
        </p:nvSpPr>
        <p:spPr>
          <a:xfrm>
            <a:off x="6985577" y="2557950"/>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69%</a:t>
            </a:r>
          </a:p>
        </p:txBody>
      </p:sp>
      <p:sp>
        <p:nvSpPr>
          <p:cNvPr id="30" name="Rectangle 29">
            <a:extLst>
              <a:ext uri="{FF2B5EF4-FFF2-40B4-BE49-F238E27FC236}">
                <a16:creationId xmlns:a16="http://schemas.microsoft.com/office/drawing/2014/main" id="{B221582A-31DB-5F4A-71E8-FA4A363C6308}"/>
              </a:ext>
            </a:extLst>
          </p:cNvPr>
          <p:cNvSpPr/>
          <p:nvPr/>
        </p:nvSpPr>
        <p:spPr>
          <a:xfrm>
            <a:off x="6985577" y="2779665"/>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65%</a:t>
            </a:r>
          </a:p>
        </p:txBody>
      </p:sp>
      <p:sp>
        <p:nvSpPr>
          <p:cNvPr id="31" name="Rectangle 30">
            <a:extLst>
              <a:ext uri="{FF2B5EF4-FFF2-40B4-BE49-F238E27FC236}">
                <a16:creationId xmlns:a16="http://schemas.microsoft.com/office/drawing/2014/main" id="{A7F599C5-8CC7-15E9-FEE7-40424162BC3D}"/>
              </a:ext>
            </a:extLst>
          </p:cNvPr>
          <p:cNvSpPr/>
          <p:nvPr/>
        </p:nvSpPr>
        <p:spPr>
          <a:xfrm>
            <a:off x="6985577" y="3001380"/>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62%</a:t>
            </a:r>
          </a:p>
        </p:txBody>
      </p:sp>
      <p:sp>
        <p:nvSpPr>
          <p:cNvPr id="32" name="Rectangle 31">
            <a:extLst>
              <a:ext uri="{FF2B5EF4-FFF2-40B4-BE49-F238E27FC236}">
                <a16:creationId xmlns:a16="http://schemas.microsoft.com/office/drawing/2014/main" id="{D430065C-FE44-5602-FB49-31FA4C357EC1}"/>
              </a:ext>
            </a:extLst>
          </p:cNvPr>
          <p:cNvSpPr/>
          <p:nvPr/>
        </p:nvSpPr>
        <p:spPr>
          <a:xfrm>
            <a:off x="6985577" y="3223095"/>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61%</a:t>
            </a:r>
          </a:p>
        </p:txBody>
      </p:sp>
      <p:sp>
        <p:nvSpPr>
          <p:cNvPr id="33" name="Rectangle 32">
            <a:extLst>
              <a:ext uri="{FF2B5EF4-FFF2-40B4-BE49-F238E27FC236}">
                <a16:creationId xmlns:a16="http://schemas.microsoft.com/office/drawing/2014/main" id="{AE2C8C93-40BA-B846-82BD-2D7C95EA8B0B}"/>
              </a:ext>
            </a:extLst>
          </p:cNvPr>
          <p:cNvSpPr/>
          <p:nvPr/>
        </p:nvSpPr>
        <p:spPr>
          <a:xfrm>
            <a:off x="6985577" y="3444810"/>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59%</a:t>
            </a:r>
          </a:p>
        </p:txBody>
      </p:sp>
      <p:sp>
        <p:nvSpPr>
          <p:cNvPr id="36" name="Rectangle 35">
            <a:extLst>
              <a:ext uri="{FF2B5EF4-FFF2-40B4-BE49-F238E27FC236}">
                <a16:creationId xmlns:a16="http://schemas.microsoft.com/office/drawing/2014/main" id="{5EA2155F-A160-CDCA-BBF2-8032BD1B3187}"/>
              </a:ext>
            </a:extLst>
          </p:cNvPr>
          <p:cNvSpPr/>
          <p:nvPr/>
        </p:nvSpPr>
        <p:spPr>
          <a:xfrm>
            <a:off x="6985577" y="4553384"/>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51%</a:t>
            </a:r>
          </a:p>
        </p:txBody>
      </p:sp>
      <p:sp>
        <p:nvSpPr>
          <p:cNvPr id="37" name="Rectangle 36">
            <a:extLst>
              <a:ext uri="{FF2B5EF4-FFF2-40B4-BE49-F238E27FC236}">
                <a16:creationId xmlns:a16="http://schemas.microsoft.com/office/drawing/2014/main" id="{2B81215D-25DA-AF4A-2AC0-C7FBACA2093E}"/>
              </a:ext>
            </a:extLst>
          </p:cNvPr>
          <p:cNvSpPr/>
          <p:nvPr/>
        </p:nvSpPr>
        <p:spPr>
          <a:xfrm>
            <a:off x="6985577" y="4331670"/>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51%</a:t>
            </a:r>
          </a:p>
        </p:txBody>
      </p:sp>
      <p:sp>
        <p:nvSpPr>
          <p:cNvPr id="38" name="Rectangle 37">
            <a:extLst>
              <a:ext uri="{FF2B5EF4-FFF2-40B4-BE49-F238E27FC236}">
                <a16:creationId xmlns:a16="http://schemas.microsoft.com/office/drawing/2014/main" id="{1AE8EA74-5E95-E98A-C073-03AB56A63B4E}"/>
              </a:ext>
            </a:extLst>
          </p:cNvPr>
          <p:cNvSpPr/>
          <p:nvPr/>
        </p:nvSpPr>
        <p:spPr>
          <a:xfrm>
            <a:off x="6985577" y="4109955"/>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53%</a:t>
            </a:r>
          </a:p>
        </p:txBody>
      </p:sp>
      <p:sp>
        <p:nvSpPr>
          <p:cNvPr id="39" name="Rectangle 38">
            <a:extLst>
              <a:ext uri="{FF2B5EF4-FFF2-40B4-BE49-F238E27FC236}">
                <a16:creationId xmlns:a16="http://schemas.microsoft.com/office/drawing/2014/main" id="{8A8FADAB-23E5-CC2E-8D0F-68B7913A0147}"/>
              </a:ext>
            </a:extLst>
          </p:cNvPr>
          <p:cNvSpPr/>
          <p:nvPr/>
        </p:nvSpPr>
        <p:spPr>
          <a:xfrm>
            <a:off x="6985577" y="3888240"/>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60%</a:t>
            </a:r>
          </a:p>
        </p:txBody>
      </p:sp>
      <p:sp>
        <p:nvSpPr>
          <p:cNvPr id="40" name="Rectangle 39">
            <a:extLst>
              <a:ext uri="{FF2B5EF4-FFF2-40B4-BE49-F238E27FC236}">
                <a16:creationId xmlns:a16="http://schemas.microsoft.com/office/drawing/2014/main" id="{561E03B7-765A-13AF-615E-39A87DC28850}"/>
              </a:ext>
            </a:extLst>
          </p:cNvPr>
          <p:cNvSpPr/>
          <p:nvPr/>
        </p:nvSpPr>
        <p:spPr>
          <a:xfrm>
            <a:off x="6985577" y="3666525"/>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59%</a:t>
            </a:r>
          </a:p>
        </p:txBody>
      </p:sp>
      <p:pic>
        <p:nvPicPr>
          <p:cNvPr id="1026" name="Picture 2" descr="Comment communiquer - HVE - Haute Valeur Environnementale">
            <a:extLst>
              <a:ext uri="{FF2B5EF4-FFF2-40B4-BE49-F238E27FC236}">
                <a16:creationId xmlns:a16="http://schemas.microsoft.com/office/drawing/2014/main" id="{6CA18527-B7C4-F6BE-3930-4E3C1A311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975" y="4482158"/>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6DB7DF1-C09A-4D8F-124F-68E1235BAC87}"/>
              </a:ext>
            </a:extLst>
          </p:cNvPr>
          <p:cNvSpPr txBox="1"/>
          <p:nvPr/>
        </p:nvSpPr>
        <p:spPr>
          <a:xfrm>
            <a:off x="7804569" y="1876922"/>
            <a:ext cx="647700" cy="153888"/>
          </a:xfrm>
          <a:prstGeom prst="rect">
            <a:avLst/>
          </a:prstGeom>
          <a:noFill/>
          <a:ln w="19050" cap="flat" cmpd="sng" algn="ctr">
            <a:noFill/>
            <a:prstDash val="solid"/>
          </a:ln>
          <a:effectLst/>
        </p:spPr>
        <p:txBody>
          <a:bodyPr wrap="square" lIns="0" tIns="0" rIns="0" bIns="0">
            <a:spAutoFit/>
          </a:bodyPr>
          <a:lstStyle/>
          <a:p>
            <a:pPr algn="ctr" fontAlgn="auto">
              <a:spcBef>
                <a:spcPts val="0"/>
              </a:spcBef>
              <a:spcAft>
                <a:spcPts val="0"/>
              </a:spcAft>
              <a:defRPr/>
            </a:pPr>
            <a:r>
              <a:rPr lang="fr-FR" sz="1000" b="1" kern="0" dirty="0">
                <a:solidFill>
                  <a:schemeClr val="bg1"/>
                </a:solidFill>
                <a:highlight>
                  <a:srgbClr val="99C221"/>
                </a:highlight>
                <a:latin typeface="+mn-lt"/>
                <a:cs typeface="+mn-cs"/>
              </a:rPr>
              <a:t>2021</a:t>
            </a:r>
          </a:p>
        </p:txBody>
      </p:sp>
      <p:sp>
        <p:nvSpPr>
          <p:cNvPr id="7" name="Rectangle 6">
            <a:extLst>
              <a:ext uri="{FF2B5EF4-FFF2-40B4-BE49-F238E27FC236}">
                <a16:creationId xmlns:a16="http://schemas.microsoft.com/office/drawing/2014/main" id="{04B419CA-45A8-E629-CCAD-7DC30521642B}"/>
              </a:ext>
            </a:extLst>
          </p:cNvPr>
          <p:cNvSpPr/>
          <p:nvPr/>
        </p:nvSpPr>
        <p:spPr>
          <a:xfrm>
            <a:off x="7930419" y="2113709"/>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79%</a:t>
            </a:r>
          </a:p>
        </p:txBody>
      </p:sp>
      <p:sp>
        <p:nvSpPr>
          <p:cNvPr id="8" name="Rectangle 7">
            <a:extLst>
              <a:ext uri="{FF2B5EF4-FFF2-40B4-BE49-F238E27FC236}">
                <a16:creationId xmlns:a16="http://schemas.microsoft.com/office/drawing/2014/main" id="{A93D3647-4F24-C9BD-67A1-17F50F45CAA2}"/>
              </a:ext>
            </a:extLst>
          </p:cNvPr>
          <p:cNvSpPr/>
          <p:nvPr/>
        </p:nvSpPr>
        <p:spPr>
          <a:xfrm>
            <a:off x="7930419" y="2335972"/>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76%</a:t>
            </a:r>
          </a:p>
        </p:txBody>
      </p:sp>
      <p:sp>
        <p:nvSpPr>
          <p:cNvPr id="10" name="Rectangle 9">
            <a:extLst>
              <a:ext uri="{FF2B5EF4-FFF2-40B4-BE49-F238E27FC236}">
                <a16:creationId xmlns:a16="http://schemas.microsoft.com/office/drawing/2014/main" id="{DF6ACD17-F277-41F3-ED73-401BA6C00A53}"/>
              </a:ext>
            </a:extLst>
          </p:cNvPr>
          <p:cNvSpPr/>
          <p:nvPr/>
        </p:nvSpPr>
        <p:spPr>
          <a:xfrm>
            <a:off x="7930419" y="2558235"/>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a:t>
            </a:r>
          </a:p>
        </p:txBody>
      </p:sp>
      <p:sp>
        <p:nvSpPr>
          <p:cNvPr id="11" name="Rectangle 10">
            <a:extLst>
              <a:ext uri="{FF2B5EF4-FFF2-40B4-BE49-F238E27FC236}">
                <a16:creationId xmlns:a16="http://schemas.microsoft.com/office/drawing/2014/main" id="{D9764C84-346A-BD2D-066C-70AACAD81503}"/>
              </a:ext>
            </a:extLst>
          </p:cNvPr>
          <p:cNvSpPr/>
          <p:nvPr/>
        </p:nvSpPr>
        <p:spPr>
          <a:xfrm>
            <a:off x="7930419" y="2780498"/>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76%</a:t>
            </a:r>
          </a:p>
        </p:txBody>
      </p:sp>
      <p:sp>
        <p:nvSpPr>
          <p:cNvPr id="12" name="Rectangle 11">
            <a:extLst>
              <a:ext uri="{FF2B5EF4-FFF2-40B4-BE49-F238E27FC236}">
                <a16:creationId xmlns:a16="http://schemas.microsoft.com/office/drawing/2014/main" id="{38FCE4C9-E7EB-3BDC-FF4D-2972B5C9EF20}"/>
              </a:ext>
            </a:extLst>
          </p:cNvPr>
          <p:cNvSpPr/>
          <p:nvPr/>
        </p:nvSpPr>
        <p:spPr>
          <a:xfrm>
            <a:off x="7930419" y="3002761"/>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71%</a:t>
            </a:r>
          </a:p>
        </p:txBody>
      </p:sp>
      <p:sp>
        <p:nvSpPr>
          <p:cNvPr id="13" name="Rectangle 12">
            <a:extLst>
              <a:ext uri="{FF2B5EF4-FFF2-40B4-BE49-F238E27FC236}">
                <a16:creationId xmlns:a16="http://schemas.microsoft.com/office/drawing/2014/main" id="{1FF3534D-F95E-BE54-24AD-4A8E57FD22D2}"/>
              </a:ext>
            </a:extLst>
          </p:cNvPr>
          <p:cNvSpPr/>
          <p:nvPr/>
        </p:nvSpPr>
        <p:spPr>
          <a:xfrm>
            <a:off x="7930419" y="3225024"/>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71%</a:t>
            </a:r>
          </a:p>
        </p:txBody>
      </p:sp>
      <p:sp>
        <p:nvSpPr>
          <p:cNvPr id="14" name="Rectangle 13">
            <a:extLst>
              <a:ext uri="{FF2B5EF4-FFF2-40B4-BE49-F238E27FC236}">
                <a16:creationId xmlns:a16="http://schemas.microsoft.com/office/drawing/2014/main" id="{BC10336D-3908-E600-60AC-D417F152A468}"/>
              </a:ext>
            </a:extLst>
          </p:cNvPr>
          <p:cNvSpPr/>
          <p:nvPr/>
        </p:nvSpPr>
        <p:spPr>
          <a:xfrm>
            <a:off x="7930419" y="3447287"/>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71%</a:t>
            </a:r>
          </a:p>
        </p:txBody>
      </p:sp>
      <p:sp>
        <p:nvSpPr>
          <p:cNvPr id="15" name="Rectangle 14">
            <a:extLst>
              <a:ext uri="{FF2B5EF4-FFF2-40B4-BE49-F238E27FC236}">
                <a16:creationId xmlns:a16="http://schemas.microsoft.com/office/drawing/2014/main" id="{2429F369-FB1B-BB31-CC19-DB2343CD90C8}"/>
              </a:ext>
            </a:extLst>
          </p:cNvPr>
          <p:cNvSpPr/>
          <p:nvPr/>
        </p:nvSpPr>
        <p:spPr>
          <a:xfrm>
            <a:off x="7930419" y="3669550"/>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70%</a:t>
            </a:r>
          </a:p>
        </p:txBody>
      </p:sp>
      <p:sp>
        <p:nvSpPr>
          <p:cNvPr id="16" name="Rectangle 15">
            <a:extLst>
              <a:ext uri="{FF2B5EF4-FFF2-40B4-BE49-F238E27FC236}">
                <a16:creationId xmlns:a16="http://schemas.microsoft.com/office/drawing/2014/main" id="{1BC5ED43-1E2B-27D3-E303-A0C2BA7E9653}"/>
              </a:ext>
            </a:extLst>
          </p:cNvPr>
          <p:cNvSpPr/>
          <p:nvPr/>
        </p:nvSpPr>
        <p:spPr>
          <a:xfrm>
            <a:off x="7930419" y="3891813"/>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71%</a:t>
            </a:r>
          </a:p>
        </p:txBody>
      </p:sp>
      <p:sp>
        <p:nvSpPr>
          <p:cNvPr id="17" name="Rectangle 16">
            <a:extLst>
              <a:ext uri="{FF2B5EF4-FFF2-40B4-BE49-F238E27FC236}">
                <a16:creationId xmlns:a16="http://schemas.microsoft.com/office/drawing/2014/main" id="{1E285AD4-1E80-B6E6-EF82-7E68330B20E1}"/>
              </a:ext>
            </a:extLst>
          </p:cNvPr>
          <p:cNvSpPr/>
          <p:nvPr/>
        </p:nvSpPr>
        <p:spPr>
          <a:xfrm>
            <a:off x="7930419" y="4114076"/>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63%</a:t>
            </a:r>
          </a:p>
        </p:txBody>
      </p:sp>
      <p:sp>
        <p:nvSpPr>
          <p:cNvPr id="18" name="Rectangle 17">
            <a:extLst>
              <a:ext uri="{FF2B5EF4-FFF2-40B4-BE49-F238E27FC236}">
                <a16:creationId xmlns:a16="http://schemas.microsoft.com/office/drawing/2014/main" id="{0C271A55-127F-16B1-233D-EF908A186714}"/>
              </a:ext>
            </a:extLst>
          </p:cNvPr>
          <p:cNvSpPr/>
          <p:nvPr/>
        </p:nvSpPr>
        <p:spPr>
          <a:xfrm>
            <a:off x="7930419" y="4336339"/>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63%</a:t>
            </a:r>
          </a:p>
        </p:txBody>
      </p:sp>
      <p:sp>
        <p:nvSpPr>
          <p:cNvPr id="19" name="Rectangle 18">
            <a:extLst>
              <a:ext uri="{FF2B5EF4-FFF2-40B4-BE49-F238E27FC236}">
                <a16:creationId xmlns:a16="http://schemas.microsoft.com/office/drawing/2014/main" id="{8589A12B-99DA-C789-2785-8ED6EB627C82}"/>
              </a:ext>
            </a:extLst>
          </p:cNvPr>
          <p:cNvSpPr/>
          <p:nvPr/>
        </p:nvSpPr>
        <p:spPr>
          <a:xfrm>
            <a:off x="7930572" y="4558598"/>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63%</a:t>
            </a:r>
          </a:p>
        </p:txBody>
      </p:sp>
      <p:sp>
        <p:nvSpPr>
          <p:cNvPr id="34" name="ZoneTexte 33">
            <a:extLst>
              <a:ext uri="{FF2B5EF4-FFF2-40B4-BE49-F238E27FC236}">
                <a16:creationId xmlns:a16="http://schemas.microsoft.com/office/drawing/2014/main" id="{C64F67DD-C3C7-C0B2-3ABF-AE4D7171EB16}"/>
              </a:ext>
            </a:extLst>
          </p:cNvPr>
          <p:cNvSpPr txBox="1"/>
          <p:nvPr/>
        </p:nvSpPr>
        <p:spPr>
          <a:xfrm>
            <a:off x="7406386" y="2748819"/>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5" name="ZoneTexte 34">
            <a:extLst>
              <a:ext uri="{FF2B5EF4-FFF2-40B4-BE49-F238E27FC236}">
                <a16:creationId xmlns:a16="http://schemas.microsoft.com/office/drawing/2014/main" id="{7D23A0FB-E495-4FBC-8D29-B00AA57D964C}"/>
              </a:ext>
            </a:extLst>
          </p:cNvPr>
          <p:cNvSpPr txBox="1"/>
          <p:nvPr/>
        </p:nvSpPr>
        <p:spPr>
          <a:xfrm>
            <a:off x="7406385" y="3409275"/>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pic>
        <p:nvPicPr>
          <p:cNvPr id="9" name="Picture 2" descr="Les produits U et Bleu-Blanc-Cœur | coursesu.com">
            <a:extLst>
              <a:ext uri="{FF2B5EF4-FFF2-40B4-BE49-F238E27FC236}">
                <a16:creationId xmlns:a16="http://schemas.microsoft.com/office/drawing/2014/main" id="{D64179D7-B668-4AB3-37F2-8319F9A0C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236" y="4048216"/>
            <a:ext cx="5184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93C6D66-6A76-CBB0-7DD1-FA8893966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164" y="2965223"/>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GP logo – herbes-de-provence.org">
            <a:extLst>
              <a:ext uri="{FF2B5EF4-FFF2-40B4-BE49-F238E27FC236}">
                <a16:creationId xmlns:a16="http://schemas.microsoft.com/office/drawing/2014/main" id="{29FC867A-B8AD-52C4-8479-ACC7AE80D9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958" y="3551510"/>
            <a:ext cx="487289" cy="28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éléchargez les logos IGP, AOC, AOP, AB, STR - Evolis Ekidio">
            <a:extLst>
              <a:ext uri="{FF2B5EF4-FFF2-40B4-BE49-F238E27FC236}">
                <a16:creationId xmlns:a16="http://schemas.microsoft.com/office/drawing/2014/main" id="{CF06BB5B-D68C-EBFC-754C-CB2A9E803F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926" y="3830274"/>
            <a:ext cx="217354" cy="21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Appellation d'origine protégée/contrôlée (AOP/AOC) l INAO">
            <a:extLst>
              <a:ext uri="{FF2B5EF4-FFF2-40B4-BE49-F238E27FC236}">
                <a16:creationId xmlns:a16="http://schemas.microsoft.com/office/drawing/2014/main" id="{ACE51FEA-8692-7F45-0F24-EF69B92F711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036" r="53367" b="35067"/>
          <a:stretch/>
        </p:blipFill>
        <p:spPr bwMode="auto">
          <a:xfrm>
            <a:off x="1098508" y="3185731"/>
            <a:ext cx="229467" cy="21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Label Viandes de France">
            <a:extLst>
              <a:ext uri="{FF2B5EF4-FFF2-40B4-BE49-F238E27FC236}">
                <a16:creationId xmlns:a16="http://schemas.microsoft.com/office/drawing/2014/main" id="{B3578D9C-4D22-76CE-11A3-011F829D8E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568" y="2273363"/>
            <a:ext cx="226849" cy="21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rtifications">
            <a:extLst>
              <a:ext uri="{FF2B5EF4-FFF2-40B4-BE49-F238E27FC236}">
                <a16:creationId xmlns:a16="http://schemas.microsoft.com/office/drawing/2014/main" id="{858A3877-80D6-5ED1-BE01-F6142A5313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926" y="3422076"/>
            <a:ext cx="206491" cy="14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abel Agriculture biologique — Wikipédia">
            <a:extLst>
              <a:ext uri="{FF2B5EF4-FFF2-40B4-BE49-F238E27FC236}">
                <a16:creationId xmlns:a16="http://schemas.microsoft.com/office/drawing/2014/main" id="{46CA3D88-A395-A344-65B7-A8D1DE7603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3159" y="2717763"/>
            <a:ext cx="153666" cy="216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Nutri-score — Wikipédia">
            <a:extLst>
              <a:ext uri="{FF2B5EF4-FFF2-40B4-BE49-F238E27FC236}">
                <a16:creationId xmlns:a16="http://schemas.microsoft.com/office/drawing/2014/main" id="{BFFB3E33-0E32-F8E6-6B95-A90A2A3E28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2871" y="2517418"/>
            <a:ext cx="332309" cy="18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Le label rouge | INAO">
            <a:extLst>
              <a:ext uri="{FF2B5EF4-FFF2-40B4-BE49-F238E27FC236}">
                <a16:creationId xmlns:a16="http://schemas.microsoft.com/office/drawing/2014/main" id="{EAC17377-561F-F1DA-9C4E-94764A5838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1027" y="2030628"/>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Accueil - Agri Confiance">
            <a:extLst>
              <a:ext uri="{FF2B5EF4-FFF2-40B4-BE49-F238E27FC236}">
                <a16:creationId xmlns:a16="http://schemas.microsoft.com/office/drawing/2014/main" id="{2F14E981-D03B-DF55-CF45-F56E70A529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5370" y="4270490"/>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26C5B496-A1D2-0107-6DC0-1B40DA38762E}"/>
              </a:ext>
            </a:extLst>
          </p:cNvPr>
          <p:cNvSpPr txBox="1"/>
          <p:nvPr/>
        </p:nvSpPr>
        <p:spPr>
          <a:xfrm>
            <a:off x="7406386" y="2725599"/>
            <a:ext cx="509706" cy="200055"/>
          </a:xfrm>
          <a:prstGeom prst="rect">
            <a:avLst/>
          </a:prstGeom>
          <a:noFill/>
        </p:spPr>
        <p:txBody>
          <a:bodyPr wrap="square" rtlCol="0">
            <a:spAutoFit/>
          </a:bodyPr>
          <a:lstStyle/>
          <a:p>
            <a:pPr algn="ctr"/>
            <a:r>
              <a:rPr lang="fr-FR" sz="700" b="1" dirty="0">
                <a:solidFill>
                  <a:schemeClr val="accent4"/>
                </a:solidFill>
                <a:latin typeface="Futura PT Bold" panose="020B0902020204020203" pitchFamily="34" charset="0"/>
              </a:rPr>
              <a:t>-11 pts</a:t>
            </a:r>
          </a:p>
        </p:txBody>
      </p:sp>
      <p:sp>
        <p:nvSpPr>
          <p:cNvPr id="45" name="ZoneTexte 44">
            <a:extLst>
              <a:ext uri="{FF2B5EF4-FFF2-40B4-BE49-F238E27FC236}">
                <a16:creationId xmlns:a16="http://schemas.microsoft.com/office/drawing/2014/main" id="{26266119-3844-9DC7-4B22-532197B80AB6}"/>
              </a:ext>
            </a:extLst>
          </p:cNvPr>
          <p:cNvSpPr txBox="1"/>
          <p:nvPr/>
        </p:nvSpPr>
        <p:spPr>
          <a:xfrm>
            <a:off x="7406385" y="3386191"/>
            <a:ext cx="509706" cy="200055"/>
          </a:xfrm>
          <a:prstGeom prst="rect">
            <a:avLst/>
          </a:prstGeom>
          <a:noFill/>
        </p:spPr>
        <p:txBody>
          <a:bodyPr wrap="square" rtlCol="0">
            <a:spAutoFit/>
          </a:bodyPr>
          <a:lstStyle/>
          <a:p>
            <a:pPr algn="ctr"/>
            <a:r>
              <a:rPr lang="fr-FR" sz="700" b="1" dirty="0">
                <a:solidFill>
                  <a:schemeClr val="accent4"/>
                </a:solidFill>
                <a:latin typeface="Futura PT Bold" panose="020B0902020204020203" pitchFamily="34" charset="0"/>
              </a:rPr>
              <a:t>-12pts</a:t>
            </a:r>
          </a:p>
        </p:txBody>
      </p:sp>
      <p:sp>
        <p:nvSpPr>
          <p:cNvPr id="48" name="Rectangle 47">
            <a:extLst>
              <a:ext uri="{FF2B5EF4-FFF2-40B4-BE49-F238E27FC236}">
                <a16:creationId xmlns:a16="http://schemas.microsoft.com/office/drawing/2014/main" id="{15159899-5986-DD4F-8DA0-0898F9B5218F}"/>
              </a:ext>
            </a:extLst>
          </p:cNvPr>
          <p:cNvSpPr/>
          <p:nvPr/>
        </p:nvSpPr>
        <p:spPr>
          <a:xfrm>
            <a:off x="-7135" y="1704689"/>
            <a:ext cx="1859366" cy="30084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Pas du tout attentif</a:t>
            </a:r>
          </a:p>
        </p:txBody>
      </p:sp>
      <p:sp>
        <p:nvSpPr>
          <p:cNvPr id="49" name="Rectangle 48">
            <a:extLst>
              <a:ext uri="{FF2B5EF4-FFF2-40B4-BE49-F238E27FC236}">
                <a16:creationId xmlns:a16="http://schemas.microsoft.com/office/drawing/2014/main" id="{C8B32505-063E-AADA-A76D-DB6DD5567EA9}"/>
              </a:ext>
            </a:extLst>
          </p:cNvPr>
          <p:cNvSpPr/>
          <p:nvPr/>
        </p:nvSpPr>
        <p:spPr>
          <a:xfrm>
            <a:off x="1852231" y="1704689"/>
            <a:ext cx="1859366" cy="3008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solidFill>
                  <a:schemeClr val="tx1"/>
                </a:solidFill>
                <a:latin typeface="+mj-lt"/>
              </a:rPr>
              <a:t>Plutôt pas attentif</a:t>
            </a:r>
          </a:p>
        </p:txBody>
      </p:sp>
      <p:sp>
        <p:nvSpPr>
          <p:cNvPr id="50" name="Rectangle 49">
            <a:extLst>
              <a:ext uri="{FF2B5EF4-FFF2-40B4-BE49-F238E27FC236}">
                <a16:creationId xmlns:a16="http://schemas.microsoft.com/office/drawing/2014/main" id="{6AE99BBC-DC56-42BF-5653-D07A42602A4B}"/>
              </a:ext>
            </a:extLst>
          </p:cNvPr>
          <p:cNvSpPr/>
          <p:nvPr/>
        </p:nvSpPr>
        <p:spPr>
          <a:xfrm>
            <a:off x="3711597" y="1704689"/>
            <a:ext cx="1859366" cy="300846"/>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latin typeface="+mj-lt"/>
              </a:rPr>
              <a:t>Plutôt attentif</a:t>
            </a:r>
          </a:p>
        </p:txBody>
      </p:sp>
      <p:sp>
        <p:nvSpPr>
          <p:cNvPr id="51" name="Rectangle 50">
            <a:extLst>
              <a:ext uri="{FF2B5EF4-FFF2-40B4-BE49-F238E27FC236}">
                <a16:creationId xmlns:a16="http://schemas.microsoft.com/office/drawing/2014/main" id="{91A2600F-87BD-EEE8-F9BB-0501866B2AEA}"/>
              </a:ext>
            </a:extLst>
          </p:cNvPr>
          <p:cNvSpPr/>
          <p:nvPr/>
        </p:nvSpPr>
        <p:spPr>
          <a:xfrm>
            <a:off x="5572285" y="1704689"/>
            <a:ext cx="1859366" cy="3008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latin typeface="+mj-lt"/>
              </a:rPr>
              <a:t>Très attentif</a:t>
            </a:r>
          </a:p>
        </p:txBody>
      </p:sp>
      <p:sp>
        <p:nvSpPr>
          <p:cNvPr id="46" name="ZoneTexte 45">
            <a:extLst>
              <a:ext uri="{FF2B5EF4-FFF2-40B4-BE49-F238E27FC236}">
                <a16:creationId xmlns:a16="http://schemas.microsoft.com/office/drawing/2014/main" id="{83EA4416-7A31-6921-AF41-F7147EB91AB9}"/>
              </a:ext>
            </a:extLst>
          </p:cNvPr>
          <p:cNvSpPr txBox="1"/>
          <p:nvPr/>
        </p:nvSpPr>
        <p:spPr>
          <a:xfrm>
            <a:off x="7396770" y="2068862"/>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47" name="ZoneTexte 46">
            <a:extLst>
              <a:ext uri="{FF2B5EF4-FFF2-40B4-BE49-F238E27FC236}">
                <a16:creationId xmlns:a16="http://schemas.microsoft.com/office/drawing/2014/main" id="{8FC9ACA5-09D8-6424-5899-C613A1FD23E8}"/>
              </a:ext>
            </a:extLst>
          </p:cNvPr>
          <p:cNvSpPr txBox="1"/>
          <p:nvPr/>
        </p:nvSpPr>
        <p:spPr>
          <a:xfrm>
            <a:off x="7408979" y="2296492"/>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2" name="ZoneTexte 51">
            <a:extLst>
              <a:ext uri="{FF2B5EF4-FFF2-40B4-BE49-F238E27FC236}">
                <a16:creationId xmlns:a16="http://schemas.microsoft.com/office/drawing/2014/main" id="{1F610757-087D-CECA-AE32-7899DE709871}"/>
              </a:ext>
            </a:extLst>
          </p:cNvPr>
          <p:cNvSpPr txBox="1"/>
          <p:nvPr/>
        </p:nvSpPr>
        <p:spPr>
          <a:xfrm>
            <a:off x="7406386" y="451321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3" name="ZoneTexte 52">
            <a:extLst>
              <a:ext uri="{FF2B5EF4-FFF2-40B4-BE49-F238E27FC236}">
                <a16:creationId xmlns:a16="http://schemas.microsoft.com/office/drawing/2014/main" id="{826F6A37-F0DC-6FCD-93FB-87DF10CCC22C}"/>
              </a:ext>
            </a:extLst>
          </p:cNvPr>
          <p:cNvSpPr txBox="1"/>
          <p:nvPr/>
        </p:nvSpPr>
        <p:spPr>
          <a:xfrm>
            <a:off x="7408979" y="4293935"/>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4" name="ZoneTexte 53">
            <a:extLst>
              <a:ext uri="{FF2B5EF4-FFF2-40B4-BE49-F238E27FC236}">
                <a16:creationId xmlns:a16="http://schemas.microsoft.com/office/drawing/2014/main" id="{29D4E568-C4D9-3DA0-491F-9A358465CF11}"/>
              </a:ext>
            </a:extLst>
          </p:cNvPr>
          <p:cNvSpPr txBox="1"/>
          <p:nvPr/>
        </p:nvSpPr>
        <p:spPr>
          <a:xfrm>
            <a:off x="7408979" y="4074656"/>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5" name="ZoneTexte 54">
            <a:extLst>
              <a:ext uri="{FF2B5EF4-FFF2-40B4-BE49-F238E27FC236}">
                <a16:creationId xmlns:a16="http://schemas.microsoft.com/office/drawing/2014/main" id="{9F1B79C3-43CB-C5C5-D260-BA17C1E6BFF3}"/>
              </a:ext>
            </a:extLst>
          </p:cNvPr>
          <p:cNvSpPr txBox="1"/>
          <p:nvPr/>
        </p:nvSpPr>
        <p:spPr>
          <a:xfrm>
            <a:off x="7400265" y="384443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6" name="ZoneTexte 55">
            <a:extLst>
              <a:ext uri="{FF2B5EF4-FFF2-40B4-BE49-F238E27FC236}">
                <a16:creationId xmlns:a16="http://schemas.microsoft.com/office/drawing/2014/main" id="{EF25C318-E9AE-A58C-0762-BA82AEE02F73}"/>
              </a:ext>
            </a:extLst>
          </p:cNvPr>
          <p:cNvSpPr txBox="1"/>
          <p:nvPr/>
        </p:nvSpPr>
        <p:spPr>
          <a:xfrm>
            <a:off x="7406386" y="296522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7" name="ZoneTexte 56">
            <a:extLst>
              <a:ext uri="{FF2B5EF4-FFF2-40B4-BE49-F238E27FC236}">
                <a16:creationId xmlns:a16="http://schemas.microsoft.com/office/drawing/2014/main" id="{4F1106CA-D874-DF0D-42BB-34E2AE4E3A81}"/>
              </a:ext>
            </a:extLst>
          </p:cNvPr>
          <p:cNvSpPr txBox="1"/>
          <p:nvPr/>
        </p:nvSpPr>
        <p:spPr>
          <a:xfrm>
            <a:off x="7406386" y="3178465"/>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58" name="ZoneTexte 57">
            <a:extLst>
              <a:ext uri="{FF2B5EF4-FFF2-40B4-BE49-F238E27FC236}">
                <a16:creationId xmlns:a16="http://schemas.microsoft.com/office/drawing/2014/main" id="{97BD2FC7-BF02-DAEF-8093-42162609E95C}"/>
              </a:ext>
            </a:extLst>
          </p:cNvPr>
          <p:cNvSpPr txBox="1"/>
          <p:nvPr/>
        </p:nvSpPr>
        <p:spPr>
          <a:xfrm>
            <a:off x="7406386" y="3633382"/>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790327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B4217C7-2EE6-399D-F203-7F74028D1AFC}"/>
              </a:ext>
            </a:extLst>
          </p:cNvPr>
          <p:cNvSpPr/>
          <p:nvPr/>
        </p:nvSpPr>
        <p:spPr>
          <a:xfrm>
            <a:off x="455005" y="4035428"/>
            <a:ext cx="6408000" cy="44062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D3491D34-E949-A26D-8623-59AFCCDB3896}"/>
              </a:ext>
            </a:extLst>
          </p:cNvPr>
          <p:cNvSpPr/>
          <p:nvPr/>
        </p:nvSpPr>
        <p:spPr>
          <a:xfrm>
            <a:off x="455005" y="1726992"/>
            <a:ext cx="6408000" cy="22513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713372D5-838D-B00A-2126-B1F365BEBAB0}"/>
              </a:ext>
            </a:extLst>
          </p:cNvPr>
          <p:cNvSpPr/>
          <p:nvPr/>
        </p:nvSpPr>
        <p:spPr>
          <a:xfrm>
            <a:off x="455005" y="3469992"/>
            <a:ext cx="6408000" cy="55530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764711B0-F69C-5310-5B99-E290C42453DC}"/>
              </a:ext>
            </a:extLst>
          </p:cNvPr>
          <p:cNvSpPr/>
          <p:nvPr/>
        </p:nvSpPr>
        <p:spPr>
          <a:xfrm>
            <a:off x="455005" y="2548513"/>
            <a:ext cx="6408000" cy="902906"/>
          </a:xfrm>
          <a:prstGeom prst="rect">
            <a:avLst/>
          </a:prstGeom>
          <a:solidFill>
            <a:schemeClr val="bg2">
              <a:lumMod val="40000"/>
              <a:lumOff val="6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43C6F5AB-3A8E-AE80-5511-8F2C7AC92FFA}"/>
              </a:ext>
            </a:extLst>
          </p:cNvPr>
          <p:cNvSpPr/>
          <p:nvPr/>
        </p:nvSpPr>
        <p:spPr>
          <a:xfrm>
            <a:off x="455005" y="1969135"/>
            <a:ext cx="6408000" cy="59128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A quelle(s) mention(s) sur la composition produit faites-vous attention lorsque vous achetez des produits alimentaires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a:xfrm>
            <a:off x="175350" y="1550954"/>
            <a:ext cx="7966472" cy="140494"/>
          </a:xfrm>
        </p:spPr>
        <p:txBody>
          <a:bodyPr/>
          <a:lstStyle/>
          <a:p>
            <a:r>
              <a:rPr lang="fr-FR" dirty="0"/>
              <a:t>Base sous-échantillonnée, individus qui connaissent chaque logo</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Attention portée aux mentions </a:t>
            </a:r>
          </a:p>
        </p:txBody>
      </p:sp>
      <p:graphicFrame>
        <p:nvGraphicFramePr>
          <p:cNvPr id="9" name="Graphique 8">
            <a:extLst>
              <a:ext uri="{FF2B5EF4-FFF2-40B4-BE49-F238E27FC236}">
                <a16:creationId xmlns:a16="http://schemas.microsoft.com/office/drawing/2014/main" id="{C5E30C8A-C205-936C-A508-E16B4DF37CBE}"/>
              </a:ext>
            </a:extLst>
          </p:cNvPr>
          <p:cNvGraphicFramePr/>
          <p:nvPr>
            <p:extLst>
              <p:ext uri="{D42A27DB-BD31-4B8C-83A1-F6EECF244321}">
                <p14:modId xmlns:p14="http://schemas.microsoft.com/office/powerpoint/2010/main" val="4000098968"/>
              </p:ext>
            </p:extLst>
          </p:nvPr>
        </p:nvGraphicFramePr>
        <p:xfrm>
          <a:off x="973687" y="1683532"/>
          <a:ext cx="6369799" cy="3124967"/>
        </p:xfrm>
        <a:graphic>
          <a:graphicData uri="http://schemas.openxmlformats.org/drawingml/2006/chart">
            <c:chart xmlns:c="http://schemas.openxmlformats.org/drawingml/2006/chart" xmlns:r="http://schemas.openxmlformats.org/officeDocument/2006/relationships" r:id="rId3"/>
          </a:graphicData>
        </a:graphic>
      </p:graphicFrame>
      <p:sp>
        <p:nvSpPr>
          <p:cNvPr id="25" name="ZoneTexte 24">
            <a:extLst>
              <a:ext uri="{FF2B5EF4-FFF2-40B4-BE49-F238E27FC236}">
                <a16:creationId xmlns:a16="http://schemas.microsoft.com/office/drawing/2014/main" id="{B3EAC4E0-C637-7349-B71B-81B6A2955C50}"/>
              </a:ext>
            </a:extLst>
          </p:cNvPr>
          <p:cNvSpPr txBox="1"/>
          <p:nvPr/>
        </p:nvSpPr>
        <p:spPr>
          <a:xfrm>
            <a:off x="576666" y="2033944"/>
            <a:ext cx="1569720" cy="461665"/>
          </a:xfrm>
          <a:prstGeom prst="rect">
            <a:avLst/>
          </a:prstGeom>
          <a:noFill/>
        </p:spPr>
        <p:txBody>
          <a:bodyPr wrap="square" rtlCol="0">
            <a:spAutoFit/>
          </a:bodyPr>
          <a:lstStyle/>
          <a:p>
            <a:r>
              <a:rPr lang="fr-FR" sz="1200" spc="75" dirty="0">
                <a:solidFill>
                  <a:schemeClr val="accent4"/>
                </a:solidFill>
                <a:latin typeface="+mj-lt"/>
              </a:rPr>
              <a:t>Naturalité de la matière première</a:t>
            </a:r>
          </a:p>
        </p:txBody>
      </p:sp>
      <p:sp>
        <p:nvSpPr>
          <p:cNvPr id="26" name="ZoneTexte 25">
            <a:extLst>
              <a:ext uri="{FF2B5EF4-FFF2-40B4-BE49-F238E27FC236}">
                <a16:creationId xmlns:a16="http://schemas.microsoft.com/office/drawing/2014/main" id="{D85DFF60-D822-344D-09C8-2BC2C32A0335}"/>
              </a:ext>
            </a:extLst>
          </p:cNvPr>
          <p:cNvSpPr txBox="1"/>
          <p:nvPr/>
        </p:nvSpPr>
        <p:spPr>
          <a:xfrm>
            <a:off x="576666" y="2797879"/>
            <a:ext cx="1569720" cy="461665"/>
          </a:xfrm>
          <a:prstGeom prst="rect">
            <a:avLst/>
          </a:prstGeom>
          <a:noFill/>
        </p:spPr>
        <p:txBody>
          <a:bodyPr wrap="square" rtlCol="0">
            <a:spAutoFit/>
          </a:bodyPr>
          <a:lstStyle/>
          <a:p>
            <a:r>
              <a:rPr lang="fr-FR" sz="1200" spc="75" dirty="0">
                <a:solidFill>
                  <a:schemeClr val="tx2"/>
                </a:solidFill>
                <a:latin typeface="+mj-lt"/>
              </a:rPr>
              <a:t>Valeurs nutritionnelles </a:t>
            </a:r>
          </a:p>
        </p:txBody>
      </p:sp>
      <p:sp>
        <p:nvSpPr>
          <p:cNvPr id="41" name="ZoneTexte 40">
            <a:extLst>
              <a:ext uri="{FF2B5EF4-FFF2-40B4-BE49-F238E27FC236}">
                <a16:creationId xmlns:a16="http://schemas.microsoft.com/office/drawing/2014/main" id="{1CE1CFE9-34A8-1251-AE53-DA61DAD69754}"/>
              </a:ext>
            </a:extLst>
          </p:cNvPr>
          <p:cNvSpPr txBox="1"/>
          <p:nvPr/>
        </p:nvSpPr>
        <p:spPr>
          <a:xfrm>
            <a:off x="576666" y="3532051"/>
            <a:ext cx="1569720" cy="461665"/>
          </a:xfrm>
          <a:prstGeom prst="rect">
            <a:avLst/>
          </a:prstGeom>
          <a:noFill/>
        </p:spPr>
        <p:txBody>
          <a:bodyPr wrap="square" rtlCol="0">
            <a:spAutoFit/>
          </a:bodyPr>
          <a:lstStyle/>
          <a:p>
            <a:r>
              <a:rPr lang="fr-FR" sz="1200" spc="75" dirty="0">
                <a:solidFill>
                  <a:schemeClr val="accent5">
                    <a:lumMod val="75000"/>
                  </a:schemeClr>
                </a:solidFill>
                <a:latin typeface="+mj-lt"/>
              </a:rPr>
              <a:t>Sans ajouts artificiels</a:t>
            </a:r>
          </a:p>
        </p:txBody>
      </p:sp>
      <p:sp>
        <p:nvSpPr>
          <p:cNvPr id="42" name="ZoneTexte 41">
            <a:extLst>
              <a:ext uri="{FF2B5EF4-FFF2-40B4-BE49-F238E27FC236}">
                <a16:creationId xmlns:a16="http://schemas.microsoft.com/office/drawing/2014/main" id="{F3DFC6C3-AE61-BA97-2A06-A00350A4352C}"/>
              </a:ext>
            </a:extLst>
          </p:cNvPr>
          <p:cNvSpPr txBox="1"/>
          <p:nvPr/>
        </p:nvSpPr>
        <p:spPr>
          <a:xfrm>
            <a:off x="576666" y="1701061"/>
            <a:ext cx="1569720" cy="276999"/>
          </a:xfrm>
          <a:prstGeom prst="rect">
            <a:avLst/>
          </a:prstGeom>
          <a:noFill/>
        </p:spPr>
        <p:txBody>
          <a:bodyPr wrap="square" rtlCol="0">
            <a:spAutoFit/>
          </a:bodyPr>
          <a:lstStyle/>
          <a:p>
            <a:r>
              <a:rPr lang="fr-FR" sz="1200" spc="75" dirty="0">
                <a:solidFill>
                  <a:schemeClr val="accent6">
                    <a:lumMod val="50000"/>
                  </a:schemeClr>
                </a:solidFill>
                <a:latin typeface="+mj-lt"/>
              </a:rPr>
              <a:t>Origine</a:t>
            </a:r>
          </a:p>
        </p:txBody>
      </p:sp>
      <p:sp>
        <p:nvSpPr>
          <p:cNvPr id="43" name="ZoneTexte 42">
            <a:extLst>
              <a:ext uri="{FF2B5EF4-FFF2-40B4-BE49-F238E27FC236}">
                <a16:creationId xmlns:a16="http://schemas.microsoft.com/office/drawing/2014/main" id="{5BE447AD-5CD4-743D-9325-C0824F7CE71E}"/>
              </a:ext>
            </a:extLst>
          </p:cNvPr>
          <p:cNvSpPr txBox="1"/>
          <p:nvPr/>
        </p:nvSpPr>
        <p:spPr>
          <a:xfrm>
            <a:off x="576666" y="4132480"/>
            <a:ext cx="1798320" cy="276999"/>
          </a:xfrm>
          <a:prstGeom prst="rect">
            <a:avLst/>
          </a:prstGeom>
          <a:noFill/>
        </p:spPr>
        <p:txBody>
          <a:bodyPr wrap="square" rtlCol="0">
            <a:spAutoFit/>
          </a:bodyPr>
          <a:lstStyle/>
          <a:p>
            <a:r>
              <a:rPr lang="fr-FR" sz="1200" spc="75" dirty="0">
                <a:solidFill>
                  <a:schemeClr val="tx1">
                    <a:lumMod val="65000"/>
                    <a:lumOff val="35000"/>
                  </a:schemeClr>
                </a:solidFill>
                <a:latin typeface="+mj-lt"/>
              </a:rPr>
              <a:t>Régime alimentaire</a:t>
            </a:r>
          </a:p>
        </p:txBody>
      </p:sp>
      <p:sp>
        <p:nvSpPr>
          <p:cNvPr id="44" name="Espace réservé du contenu 35">
            <a:extLst>
              <a:ext uri="{FF2B5EF4-FFF2-40B4-BE49-F238E27FC236}">
                <a16:creationId xmlns:a16="http://schemas.microsoft.com/office/drawing/2014/main" id="{E0BDF197-6573-B553-A03E-389D09C2D1AA}"/>
              </a:ext>
            </a:extLst>
          </p:cNvPr>
          <p:cNvSpPr txBox="1">
            <a:spLocks/>
          </p:cNvSpPr>
          <p:nvPr/>
        </p:nvSpPr>
        <p:spPr>
          <a:xfrm>
            <a:off x="7469187" y="3069431"/>
            <a:ext cx="1674813" cy="1674812"/>
          </a:xfrm>
          <a:prstGeom prst="rect">
            <a:avLst/>
          </a:prstGeom>
          <a:solidFill>
            <a:schemeClr val="tx2"/>
          </a:solidFill>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4"/>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sz="2800" b="1" dirty="0">
              <a:solidFill>
                <a:schemeClr val="bg1"/>
              </a:solidFill>
            </a:endParaRPr>
          </a:p>
          <a:p>
            <a:pPr algn="just"/>
            <a:r>
              <a:rPr lang="fr-FR" sz="2800" b="1" dirty="0">
                <a:solidFill>
                  <a:schemeClr val="bg1"/>
                </a:solidFill>
              </a:rPr>
              <a:t>84%</a:t>
            </a:r>
          </a:p>
          <a:p>
            <a:pPr algn="just"/>
            <a:r>
              <a:rPr lang="fr-FR" sz="1050" dirty="0">
                <a:solidFill>
                  <a:schemeClr val="bg1"/>
                </a:solidFill>
              </a:rPr>
              <a:t>Des Français sont attentifs à au moins une mention lors de leurs achats alimentaires</a:t>
            </a:r>
          </a:p>
        </p:txBody>
      </p:sp>
      <p:pic>
        <p:nvPicPr>
          <p:cNvPr id="45" name="Image 44">
            <a:extLst>
              <a:ext uri="{FF2B5EF4-FFF2-40B4-BE49-F238E27FC236}">
                <a16:creationId xmlns:a16="http://schemas.microsoft.com/office/drawing/2014/main" id="{394ECBA1-F962-F313-0D9A-D44C32C17592}"/>
              </a:ext>
            </a:extLst>
          </p:cNvPr>
          <p:cNvPicPr>
            <a:picLocks noChangeAspect="1"/>
          </p:cNvPicPr>
          <p:nvPr/>
        </p:nvPicPr>
        <p:blipFill>
          <a:blip r:embed="rId5">
            <a:biLevel thresh="25000"/>
          </a:blip>
          <a:stretch>
            <a:fillRect/>
          </a:stretch>
        </p:blipFill>
        <p:spPr>
          <a:xfrm>
            <a:off x="8251860" y="3069431"/>
            <a:ext cx="892140" cy="900000"/>
          </a:xfrm>
          <a:prstGeom prst="rect">
            <a:avLst/>
          </a:prstGeom>
        </p:spPr>
      </p:pic>
    </p:spTree>
    <p:extLst>
      <p:ext uri="{BB962C8B-B14F-4D97-AF65-F5344CB8AC3E}">
        <p14:creationId xmlns:p14="http://schemas.microsoft.com/office/powerpoint/2010/main" val="2865396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a:srcRect l="27973" r="27973"/>
          <a:stretch/>
        </p:blipFill>
        <p:spPr>
          <a:xfrm>
            <a:off x="4355431" y="361185"/>
            <a:ext cx="4415921" cy="4381530"/>
          </a:xfr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Confiance</a:t>
            </a:r>
          </a:p>
        </p:txBody>
      </p:sp>
    </p:spTree>
    <p:extLst>
      <p:ext uri="{BB962C8B-B14F-4D97-AF65-F5344CB8AC3E}">
        <p14:creationId xmlns:p14="http://schemas.microsoft.com/office/powerpoint/2010/main" val="3788644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C867D-3657-E3E5-992D-9AD540FBF559}"/>
              </a:ext>
            </a:extLst>
          </p:cNvPr>
          <p:cNvSpPr/>
          <p:nvPr/>
        </p:nvSpPr>
        <p:spPr>
          <a:xfrm>
            <a:off x="-43341" y="3738490"/>
            <a:ext cx="8467492" cy="18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2D582E5-3940-2C21-9E1D-410B8EC17C5F}"/>
              </a:ext>
            </a:extLst>
          </p:cNvPr>
          <p:cNvSpPr/>
          <p:nvPr/>
        </p:nvSpPr>
        <p:spPr>
          <a:xfrm>
            <a:off x="-43341" y="3054166"/>
            <a:ext cx="8467492" cy="18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a:extLst>
              <a:ext uri="{FF2B5EF4-FFF2-40B4-BE49-F238E27FC236}">
                <a16:creationId xmlns:a16="http://schemas.microsoft.com/office/drawing/2014/main" id="{E7FCF25C-28CB-8C09-1DBD-25C962975650}"/>
              </a:ext>
            </a:extLst>
          </p:cNvPr>
          <p:cNvGraphicFramePr/>
          <p:nvPr>
            <p:extLst>
              <p:ext uri="{D42A27DB-BD31-4B8C-83A1-F6EECF244321}">
                <p14:modId xmlns:p14="http://schemas.microsoft.com/office/powerpoint/2010/main" val="2659044373"/>
              </p:ext>
            </p:extLst>
          </p:nvPr>
        </p:nvGraphicFramePr>
        <p:xfrm>
          <a:off x="0" y="1975778"/>
          <a:ext cx="9144000" cy="2725761"/>
        </p:xfrm>
        <a:graphic>
          <a:graphicData uri="http://schemas.openxmlformats.org/drawingml/2006/chart">
            <c:chart xmlns:c="http://schemas.openxmlformats.org/drawingml/2006/chart" xmlns:r="http://schemas.openxmlformats.org/officeDocument/2006/relationships" r:id="rId3"/>
          </a:graphicData>
        </a:graphic>
      </p:graphicFrame>
      <p:sp>
        <p:nvSpPr>
          <p:cNvPr id="28" name="Espace réservé du texte 27">
            <a:extLst>
              <a:ext uri="{FF2B5EF4-FFF2-40B4-BE49-F238E27FC236}">
                <a16:creationId xmlns:a16="http://schemas.microsoft.com/office/drawing/2014/main" id="{A77BCB12-D2BC-143F-94F5-DB97E7E5DF9E}"/>
              </a:ext>
            </a:extLst>
          </p:cNvPr>
          <p:cNvSpPr>
            <a:spLocks noGrp="1"/>
          </p:cNvSpPr>
          <p:nvPr>
            <p:ph type="body" sz="quarter" idx="17"/>
          </p:nvPr>
        </p:nvSpPr>
        <p:spPr/>
        <p:txBody>
          <a:bodyPr/>
          <a:lstStyle/>
          <a:p>
            <a:r>
              <a:rPr lang="fr-FR" dirty="0"/>
              <a:t>Considérez-vous que, de manière générale, en tant que consommateur on peut faire confiance… ?</a:t>
            </a:r>
          </a:p>
        </p:txBody>
      </p:sp>
      <p:sp>
        <p:nvSpPr>
          <p:cNvPr id="29" name="Espace réservé du texte 28">
            <a:extLst>
              <a:ext uri="{FF2B5EF4-FFF2-40B4-BE49-F238E27FC236}">
                <a16:creationId xmlns:a16="http://schemas.microsoft.com/office/drawing/2014/main" id="{95744674-80A8-6379-3141-036206A03EDE}"/>
              </a:ext>
            </a:extLst>
          </p:cNvPr>
          <p:cNvSpPr>
            <a:spLocks noGrp="1"/>
          </p:cNvSpPr>
          <p:nvPr>
            <p:ph type="body" sz="quarter" idx="21"/>
          </p:nvPr>
        </p:nvSpPr>
        <p:spPr/>
        <p:txBody>
          <a:bodyPr/>
          <a:lstStyle/>
          <a:p>
            <a:r>
              <a:rPr lang="fr-FR" dirty="0"/>
              <a:t>Base totale, n=4000</a:t>
            </a:r>
          </a:p>
        </p:txBody>
      </p:sp>
      <p:sp>
        <p:nvSpPr>
          <p:cNvPr id="27" name="Titre 26">
            <a:extLst>
              <a:ext uri="{FF2B5EF4-FFF2-40B4-BE49-F238E27FC236}">
                <a16:creationId xmlns:a16="http://schemas.microsoft.com/office/drawing/2014/main" id="{8682B533-1EA8-4E31-9661-35064392924B}"/>
              </a:ext>
            </a:extLst>
          </p:cNvPr>
          <p:cNvSpPr>
            <a:spLocks noGrp="1"/>
          </p:cNvSpPr>
          <p:nvPr>
            <p:ph type="title"/>
          </p:nvPr>
        </p:nvSpPr>
        <p:spPr/>
        <p:txBody>
          <a:bodyPr/>
          <a:lstStyle/>
          <a:p>
            <a:r>
              <a:rPr lang="fr-FR" dirty="0"/>
              <a:t>Confiance des consommateurs accordée aux acteurs</a:t>
            </a:r>
          </a:p>
        </p:txBody>
      </p:sp>
      <p:sp>
        <p:nvSpPr>
          <p:cNvPr id="24" name="Rectangle 23">
            <a:extLst>
              <a:ext uri="{FF2B5EF4-FFF2-40B4-BE49-F238E27FC236}">
                <a16:creationId xmlns:a16="http://schemas.microsoft.com/office/drawing/2014/main" id="{3190B93E-96E3-DE7E-564D-411D8BB84FD5}"/>
              </a:ext>
            </a:extLst>
          </p:cNvPr>
          <p:cNvSpPr/>
          <p:nvPr/>
        </p:nvSpPr>
        <p:spPr>
          <a:xfrm>
            <a:off x="0" y="1740745"/>
            <a:ext cx="1620000" cy="2010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Non, pas du tout</a:t>
            </a:r>
          </a:p>
        </p:txBody>
      </p:sp>
      <p:sp>
        <p:nvSpPr>
          <p:cNvPr id="25" name="Rectangle 24">
            <a:extLst>
              <a:ext uri="{FF2B5EF4-FFF2-40B4-BE49-F238E27FC236}">
                <a16:creationId xmlns:a16="http://schemas.microsoft.com/office/drawing/2014/main" id="{50940AC2-A2C7-D180-30A1-03ACC457FE34}"/>
              </a:ext>
            </a:extLst>
          </p:cNvPr>
          <p:cNvSpPr/>
          <p:nvPr/>
        </p:nvSpPr>
        <p:spPr>
          <a:xfrm>
            <a:off x="1620000" y="1740745"/>
            <a:ext cx="1620000" cy="2010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Non, plutôt pas</a:t>
            </a:r>
          </a:p>
        </p:txBody>
      </p:sp>
      <p:sp>
        <p:nvSpPr>
          <p:cNvPr id="26" name="Rectangle 25">
            <a:extLst>
              <a:ext uri="{FF2B5EF4-FFF2-40B4-BE49-F238E27FC236}">
                <a16:creationId xmlns:a16="http://schemas.microsoft.com/office/drawing/2014/main" id="{A79C9B61-8D5C-707F-68C9-E0C95A6256B7}"/>
              </a:ext>
            </a:extLst>
          </p:cNvPr>
          <p:cNvSpPr/>
          <p:nvPr/>
        </p:nvSpPr>
        <p:spPr>
          <a:xfrm>
            <a:off x="4860000" y="1740745"/>
            <a:ext cx="1620000" cy="20105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Oui, plutôt</a:t>
            </a:r>
          </a:p>
        </p:txBody>
      </p:sp>
      <p:sp>
        <p:nvSpPr>
          <p:cNvPr id="30" name="Rectangle 29">
            <a:extLst>
              <a:ext uri="{FF2B5EF4-FFF2-40B4-BE49-F238E27FC236}">
                <a16:creationId xmlns:a16="http://schemas.microsoft.com/office/drawing/2014/main" id="{FA8941AC-7474-831B-035B-5E327E28FC9D}"/>
              </a:ext>
            </a:extLst>
          </p:cNvPr>
          <p:cNvSpPr/>
          <p:nvPr/>
        </p:nvSpPr>
        <p:spPr>
          <a:xfrm>
            <a:off x="6480000" y="1740745"/>
            <a:ext cx="1620000" cy="20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Oui, tout à fait</a:t>
            </a:r>
          </a:p>
        </p:txBody>
      </p:sp>
      <p:sp>
        <p:nvSpPr>
          <p:cNvPr id="4" name="Rectangle 3">
            <a:extLst>
              <a:ext uri="{FF2B5EF4-FFF2-40B4-BE49-F238E27FC236}">
                <a16:creationId xmlns:a16="http://schemas.microsoft.com/office/drawing/2014/main" id="{62BD9451-F44C-42D3-D3BA-B0F8592A5960}"/>
              </a:ext>
            </a:extLst>
          </p:cNvPr>
          <p:cNvSpPr/>
          <p:nvPr/>
        </p:nvSpPr>
        <p:spPr>
          <a:xfrm>
            <a:off x="3240000" y="1740745"/>
            <a:ext cx="1620000" cy="20105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Sans opinion </a:t>
            </a:r>
          </a:p>
        </p:txBody>
      </p:sp>
    </p:spTree>
    <p:extLst>
      <p:ext uri="{BB962C8B-B14F-4D97-AF65-F5344CB8AC3E}">
        <p14:creationId xmlns:p14="http://schemas.microsoft.com/office/powerpoint/2010/main" val="2221367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3067870236"/>
              </p:ext>
            </p:extLst>
          </p:nvPr>
        </p:nvGraphicFramePr>
        <p:xfrm>
          <a:off x="310681" y="2033768"/>
          <a:ext cx="8071383"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Diriez-vous que vous avez assez d’informations concernant…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Niveau d’information sur l’impact sanitaire et environnemental </a:t>
            </a:r>
          </a:p>
        </p:txBody>
      </p:sp>
      <p:sp>
        <p:nvSpPr>
          <p:cNvPr id="2" name="Rectangle 1">
            <a:extLst>
              <a:ext uri="{FF2B5EF4-FFF2-40B4-BE49-F238E27FC236}">
                <a16:creationId xmlns:a16="http://schemas.microsoft.com/office/drawing/2014/main" id="{71E1CEAB-A7DA-3DBE-8D47-C44065AD40AE}"/>
              </a:ext>
            </a:extLst>
          </p:cNvPr>
          <p:cNvSpPr/>
          <p:nvPr/>
        </p:nvSpPr>
        <p:spPr>
          <a:xfrm>
            <a:off x="-1" y="1742016"/>
            <a:ext cx="1634400" cy="4081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3" name="Rectangle 2">
            <a:extLst>
              <a:ext uri="{FF2B5EF4-FFF2-40B4-BE49-F238E27FC236}">
                <a16:creationId xmlns:a16="http://schemas.microsoft.com/office/drawing/2014/main" id="{A0B5D4D2-117E-1465-DE23-F72013733F49}"/>
              </a:ext>
            </a:extLst>
          </p:cNvPr>
          <p:cNvSpPr/>
          <p:nvPr/>
        </p:nvSpPr>
        <p:spPr>
          <a:xfrm>
            <a:off x="1635376" y="1742016"/>
            <a:ext cx="1634400" cy="4081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4" name="Rectangle 3">
            <a:extLst>
              <a:ext uri="{FF2B5EF4-FFF2-40B4-BE49-F238E27FC236}">
                <a16:creationId xmlns:a16="http://schemas.microsoft.com/office/drawing/2014/main" id="{CC5CEF2C-0946-8E5E-2033-4648A9E6E2A6}"/>
              </a:ext>
            </a:extLst>
          </p:cNvPr>
          <p:cNvSpPr/>
          <p:nvPr/>
        </p:nvSpPr>
        <p:spPr>
          <a:xfrm>
            <a:off x="3268496" y="1742016"/>
            <a:ext cx="1634400" cy="40813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5" name="Rectangle 4">
            <a:extLst>
              <a:ext uri="{FF2B5EF4-FFF2-40B4-BE49-F238E27FC236}">
                <a16:creationId xmlns:a16="http://schemas.microsoft.com/office/drawing/2014/main" id="{8F4BC1C4-2715-9CAC-0E4F-F856D0E15FA5}"/>
              </a:ext>
            </a:extLst>
          </p:cNvPr>
          <p:cNvSpPr/>
          <p:nvPr/>
        </p:nvSpPr>
        <p:spPr>
          <a:xfrm>
            <a:off x="4901616" y="1742016"/>
            <a:ext cx="1634400" cy="4081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
        <p:nvSpPr>
          <p:cNvPr id="10" name="Rectangle 9">
            <a:extLst>
              <a:ext uri="{FF2B5EF4-FFF2-40B4-BE49-F238E27FC236}">
                <a16:creationId xmlns:a16="http://schemas.microsoft.com/office/drawing/2014/main" id="{B380EBC2-9FFE-F953-EFB3-332A7B807B1F}"/>
              </a:ext>
            </a:extLst>
          </p:cNvPr>
          <p:cNvSpPr/>
          <p:nvPr/>
        </p:nvSpPr>
        <p:spPr>
          <a:xfrm>
            <a:off x="6538047" y="1742016"/>
            <a:ext cx="1634400" cy="4081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Ne se sent pas concerné</a:t>
            </a:r>
          </a:p>
        </p:txBody>
      </p:sp>
      <p:graphicFrame>
        <p:nvGraphicFramePr>
          <p:cNvPr id="31" name="Tableau 31">
            <a:extLst>
              <a:ext uri="{FF2B5EF4-FFF2-40B4-BE49-F238E27FC236}">
                <a16:creationId xmlns:a16="http://schemas.microsoft.com/office/drawing/2014/main" id="{7E02FCFE-8851-2843-F72D-6924259EF6E0}"/>
              </a:ext>
            </a:extLst>
          </p:cNvPr>
          <p:cNvGraphicFramePr>
            <a:graphicFrameLocks noGrp="1"/>
          </p:cNvGraphicFramePr>
          <p:nvPr>
            <p:extLst>
              <p:ext uri="{D42A27DB-BD31-4B8C-83A1-F6EECF244321}">
                <p14:modId xmlns:p14="http://schemas.microsoft.com/office/powerpoint/2010/main" val="4061821893"/>
              </p:ext>
            </p:extLst>
          </p:nvPr>
        </p:nvGraphicFramePr>
        <p:xfrm>
          <a:off x="8244840" y="1809798"/>
          <a:ext cx="518160" cy="2924186"/>
        </p:xfrm>
        <a:graphic>
          <a:graphicData uri="http://schemas.openxmlformats.org/drawingml/2006/table">
            <a:tbl>
              <a:tblPr firstRow="1" bandRow="1">
                <a:tableStyleId>{5C22544A-7EE6-4342-B048-85BDC9FD1C3A}</a:tableStyleId>
              </a:tblPr>
              <a:tblGrid>
                <a:gridCol w="518160">
                  <a:extLst>
                    <a:ext uri="{9D8B030D-6E8A-4147-A177-3AD203B41FA5}">
                      <a16:colId xmlns:a16="http://schemas.microsoft.com/office/drawing/2014/main" val="139812580"/>
                    </a:ext>
                  </a:extLst>
                </a:gridCol>
              </a:tblGrid>
              <a:tr h="228229">
                <a:tc>
                  <a:txBody>
                    <a:bodyPr/>
                    <a:lstStyle/>
                    <a:p>
                      <a:pPr algn="ctr"/>
                      <a:r>
                        <a:rPr lang="fr-FR" sz="1100" dirty="0"/>
                        <a:t>2021</a:t>
                      </a:r>
                    </a:p>
                  </a:txBody>
                  <a:tcPr>
                    <a:solidFill>
                      <a:schemeClr val="tx2"/>
                    </a:solidFill>
                  </a:tcPr>
                </a:tc>
                <a:extLst>
                  <a:ext uri="{0D108BD9-81ED-4DB2-BD59-A6C34878D82A}">
                    <a16:rowId xmlns:a16="http://schemas.microsoft.com/office/drawing/2014/main" val="4280487465"/>
                  </a:ext>
                </a:extLst>
              </a:tr>
              <a:tr h="1303793">
                <a:tc>
                  <a:txBody>
                    <a:bodyPr/>
                    <a:lstStyle/>
                    <a:p>
                      <a:pPr algn="ctr"/>
                      <a:r>
                        <a:rPr lang="fr-FR" sz="1100" b="1" kern="1200" dirty="0">
                          <a:solidFill>
                            <a:schemeClr val="tx2"/>
                          </a:solidFill>
                          <a:latin typeface="+mn-lt"/>
                          <a:ea typeface="+mn-ea"/>
                          <a:cs typeface="+mn-cs"/>
                        </a:rPr>
                        <a:t>54%</a:t>
                      </a:r>
                    </a:p>
                  </a:txBody>
                  <a:tcPr anchor="ct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52386380"/>
                  </a:ext>
                </a:extLst>
              </a:tr>
              <a:tr h="1361313">
                <a:tc>
                  <a:txBody>
                    <a:bodyPr/>
                    <a:lstStyle/>
                    <a:p>
                      <a:pPr algn="ctr"/>
                      <a:r>
                        <a:rPr lang="fr-FR" sz="1100" b="1" kern="1200" dirty="0">
                          <a:solidFill>
                            <a:schemeClr val="tx2"/>
                          </a:solidFill>
                          <a:latin typeface="+mn-lt"/>
                          <a:ea typeface="+mn-ea"/>
                          <a:cs typeface="+mn-cs"/>
                        </a:rPr>
                        <a:t>52%</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492323819"/>
                  </a:ext>
                </a:extLst>
              </a:tr>
            </a:tbl>
          </a:graphicData>
        </a:graphic>
      </p:graphicFrame>
      <p:sp>
        <p:nvSpPr>
          <p:cNvPr id="32" name="ZoneTexte 31">
            <a:extLst>
              <a:ext uri="{FF2B5EF4-FFF2-40B4-BE49-F238E27FC236}">
                <a16:creationId xmlns:a16="http://schemas.microsoft.com/office/drawing/2014/main" id="{8ACFA114-A690-A96F-6D83-B98B2F282855}"/>
              </a:ext>
            </a:extLst>
          </p:cNvPr>
          <p:cNvSpPr txBox="1"/>
          <p:nvPr/>
        </p:nvSpPr>
        <p:spPr>
          <a:xfrm>
            <a:off x="7728167" y="263530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5" name="ZoneTexte 34">
            <a:extLst>
              <a:ext uri="{FF2B5EF4-FFF2-40B4-BE49-F238E27FC236}">
                <a16:creationId xmlns:a16="http://schemas.microsoft.com/office/drawing/2014/main" id="{1A75674E-1207-17DA-27FF-0A4554B5CBD5}"/>
              </a:ext>
            </a:extLst>
          </p:cNvPr>
          <p:cNvSpPr txBox="1"/>
          <p:nvPr/>
        </p:nvSpPr>
        <p:spPr>
          <a:xfrm>
            <a:off x="7722665" y="402376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5339501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2294496648"/>
              </p:ext>
            </p:extLst>
          </p:nvPr>
        </p:nvGraphicFramePr>
        <p:xfrm>
          <a:off x="313200" y="2223607"/>
          <a:ext cx="8343120" cy="2518377"/>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Diriez-vous que vous avez assez d’informations concernant…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Niveau d’information sur les contrôles et la réglementation </a:t>
            </a:r>
          </a:p>
        </p:txBody>
      </p:sp>
      <p:graphicFrame>
        <p:nvGraphicFramePr>
          <p:cNvPr id="31" name="Tableau 31">
            <a:extLst>
              <a:ext uri="{FF2B5EF4-FFF2-40B4-BE49-F238E27FC236}">
                <a16:creationId xmlns:a16="http://schemas.microsoft.com/office/drawing/2014/main" id="{7E02FCFE-8851-2843-F72D-6924259EF6E0}"/>
              </a:ext>
            </a:extLst>
          </p:cNvPr>
          <p:cNvGraphicFramePr>
            <a:graphicFrameLocks noGrp="1"/>
          </p:cNvGraphicFramePr>
          <p:nvPr>
            <p:extLst>
              <p:ext uri="{D42A27DB-BD31-4B8C-83A1-F6EECF244321}">
                <p14:modId xmlns:p14="http://schemas.microsoft.com/office/powerpoint/2010/main" val="2751972254"/>
              </p:ext>
            </p:extLst>
          </p:nvPr>
        </p:nvGraphicFramePr>
        <p:xfrm>
          <a:off x="8244840" y="2004060"/>
          <a:ext cx="518160" cy="2740731"/>
        </p:xfrm>
        <a:graphic>
          <a:graphicData uri="http://schemas.openxmlformats.org/drawingml/2006/table">
            <a:tbl>
              <a:tblPr firstRow="1" bandRow="1">
                <a:tableStyleId>{5C22544A-7EE6-4342-B048-85BDC9FD1C3A}</a:tableStyleId>
              </a:tblPr>
              <a:tblGrid>
                <a:gridCol w="518160">
                  <a:extLst>
                    <a:ext uri="{9D8B030D-6E8A-4147-A177-3AD203B41FA5}">
                      <a16:colId xmlns:a16="http://schemas.microsoft.com/office/drawing/2014/main" val="139812580"/>
                    </a:ext>
                  </a:extLst>
                </a:gridCol>
              </a:tblGrid>
              <a:tr h="259393">
                <a:tc>
                  <a:txBody>
                    <a:bodyPr/>
                    <a:lstStyle/>
                    <a:p>
                      <a:pPr algn="ctr"/>
                      <a:r>
                        <a:rPr lang="fr-FR" sz="1050" dirty="0"/>
                        <a:t>2021</a:t>
                      </a:r>
                    </a:p>
                  </a:txBody>
                  <a:tcPr>
                    <a:solidFill>
                      <a:schemeClr val="tx2"/>
                    </a:solidFill>
                  </a:tcPr>
                </a:tc>
                <a:extLst>
                  <a:ext uri="{0D108BD9-81ED-4DB2-BD59-A6C34878D82A}">
                    <a16:rowId xmlns:a16="http://schemas.microsoft.com/office/drawing/2014/main" val="4280487465"/>
                  </a:ext>
                </a:extLst>
              </a:tr>
              <a:tr h="797142">
                <a:tc>
                  <a:txBody>
                    <a:bodyPr/>
                    <a:lstStyle/>
                    <a:p>
                      <a:pPr algn="ctr"/>
                      <a:r>
                        <a:rPr lang="fr-FR" sz="1050" b="1" kern="1200" dirty="0">
                          <a:solidFill>
                            <a:schemeClr val="tx2"/>
                          </a:solidFill>
                          <a:latin typeface="+mn-lt"/>
                          <a:ea typeface="+mn-ea"/>
                          <a:cs typeface="+mn-cs"/>
                        </a:rPr>
                        <a:t>55%</a:t>
                      </a:r>
                    </a:p>
                  </a:txBody>
                  <a:tcPr anchor="ct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03062521"/>
                  </a:ext>
                </a:extLst>
              </a:tr>
              <a:tr h="871959">
                <a:tc>
                  <a:txBody>
                    <a:bodyPr/>
                    <a:lstStyle/>
                    <a:p>
                      <a:pPr algn="ctr"/>
                      <a:r>
                        <a:rPr lang="fr-FR" sz="1050" b="1" kern="1200" dirty="0">
                          <a:solidFill>
                            <a:schemeClr val="tx2"/>
                          </a:solidFill>
                          <a:latin typeface="+mn-lt"/>
                          <a:ea typeface="+mn-ea"/>
                          <a:cs typeface="+mn-cs"/>
                        </a:rPr>
                        <a:t>44%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33935029"/>
                  </a:ext>
                </a:extLst>
              </a:tr>
              <a:tr h="812237">
                <a:tc>
                  <a:txBody>
                    <a:bodyPr/>
                    <a:lstStyle/>
                    <a:p>
                      <a:pPr algn="ctr"/>
                      <a:r>
                        <a:rPr lang="fr-FR" sz="1050" b="1" kern="1200" dirty="0">
                          <a:solidFill>
                            <a:schemeClr val="tx2"/>
                          </a:solidFill>
                          <a:latin typeface="+mn-lt"/>
                          <a:ea typeface="+mn-ea"/>
                          <a:cs typeface="+mn-cs"/>
                        </a:rPr>
                        <a:t>43%</a:t>
                      </a:r>
                    </a:p>
                  </a:txBody>
                  <a:tcPr anchor="ct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515404570"/>
                  </a:ext>
                </a:extLst>
              </a:tr>
            </a:tbl>
          </a:graphicData>
        </a:graphic>
      </p:graphicFrame>
      <p:sp>
        <p:nvSpPr>
          <p:cNvPr id="32" name="ZoneTexte 31">
            <a:extLst>
              <a:ext uri="{FF2B5EF4-FFF2-40B4-BE49-F238E27FC236}">
                <a16:creationId xmlns:a16="http://schemas.microsoft.com/office/drawing/2014/main" id="{8ACFA114-A690-A96F-6D83-B98B2F282855}"/>
              </a:ext>
            </a:extLst>
          </p:cNvPr>
          <p:cNvSpPr txBox="1"/>
          <p:nvPr/>
        </p:nvSpPr>
        <p:spPr>
          <a:xfrm>
            <a:off x="7963322" y="2542529"/>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3" name="ZoneTexte 32">
            <a:extLst>
              <a:ext uri="{FF2B5EF4-FFF2-40B4-BE49-F238E27FC236}">
                <a16:creationId xmlns:a16="http://schemas.microsoft.com/office/drawing/2014/main" id="{01E7CD56-A075-9616-3885-774B3F6EFF21}"/>
              </a:ext>
            </a:extLst>
          </p:cNvPr>
          <p:cNvSpPr txBox="1"/>
          <p:nvPr/>
        </p:nvSpPr>
        <p:spPr>
          <a:xfrm>
            <a:off x="7807197" y="3381236"/>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6" name="ZoneTexte 35">
            <a:extLst>
              <a:ext uri="{FF2B5EF4-FFF2-40B4-BE49-F238E27FC236}">
                <a16:creationId xmlns:a16="http://schemas.microsoft.com/office/drawing/2014/main" id="{B3CB9398-FD98-936C-BCDE-E50713D27040}"/>
              </a:ext>
            </a:extLst>
          </p:cNvPr>
          <p:cNvSpPr txBox="1"/>
          <p:nvPr/>
        </p:nvSpPr>
        <p:spPr>
          <a:xfrm>
            <a:off x="7785350" y="4212318"/>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3" name="Rectangle 12">
            <a:extLst>
              <a:ext uri="{FF2B5EF4-FFF2-40B4-BE49-F238E27FC236}">
                <a16:creationId xmlns:a16="http://schemas.microsoft.com/office/drawing/2014/main" id="{C8540D9C-40E2-262F-51CA-E0D78D141354}"/>
              </a:ext>
            </a:extLst>
          </p:cNvPr>
          <p:cNvSpPr/>
          <p:nvPr/>
        </p:nvSpPr>
        <p:spPr>
          <a:xfrm>
            <a:off x="-1" y="1742016"/>
            <a:ext cx="1634400" cy="4081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14" name="Rectangle 13">
            <a:extLst>
              <a:ext uri="{FF2B5EF4-FFF2-40B4-BE49-F238E27FC236}">
                <a16:creationId xmlns:a16="http://schemas.microsoft.com/office/drawing/2014/main" id="{EEF68C4C-5B5F-92D0-904E-528F3D07C2CE}"/>
              </a:ext>
            </a:extLst>
          </p:cNvPr>
          <p:cNvSpPr/>
          <p:nvPr/>
        </p:nvSpPr>
        <p:spPr>
          <a:xfrm>
            <a:off x="1635376" y="1742016"/>
            <a:ext cx="1634400" cy="4081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15" name="Rectangle 14">
            <a:extLst>
              <a:ext uri="{FF2B5EF4-FFF2-40B4-BE49-F238E27FC236}">
                <a16:creationId xmlns:a16="http://schemas.microsoft.com/office/drawing/2014/main" id="{48CEAD7F-3BE7-F598-CDFD-7FA5B5415011}"/>
              </a:ext>
            </a:extLst>
          </p:cNvPr>
          <p:cNvSpPr/>
          <p:nvPr/>
        </p:nvSpPr>
        <p:spPr>
          <a:xfrm>
            <a:off x="3268496" y="1742016"/>
            <a:ext cx="1634400" cy="40813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16" name="Rectangle 15">
            <a:extLst>
              <a:ext uri="{FF2B5EF4-FFF2-40B4-BE49-F238E27FC236}">
                <a16:creationId xmlns:a16="http://schemas.microsoft.com/office/drawing/2014/main" id="{2F2CD567-3306-5088-2C71-04E48EC0F778}"/>
              </a:ext>
            </a:extLst>
          </p:cNvPr>
          <p:cNvSpPr/>
          <p:nvPr/>
        </p:nvSpPr>
        <p:spPr>
          <a:xfrm>
            <a:off x="4901616" y="1742016"/>
            <a:ext cx="1634400" cy="4081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sp>
        <p:nvSpPr>
          <p:cNvPr id="17" name="Rectangle 16">
            <a:extLst>
              <a:ext uri="{FF2B5EF4-FFF2-40B4-BE49-F238E27FC236}">
                <a16:creationId xmlns:a16="http://schemas.microsoft.com/office/drawing/2014/main" id="{0DFB5C12-3C6F-0CAC-6045-48A59AA8C3CC}"/>
              </a:ext>
            </a:extLst>
          </p:cNvPr>
          <p:cNvSpPr/>
          <p:nvPr/>
        </p:nvSpPr>
        <p:spPr>
          <a:xfrm>
            <a:off x="6538047" y="1742016"/>
            <a:ext cx="1634400" cy="4081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Ne se sent pas concerné</a:t>
            </a:r>
          </a:p>
        </p:txBody>
      </p:sp>
    </p:spTree>
    <p:extLst>
      <p:ext uri="{BB962C8B-B14F-4D97-AF65-F5344CB8AC3E}">
        <p14:creationId xmlns:p14="http://schemas.microsoft.com/office/powerpoint/2010/main" val="966171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481FC89-3B55-F33A-68CB-F565DAEF3395}"/>
              </a:ext>
            </a:extLst>
          </p:cNvPr>
          <p:cNvSpPr/>
          <p:nvPr/>
        </p:nvSpPr>
        <p:spPr>
          <a:xfrm>
            <a:off x="6485300" y="3181350"/>
            <a:ext cx="845820" cy="1026621"/>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F18AC229-4C30-CC9D-9309-3C15120AC99C}"/>
              </a:ext>
            </a:extLst>
          </p:cNvPr>
          <p:cNvSpPr/>
          <p:nvPr/>
        </p:nvSpPr>
        <p:spPr>
          <a:xfrm>
            <a:off x="6484620" y="2301592"/>
            <a:ext cx="845820" cy="87975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F35D2E4B-B598-40C6-8F09-EA63D8837AE2}"/>
              </a:ext>
            </a:extLst>
          </p:cNvPr>
          <p:cNvSpPr/>
          <p:nvPr/>
        </p:nvSpPr>
        <p:spPr>
          <a:xfrm>
            <a:off x="6484620" y="2144221"/>
            <a:ext cx="845820" cy="166995"/>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BAD96D1-DB79-74E5-F281-C1E2DACCA71D}"/>
              </a:ext>
            </a:extLst>
          </p:cNvPr>
          <p:cNvSpPr/>
          <p:nvPr/>
        </p:nvSpPr>
        <p:spPr>
          <a:xfrm>
            <a:off x="5316855" y="3350354"/>
            <a:ext cx="845820" cy="857617"/>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9375A450-2579-F725-623D-E5A517008959}"/>
              </a:ext>
            </a:extLst>
          </p:cNvPr>
          <p:cNvSpPr/>
          <p:nvPr/>
        </p:nvSpPr>
        <p:spPr>
          <a:xfrm>
            <a:off x="5316855" y="2406916"/>
            <a:ext cx="845820" cy="936359"/>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BAF5489-6239-9022-1CEF-B32E718D4034}"/>
              </a:ext>
            </a:extLst>
          </p:cNvPr>
          <p:cNvSpPr/>
          <p:nvPr/>
        </p:nvSpPr>
        <p:spPr>
          <a:xfrm>
            <a:off x="5316855" y="2144220"/>
            <a:ext cx="845820" cy="25561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41D98D4-499C-C3B9-6E26-CF911818FB5F}"/>
              </a:ext>
            </a:extLst>
          </p:cNvPr>
          <p:cNvSpPr/>
          <p:nvPr/>
        </p:nvSpPr>
        <p:spPr>
          <a:xfrm>
            <a:off x="4149090" y="2144222"/>
            <a:ext cx="845820" cy="142776"/>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B0F065F8-90D2-DE9D-3E03-6AAF8023F31A}"/>
              </a:ext>
            </a:extLst>
          </p:cNvPr>
          <p:cNvSpPr/>
          <p:nvPr/>
        </p:nvSpPr>
        <p:spPr>
          <a:xfrm>
            <a:off x="4149090" y="3181351"/>
            <a:ext cx="845820" cy="102662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FC3AE65-38FB-50F4-8BC8-7B6600E63F1F}"/>
              </a:ext>
            </a:extLst>
          </p:cNvPr>
          <p:cNvSpPr/>
          <p:nvPr/>
        </p:nvSpPr>
        <p:spPr>
          <a:xfrm>
            <a:off x="4149090" y="2286999"/>
            <a:ext cx="845820" cy="8943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B7B665F-6F62-4AC3-8BCD-252357B55B46}"/>
              </a:ext>
            </a:extLst>
          </p:cNvPr>
          <p:cNvSpPr/>
          <p:nvPr/>
        </p:nvSpPr>
        <p:spPr>
          <a:xfrm>
            <a:off x="2981325" y="2144221"/>
            <a:ext cx="845820" cy="9797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8B878B8-3920-79DB-34AD-9A527D349CE6}"/>
              </a:ext>
            </a:extLst>
          </p:cNvPr>
          <p:cNvSpPr/>
          <p:nvPr/>
        </p:nvSpPr>
        <p:spPr>
          <a:xfrm>
            <a:off x="2981325" y="3030962"/>
            <a:ext cx="845820" cy="117700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A67CDC5-302F-C0C9-2079-7100780A7D9F}"/>
              </a:ext>
            </a:extLst>
          </p:cNvPr>
          <p:cNvSpPr/>
          <p:nvPr/>
        </p:nvSpPr>
        <p:spPr>
          <a:xfrm>
            <a:off x="2981325" y="2242192"/>
            <a:ext cx="845820" cy="79152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4FC37DB-D5D7-88F6-DD5C-D2DEEF2012E8}"/>
              </a:ext>
            </a:extLst>
          </p:cNvPr>
          <p:cNvSpPr/>
          <p:nvPr/>
        </p:nvSpPr>
        <p:spPr>
          <a:xfrm>
            <a:off x="1813560" y="2144219"/>
            <a:ext cx="845820" cy="136823"/>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9C7A2DB4-5916-246B-FF7E-BEE031AD80B5}"/>
              </a:ext>
            </a:extLst>
          </p:cNvPr>
          <p:cNvSpPr/>
          <p:nvPr/>
        </p:nvSpPr>
        <p:spPr>
          <a:xfrm>
            <a:off x="1813560" y="3181351"/>
            <a:ext cx="845820" cy="102662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1FFB76E0-F0EC-1ABC-AC7B-78A285052BC3}"/>
              </a:ext>
            </a:extLst>
          </p:cNvPr>
          <p:cNvSpPr/>
          <p:nvPr/>
        </p:nvSpPr>
        <p:spPr>
          <a:xfrm>
            <a:off x="1813560" y="2281043"/>
            <a:ext cx="845820" cy="90030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Graphique 11">
            <a:extLst>
              <a:ext uri="{FF2B5EF4-FFF2-40B4-BE49-F238E27FC236}">
                <a16:creationId xmlns:a16="http://schemas.microsoft.com/office/drawing/2014/main" id="{D0D00DF5-8A92-ADCB-C18A-8C539D657EDB}"/>
              </a:ext>
            </a:extLst>
          </p:cNvPr>
          <p:cNvGraphicFramePr/>
          <p:nvPr>
            <p:extLst>
              <p:ext uri="{D42A27DB-BD31-4B8C-83A1-F6EECF244321}">
                <p14:modId xmlns:p14="http://schemas.microsoft.com/office/powerpoint/2010/main" val="1847690730"/>
              </p:ext>
            </p:extLst>
          </p:nvPr>
        </p:nvGraphicFramePr>
        <p:xfrm>
          <a:off x="1524000" y="1998591"/>
          <a:ext cx="6096000" cy="2882479"/>
        </p:xfrm>
        <a:graphic>
          <a:graphicData uri="http://schemas.openxmlformats.org/drawingml/2006/chart">
            <c:chart xmlns:c="http://schemas.openxmlformats.org/drawingml/2006/chart" xmlns:r="http://schemas.openxmlformats.org/officeDocument/2006/relationships" r:id="rId3"/>
          </a:graphicData>
        </a:graphic>
      </p:graphicFrame>
      <p:sp>
        <p:nvSpPr>
          <p:cNvPr id="29" name="ZoneTexte 28">
            <a:extLst>
              <a:ext uri="{FF2B5EF4-FFF2-40B4-BE49-F238E27FC236}">
                <a16:creationId xmlns:a16="http://schemas.microsoft.com/office/drawing/2014/main" id="{1A0FA557-1BC9-4827-7D98-7EDA8FD144FC}"/>
              </a:ext>
            </a:extLst>
          </p:cNvPr>
          <p:cNvSpPr txBox="1"/>
          <p:nvPr/>
        </p:nvSpPr>
        <p:spPr>
          <a:xfrm>
            <a:off x="2393950" y="2095772"/>
            <a:ext cx="361950" cy="215444"/>
          </a:xfrm>
          <a:prstGeom prst="rect">
            <a:avLst/>
          </a:prstGeom>
          <a:noFill/>
        </p:spPr>
        <p:txBody>
          <a:bodyPr wrap="square" rtlCol="0">
            <a:spAutoFit/>
          </a:bodyPr>
          <a:lstStyle/>
          <a:p>
            <a:pPr algn="ctr"/>
            <a:r>
              <a:rPr lang="fr-FR" sz="800" b="1" dirty="0">
                <a:solidFill>
                  <a:schemeClr val="tx2"/>
                </a:solidFill>
              </a:rPr>
              <a:t>7%</a:t>
            </a:r>
          </a:p>
        </p:txBody>
      </p:sp>
      <p:sp>
        <p:nvSpPr>
          <p:cNvPr id="30" name="ZoneTexte 29">
            <a:extLst>
              <a:ext uri="{FF2B5EF4-FFF2-40B4-BE49-F238E27FC236}">
                <a16:creationId xmlns:a16="http://schemas.microsoft.com/office/drawing/2014/main" id="{5F876956-6695-450E-40A0-AE134530D85D}"/>
              </a:ext>
            </a:extLst>
          </p:cNvPr>
          <p:cNvSpPr txBox="1"/>
          <p:nvPr/>
        </p:nvSpPr>
        <p:spPr>
          <a:xfrm>
            <a:off x="3577907" y="2071553"/>
            <a:ext cx="361950" cy="215444"/>
          </a:xfrm>
          <a:prstGeom prst="rect">
            <a:avLst/>
          </a:prstGeom>
          <a:noFill/>
        </p:spPr>
        <p:txBody>
          <a:bodyPr wrap="square" rtlCol="0">
            <a:spAutoFit/>
          </a:bodyPr>
          <a:lstStyle/>
          <a:p>
            <a:pPr algn="ctr"/>
            <a:r>
              <a:rPr lang="fr-FR" sz="800" b="1" dirty="0">
                <a:solidFill>
                  <a:schemeClr val="tx2"/>
                </a:solidFill>
              </a:rPr>
              <a:t>5%</a:t>
            </a:r>
          </a:p>
        </p:txBody>
      </p:sp>
      <p:sp>
        <p:nvSpPr>
          <p:cNvPr id="31" name="ZoneTexte 30">
            <a:extLst>
              <a:ext uri="{FF2B5EF4-FFF2-40B4-BE49-F238E27FC236}">
                <a16:creationId xmlns:a16="http://schemas.microsoft.com/office/drawing/2014/main" id="{EEE04ACF-C62D-7D5A-AAA6-4F9F3DC34C67}"/>
              </a:ext>
            </a:extLst>
          </p:cNvPr>
          <p:cNvSpPr txBox="1"/>
          <p:nvPr/>
        </p:nvSpPr>
        <p:spPr>
          <a:xfrm>
            <a:off x="4713287" y="2086148"/>
            <a:ext cx="361950" cy="215444"/>
          </a:xfrm>
          <a:prstGeom prst="rect">
            <a:avLst/>
          </a:prstGeom>
          <a:noFill/>
        </p:spPr>
        <p:txBody>
          <a:bodyPr wrap="square" rtlCol="0">
            <a:spAutoFit/>
          </a:bodyPr>
          <a:lstStyle/>
          <a:p>
            <a:pPr algn="ctr"/>
            <a:r>
              <a:rPr lang="fr-FR" sz="800" b="1" dirty="0">
                <a:solidFill>
                  <a:schemeClr val="tx2"/>
                </a:solidFill>
              </a:rPr>
              <a:t>7%</a:t>
            </a:r>
          </a:p>
        </p:txBody>
      </p:sp>
      <p:sp>
        <p:nvSpPr>
          <p:cNvPr id="32" name="ZoneTexte 31">
            <a:extLst>
              <a:ext uri="{FF2B5EF4-FFF2-40B4-BE49-F238E27FC236}">
                <a16:creationId xmlns:a16="http://schemas.microsoft.com/office/drawing/2014/main" id="{57F6F2C2-5797-DE99-9D47-608794FCE737}"/>
              </a:ext>
            </a:extLst>
          </p:cNvPr>
          <p:cNvSpPr txBox="1"/>
          <p:nvPr/>
        </p:nvSpPr>
        <p:spPr>
          <a:xfrm>
            <a:off x="5858827" y="2144222"/>
            <a:ext cx="443548" cy="215444"/>
          </a:xfrm>
          <a:prstGeom prst="rect">
            <a:avLst/>
          </a:prstGeom>
          <a:noFill/>
        </p:spPr>
        <p:txBody>
          <a:bodyPr wrap="square" rtlCol="0">
            <a:spAutoFit/>
          </a:bodyPr>
          <a:lstStyle/>
          <a:p>
            <a:pPr algn="ctr"/>
            <a:r>
              <a:rPr lang="fr-FR" sz="800" b="1" dirty="0">
                <a:solidFill>
                  <a:schemeClr val="tx2"/>
                </a:solidFill>
              </a:rPr>
              <a:t>12%</a:t>
            </a:r>
          </a:p>
        </p:txBody>
      </p:sp>
      <p:sp>
        <p:nvSpPr>
          <p:cNvPr id="33" name="ZoneTexte 32">
            <a:extLst>
              <a:ext uri="{FF2B5EF4-FFF2-40B4-BE49-F238E27FC236}">
                <a16:creationId xmlns:a16="http://schemas.microsoft.com/office/drawing/2014/main" id="{A7598B7B-D6EE-B1A9-9A76-3DF406AAD52D}"/>
              </a:ext>
            </a:extLst>
          </p:cNvPr>
          <p:cNvSpPr txBox="1"/>
          <p:nvPr/>
        </p:nvSpPr>
        <p:spPr>
          <a:xfrm>
            <a:off x="7011034" y="2129027"/>
            <a:ext cx="443548" cy="215444"/>
          </a:xfrm>
          <a:prstGeom prst="rect">
            <a:avLst/>
          </a:prstGeom>
          <a:noFill/>
        </p:spPr>
        <p:txBody>
          <a:bodyPr wrap="square" rtlCol="0">
            <a:spAutoFit/>
          </a:bodyPr>
          <a:lstStyle/>
          <a:p>
            <a:pPr algn="ctr"/>
            <a:r>
              <a:rPr lang="fr-FR" sz="800" b="1" dirty="0">
                <a:solidFill>
                  <a:schemeClr val="tx2"/>
                </a:solidFill>
              </a:rPr>
              <a:t>8%</a:t>
            </a:r>
          </a:p>
        </p:txBody>
      </p:sp>
      <p:sp>
        <p:nvSpPr>
          <p:cNvPr id="34" name="ZoneTexte 33">
            <a:extLst>
              <a:ext uri="{FF2B5EF4-FFF2-40B4-BE49-F238E27FC236}">
                <a16:creationId xmlns:a16="http://schemas.microsoft.com/office/drawing/2014/main" id="{2E6FC30D-C7D0-C33C-42E3-C41D9848B830}"/>
              </a:ext>
            </a:extLst>
          </p:cNvPr>
          <p:cNvSpPr txBox="1"/>
          <p:nvPr/>
        </p:nvSpPr>
        <p:spPr>
          <a:xfrm>
            <a:off x="2372677" y="2559839"/>
            <a:ext cx="447675" cy="215444"/>
          </a:xfrm>
          <a:prstGeom prst="rect">
            <a:avLst/>
          </a:prstGeom>
          <a:noFill/>
        </p:spPr>
        <p:txBody>
          <a:bodyPr wrap="square" rtlCol="0">
            <a:spAutoFit/>
          </a:bodyPr>
          <a:lstStyle/>
          <a:p>
            <a:pPr algn="ctr"/>
            <a:r>
              <a:rPr lang="fr-FR" sz="800" b="1" dirty="0">
                <a:solidFill>
                  <a:schemeClr val="bg2">
                    <a:lumMod val="75000"/>
                  </a:schemeClr>
                </a:solidFill>
              </a:rPr>
              <a:t>43%</a:t>
            </a:r>
          </a:p>
        </p:txBody>
      </p:sp>
      <p:sp>
        <p:nvSpPr>
          <p:cNvPr id="35" name="ZoneTexte 34">
            <a:extLst>
              <a:ext uri="{FF2B5EF4-FFF2-40B4-BE49-F238E27FC236}">
                <a16:creationId xmlns:a16="http://schemas.microsoft.com/office/drawing/2014/main" id="{9C7E013A-DD5E-1234-F917-91FB24CD692B}"/>
              </a:ext>
            </a:extLst>
          </p:cNvPr>
          <p:cNvSpPr txBox="1"/>
          <p:nvPr/>
        </p:nvSpPr>
        <p:spPr>
          <a:xfrm>
            <a:off x="3543618" y="2556794"/>
            <a:ext cx="447675" cy="215444"/>
          </a:xfrm>
          <a:prstGeom prst="rect">
            <a:avLst/>
          </a:prstGeom>
          <a:noFill/>
        </p:spPr>
        <p:txBody>
          <a:bodyPr wrap="square" rtlCol="0">
            <a:spAutoFit/>
          </a:bodyPr>
          <a:lstStyle/>
          <a:p>
            <a:pPr algn="ctr"/>
            <a:r>
              <a:rPr lang="fr-FR" sz="800" b="1" dirty="0">
                <a:solidFill>
                  <a:schemeClr val="bg2">
                    <a:lumMod val="75000"/>
                  </a:schemeClr>
                </a:solidFill>
              </a:rPr>
              <a:t>38%</a:t>
            </a:r>
          </a:p>
        </p:txBody>
      </p:sp>
      <p:sp>
        <p:nvSpPr>
          <p:cNvPr id="36" name="ZoneTexte 35">
            <a:extLst>
              <a:ext uri="{FF2B5EF4-FFF2-40B4-BE49-F238E27FC236}">
                <a16:creationId xmlns:a16="http://schemas.microsoft.com/office/drawing/2014/main" id="{A6149F0C-7BAA-1DB1-9181-C5BE3DF5951A}"/>
              </a:ext>
            </a:extLst>
          </p:cNvPr>
          <p:cNvSpPr txBox="1"/>
          <p:nvPr/>
        </p:nvSpPr>
        <p:spPr>
          <a:xfrm>
            <a:off x="4692015" y="2530419"/>
            <a:ext cx="447675" cy="215444"/>
          </a:xfrm>
          <a:prstGeom prst="rect">
            <a:avLst/>
          </a:prstGeom>
          <a:noFill/>
        </p:spPr>
        <p:txBody>
          <a:bodyPr wrap="square" rtlCol="0">
            <a:spAutoFit/>
          </a:bodyPr>
          <a:lstStyle/>
          <a:p>
            <a:pPr algn="ctr"/>
            <a:r>
              <a:rPr lang="fr-FR" sz="800" b="1" dirty="0">
                <a:solidFill>
                  <a:schemeClr val="bg2">
                    <a:lumMod val="75000"/>
                  </a:schemeClr>
                </a:solidFill>
              </a:rPr>
              <a:t>43%</a:t>
            </a:r>
          </a:p>
        </p:txBody>
      </p:sp>
      <p:sp>
        <p:nvSpPr>
          <p:cNvPr id="37" name="ZoneTexte 36">
            <a:extLst>
              <a:ext uri="{FF2B5EF4-FFF2-40B4-BE49-F238E27FC236}">
                <a16:creationId xmlns:a16="http://schemas.microsoft.com/office/drawing/2014/main" id="{70CBC46A-80A5-4AAD-5188-4B308CA4EAB5}"/>
              </a:ext>
            </a:extLst>
          </p:cNvPr>
          <p:cNvSpPr txBox="1"/>
          <p:nvPr/>
        </p:nvSpPr>
        <p:spPr>
          <a:xfrm>
            <a:off x="5858827" y="2729873"/>
            <a:ext cx="447675" cy="215444"/>
          </a:xfrm>
          <a:prstGeom prst="rect">
            <a:avLst/>
          </a:prstGeom>
          <a:noFill/>
        </p:spPr>
        <p:txBody>
          <a:bodyPr wrap="square" rtlCol="0">
            <a:spAutoFit/>
          </a:bodyPr>
          <a:lstStyle/>
          <a:p>
            <a:pPr algn="ctr"/>
            <a:r>
              <a:rPr lang="fr-FR" sz="800" b="1" dirty="0">
                <a:solidFill>
                  <a:schemeClr val="bg2">
                    <a:lumMod val="75000"/>
                  </a:schemeClr>
                </a:solidFill>
              </a:rPr>
              <a:t>47%</a:t>
            </a:r>
          </a:p>
        </p:txBody>
      </p:sp>
      <p:sp>
        <p:nvSpPr>
          <p:cNvPr id="38" name="ZoneTexte 37">
            <a:extLst>
              <a:ext uri="{FF2B5EF4-FFF2-40B4-BE49-F238E27FC236}">
                <a16:creationId xmlns:a16="http://schemas.microsoft.com/office/drawing/2014/main" id="{0604D0D8-7A9E-97E8-D01A-4A9C25FF4DAA}"/>
              </a:ext>
            </a:extLst>
          </p:cNvPr>
          <p:cNvSpPr txBox="1"/>
          <p:nvPr/>
        </p:nvSpPr>
        <p:spPr>
          <a:xfrm>
            <a:off x="7027386" y="2581785"/>
            <a:ext cx="447675" cy="215444"/>
          </a:xfrm>
          <a:prstGeom prst="rect">
            <a:avLst/>
          </a:prstGeom>
          <a:noFill/>
        </p:spPr>
        <p:txBody>
          <a:bodyPr wrap="square" rtlCol="0">
            <a:spAutoFit/>
          </a:bodyPr>
          <a:lstStyle/>
          <a:p>
            <a:pPr algn="ctr"/>
            <a:r>
              <a:rPr lang="fr-FR" sz="800" b="1" dirty="0">
                <a:solidFill>
                  <a:schemeClr val="bg2">
                    <a:lumMod val="75000"/>
                  </a:schemeClr>
                </a:solidFill>
              </a:rPr>
              <a:t>41%</a:t>
            </a:r>
          </a:p>
        </p:txBody>
      </p:sp>
      <p:sp>
        <p:nvSpPr>
          <p:cNvPr id="39" name="ZoneTexte 38">
            <a:extLst>
              <a:ext uri="{FF2B5EF4-FFF2-40B4-BE49-F238E27FC236}">
                <a16:creationId xmlns:a16="http://schemas.microsoft.com/office/drawing/2014/main" id="{6C5BB74E-DE4D-F8E4-62B2-418DEF3E99A6}"/>
              </a:ext>
            </a:extLst>
          </p:cNvPr>
          <p:cNvSpPr txBox="1"/>
          <p:nvPr/>
        </p:nvSpPr>
        <p:spPr>
          <a:xfrm>
            <a:off x="2393950" y="3699612"/>
            <a:ext cx="447675" cy="215444"/>
          </a:xfrm>
          <a:prstGeom prst="rect">
            <a:avLst/>
          </a:prstGeom>
          <a:noFill/>
        </p:spPr>
        <p:txBody>
          <a:bodyPr wrap="square" rtlCol="0">
            <a:spAutoFit/>
          </a:bodyPr>
          <a:lstStyle/>
          <a:p>
            <a:pPr algn="ctr"/>
            <a:r>
              <a:rPr lang="fr-FR" sz="800" b="1" dirty="0">
                <a:solidFill>
                  <a:schemeClr val="accent3">
                    <a:lumMod val="75000"/>
                  </a:schemeClr>
                </a:solidFill>
              </a:rPr>
              <a:t>50%</a:t>
            </a:r>
          </a:p>
        </p:txBody>
      </p:sp>
      <p:sp>
        <p:nvSpPr>
          <p:cNvPr id="40" name="ZoneTexte 39">
            <a:extLst>
              <a:ext uri="{FF2B5EF4-FFF2-40B4-BE49-F238E27FC236}">
                <a16:creationId xmlns:a16="http://schemas.microsoft.com/office/drawing/2014/main" id="{853C1EA9-528D-3992-B2C6-95202CFAC8CE}"/>
              </a:ext>
            </a:extLst>
          </p:cNvPr>
          <p:cNvSpPr txBox="1"/>
          <p:nvPr/>
        </p:nvSpPr>
        <p:spPr>
          <a:xfrm>
            <a:off x="3535044" y="3540141"/>
            <a:ext cx="447675" cy="215444"/>
          </a:xfrm>
          <a:prstGeom prst="rect">
            <a:avLst/>
          </a:prstGeom>
          <a:noFill/>
        </p:spPr>
        <p:txBody>
          <a:bodyPr wrap="square" rtlCol="0">
            <a:spAutoFit/>
          </a:bodyPr>
          <a:lstStyle/>
          <a:p>
            <a:pPr algn="ctr"/>
            <a:r>
              <a:rPr lang="fr-FR" sz="800" b="1" dirty="0">
                <a:solidFill>
                  <a:schemeClr val="accent3">
                    <a:lumMod val="75000"/>
                  </a:schemeClr>
                </a:solidFill>
              </a:rPr>
              <a:t>57%</a:t>
            </a:r>
          </a:p>
        </p:txBody>
      </p:sp>
      <p:sp>
        <p:nvSpPr>
          <p:cNvPr id="41" name="ZoneTexte 40">
            <a:extLst>
              <a:ext uri="{FF2B5EF4-FFF2-40B4-BE49-F238E27FC236}">
                <a16:creationId xmlns:a16="http://schemas.microsoft.com/office/drawing/2014/main" id="{111605E8-AA3F-9A14-05E5-75A3DA9B6013}"/>
              </a:ext>
            </a:extLst>
          </p:cNvPr>
          <p:cNvSpPr txBox="1"/>
          <p:nvPr/>
        </p:nvSpPr>
        <p:spPr>
          <a:xfrm>
            <a:off x="4715012" y="3673801"/>
            <a:ext cx="447675" cy="215444"/>
          </a:xfrm>
          <a:prstGeom prst="rect">
            <a:avLst/>
          </a:prstGeom>
          <a:noFill/>
        </p:spPr>
        <p:txBody>
          <a:bodyPr wrap="square" rtlCol="0">
            <a:spAutoFit/>
          </a:bodyPr>
          <a:lstStyle/>
          <a:p>
            <a:pPr algn="ctr"/>
            <a:r>
              <a:rPr lang="fr-FR" sz="800" b="1" dirty="0">
                <a:solidFill>
                  <a:schemeClr val="accent3">
                    <a:lumMod val="75000"/>
                  </a:schemeClr>
                </a:solidFill>
              </a:rPr>
              <a:t>50%</a:t>
            </a:r>
          </a:p>
        </p:txBody>
      </p:sp>
      <p:sp>
        <p:nvSpPr>
          <p:cNvPr id="42" name="ZoneTexte 41">
            <a:extLst>
              <a:ext uri="{FF2B5EF4-FFF2-40B4-BE49-F238E27FC236}">
                <a16:creationId xmlns:a16="http://schemas.microsoft.com/office/drawing/2014/main" id="{4BE4F5D0-05BD-6DDA-C395-A75A411E724A}"/>
              </a:ext>
            </a:extLst>
          </p:cNvPr>
          <p:cNvSpPr txBox="1"/>
          <p:nvPr/>
        </p:nvSpPr>
        <p:spPr>
          <a:xfrm>
            <a:off x="5869168" y="3720413"/>
            <a:ext cx="447675" cy="215444"/>
          </a:xfrm>
          <a:prstGeom prst="rect">
            <a:avLst/>
          </a:prstGeom>
          <a:noFill/>
        </p:spPr>
        <p:txBody>
          <a:bodyPr wrap="square" rtlCol="0">
            <a:spAutoFit/>
          </a:bodyPr>
          <a:lstStyle/>
          <a:p>
            <a:pPr algn="ctr"/>
            <a:r>
              <a:rPr lang="fr-FR" sz="800" b="1" dirty="0">
                <a:solidFill>
                  <a:schemeClr val="accent3">
                    <a:lumMod val="75000"/>
                  </a:schemeClr>
                </a:solidFill>
              </a:rPr>
              <a:t>40%</a:t>
            </a:r>
          </a:p>
        </p:txBody>
      </p:sp>
      <p:sp>
        <p:nvSpPr>
          <p:cNvPr id="43" name="ZoneTexte 42">
            <a:extLst>
              <a:ext uri="{FF2B5EF4-FFF2-40B4-BE49-F238E27FC236}">
                <a16:creationId xmlns:a16="http://schemas.microsoft.com/office/drawing/2014/main" id="{C3583A5C-9459-D93E-2A62-1A453EB30605}"/>
              </a:ext>
            </a:extLst>
          </p:cNvPr>
          <p:cNvSpPr txBox="1"/>
          <p:nvPr/>
        </p:nvSpPr>
        <p:spPr>
          <a:xfrm>
            <a:off x="7020401" y="3783976"/>
            <a:ext cx="447675" cy="215444"/>
          </a:xfrm>
          <a:prstGeom prst="rect">
            <a:avLst/>
          </a:prstGeom>
          <a:noFill/>
        </p:spPr>
        <p:txBody>
          <a:bodyPr wrap="square" rtlCol="0">
            <a:spAutoFit/>
          </a:bodyPr>
          <a:lstStyle/>
          <a:p>
            <a:pPr algn="ctr"/>
            <a:r>
              <a:rPr lang="fr-FR" sz="800" b="1" dirty="0">
                <a:solidFill>
                  <a:schemeClr val="accent3">
                    <a:lumMod val="75000"/>
                  </a:schemeClr>
                </a:solidFill>
              </a:rPr>
              <a:t>50%</a:t>
            </a:r>
          </a:p>
        </p:txBody>
      </p:sp>
      <p:sp>
        <p:nvSpPr>
          <p:cNvPr id="7" name="Espace réservé du texte 6">
            <a:extLst>
              <a:ext uri="{FF2B5EF4-FFF2-40B4-BE49-F238E27FC236}">
                <a16:creationId xmlns:a16="http://schemas.microsoft.com/office/drawing/2014/main" id="{AEEE2C32-970B-D82B-39FE-EA803BFE7117}"/>
              </a:ext>
            </a:extLst>
          </p:cNvPr>
          <p:cNvSpPr>
            <a:spLocks noGrp="1"/>
          </p:cNvSpPr>
          <p:nvPr>
            <p:ph type="body" sz="quarter" idx="17"/>
          </p:nvPr>
        </p:nvSpPr>
        <p:spPr/>
        <p:txBody>
          <a:bodyPr/>
          <a:lstStyle/>
          <a:p>
            <a:r>
              <a:rPr lang="fr-FR" dirty="0"/>
              <a:t>Globalement, quelle note de confiance de 0 à 10, donneriez-vous à l’information fournie sur les produits bio ?</a:t>
            </a:r>
          </a:p>
        </p:txBody>
      </p:sp>
      <p:sp>
        <p:nvSpPr>
          <p:cNvPr id="8" name="Espace réservé du texte 7">
            <a:extLst>
              <a:ext uri="{FF2B5EF4-FFF2-40B4-BE49-F238E27FC236}">
                <a16:creationId xmlns:a16="http://schemas.microsoft.com/office/drawing/2014/main" id="{84D39157-FAEC-12A1-C71A-0A0DC2CACE97}"/>
              </a:ext>
            </a:extLst>
          </p:cNvPr>
          <p:cNvSpPr>
            <a:spLocks noGrp="1"/>
          </p:cNvSpPr>
          <p:nvPr>
            <p:ph type="body" sz="quarter" idx="21"/>
          </p:nvPr>
        </p:nvSpPr>
        <p:spPr/>
        <p:txBody>
          <a:bodyPr/>
          <a:lstStyle/>
          <a:p>
            <a:r>
              <a:rPr lang="fr-FR"/>
              <a:t>Base totale, n=4000</a:t>
            </a:r>
            <a:endParaRPr lang="fr-FR" dirty="0"/>
          </a:p>
        </p:txBody>
      </p:sp>
      <p:sp>
        <p:nvSpPr>
          <p:cNvPr id="6" name="Titre 5">
            <a:extLst>
              <a:ext uri="{FF2B5EF4-FFF2-40B4-BE49-F238E27FC236}">
                <a16:creationId xmlns:a16="http://schemas.microsoft.com/office/drawing/2014/main" id="{687FFC90-C6D6-5DA1-7673-C648C7C69092}"/>
              </a:ext>
            </a:extLst>
          </p:cNvPr>
          <p:cNvSpPr>
            <a:spLocks noGrp="1"/>
          </p:cNvSpPr>
          <p:nvPr>
            <p:ph type="title"/>
          </p:nvPr>
        </p:nvSpPr>
        <p:spPr/>
        <p:txBody>
          <a:bodyPr/>
          <a:lstStyle/>
          <a:p>
            <a:r>
              <a:rPr lang="fr-FR" dirty="0"/>
              <a:t>Confiance en l’information fournie </a:t>
            </a:r>
          </a:p>
        </p:txBody>
      </p:sp>
      <p:sp>
        <p:nvSpPr>
          <p:cNvPr id="4" name="ZoneTexte 3">
            <a:extLst>
              <a:ext uri="{FF2B5EF4-FFF2-40B4-BE49-F238E27FC236}">
                <a16:creationId xmlns:a16="http://schemas.microsoft.com/office/drawing/2014/main" id="{5FC26785-40B4-B970-2170-413EB2056794}"/>
              </a:ext>
            </a:extLst>
          </p:cNvPr>
          <p:cNvSpPr txBox="1"/>
          <p:nvPr/>
        </p:nvSpPr>
        <p:spPr>
          <a:xfrm>
            <a:off x="1878647" y="1723806"/>
            <a:ext cx="845820" cy="369332"/>
          </a:xfrm>
          <a:prstGeom prst="rect">
            <a:avLst/>
          </a:prstGeom>
          <a:noFill/>
        </p:spPr>
        <p:txBody>
          <a:bodyPr wrap="square" rtlCol="0">
            <a:spAutoFit/>
          </a:bodyPr>
          <a:lstStyle/>
          <a:p>
            <a:pPr algn="ctr"/>
            <a:r>
              <a:rPr lang="fr-FR" dirty="0">
                <a:solidFill>
                  <a:schemeClr val="tx1">
                    <a:lumMod val="65000"/>
                    <a:lumOff val="35000"/>
                  </a:schemeClr>
                </a:solidFill>
              </a:rPr>
              <a:t>6,1</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5" name="ZoneTexte 4">
            <a:extLst>
              <a:ext uri="{FF2B5EF4-FFF2-40B4-BE49-F238E27FC236}">
                <a16:creationId xmlns:a16="http://schemas.microsoft.com/office/drawing/2014/main" id="{9CC4B054-FBBF-81DD-B92F-A6B90A01A027}"/>
              </a:ext>
            </a:extLst>
          </p:cNvPr>
          <p:cNvSpPr txBox="1"/>
          <p:nvPr/>
        </p:nvSpPr>
        <p:spPr>
          <a:xfrm>
            <a:off x="3046412" y="1739867"/>
            <a:ext cx="845820" cy="369332"/>
          </a:xfrm>
          <a:prstGeom prst="rect">
            <a:avLst/>
          </a:prstGeom>
          <a:noFill/>
        </p:spPr>
        <p:txBody>
          <a:bodyPr wrap="square" rtlCol="0">
            <a:spAutoFit/>
          </a:bodyPr>
          <a:lstStyle/>
          <a:p>
            <a:pPr algn="ctr"/>
            <a:r>
              <a:rPr lang="fr-FR" dirty="0">
                <a:solidFill>
                  <a:schemeClr val="tx1">
                    <a:lumMod val="65000"/>
                    <a:lumOff val="35000"/>
                  </a:schemeClr>
                </a:solidFill>
              </a:rPr>
              <a:t>5,9</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9" name="ZoneTexte 8">
            <a:extLst>
              <a:ext uri="{FF2B5EF4-FFF2-40B4-BE49-F238E27FC236}">
                <a16:creationId xmlns:a16="http://schemas.microsoft.com/office/drawing/2014/main" id="{F1B0B6B0-79A6-FBA4-BCAF-B27551BC4FC4}"/>
              </a:ext>
            </a:extLst>
          </p:cNvPr>
          <p:cNvSpPr txBox="1"/>
          <p:nvPr/>
        </p:nvSpPr>
        <p:spPr>
          <a:xfrm>
            <a:off x="4214177" y="1731151"/>
            <a:ext cx="845820" cy="369332"/>
          </a:xfrm>
          <a:prstGeom prst="rect">
            <a:avLst/>
          </a:prstGeom>
          <a:noFill/>
        </p:spPr>
        <p:txBody>
          <a:bodyPr wrap="square" rtlCol="0">
            <a:spAutoFit/>
          </a:bodyPr>
          <a:lstStyle/>
          <a:p>
            <a:pPr algn="ctr"/>
            <a:r>
              <a:rPr lang="fr-FR" dirty="0">
                <a:solidFill>
                  <a:schemeClr val="tx1">
                    <a:lumMod val="65000"/>
                    <a:lumOff val="35000"/>
                  </a:schemeClr>
                </a:solidFill>
              </a:rPr>
              <a:t>6,1</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10" name="ZoneTexte 9">
            <a:extLst>
              <a:ext uri="{FF2B5EF4-FFF2-40B4-BE49-F238E27FC236}">
                <a16:creationId xmlns:a16="http://schemas.microsoft.com/office/drawing/2014/main" id="{EC65DF6A-5FCE-440F-7A57-5E18A2E969E1}"/>
              </a:ext>
            </a:extLst>
          </p:cNvPr>
          <p:cNvSpPr txBox="1"/>
          <p:nvPr/>
        </p:nvSpPr>
        <p:spPr>
          <a:xfrm>
            <a:off x="5381942" y="1722930"/>
            <a:ext cx="845820" cy="369332"/>
          </a:xfrm>
          <a:prstGeom prst="rect">
            <a:avLst/>
          </a:prstGeom>
          <a:noFill/>
        </p:spPr>
        <p:txBody>
          <a:bodyPr wrap="square" rtlCol="0">
            <a:spAutoFit/>
          </a:bodyPr>
          <a:lstStyle/>
          <a:p>
            <a:pPr algn="ctr"/>
            <a:r>
              <a:rPr lang="fr-FR" dirty="0">
                <a:solidFill>
                  <a:schemeClr val="tx1">
                    <a:lumMod val="65000"/>
                    <a:lumOff val="35000"/>
                  </a:schemeClr>
                </a:solidFill>
              </a:rPr>
              <a:t>6,6</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11" name="ZoneTexte 10">
            <a:extLst>
              <a:ext uri="{FF2B5EF4-FFF2-40B4-BE49-F238E27FC236}">
                <a16:creationId xmlns:a16="http://schemas.microsoft.com/office/drawing/2014/main" id="{785D377C-5D8A-34D8-32D0-646D4D288371}"/>
              </a:ext>
            </a:extLst>
          </p:cNvPr>
          <p:cNvSpPr txBox="1"/>
          <p:nvPr/>
        </p:nvSpPr>
        <p:spPr>
          <a:xfrm>
            <a:off x="6550387" y="1722930"/>
            <a:ext cx="845820" cy="369332"/>
          </a:xfrm>
          <a:prstGeom prst="rect">
            <a:avLst/>
          </a:prstGeom>
          <a:noFill/>
        </p:spPr>
        <p:txBody>
          <a:bodyPr wrap="square" rtlCol="0">
            <a:spAutoFit/>
          </a:bodyPr>
          <a:lstStyle/>
          <a:p>
            <a:pPr algn="ctr"/>
            <a:r>
              <a:rPr lang="fr-FR" dirty="0">
                <a:solidFill>
                  <a:schemeClr val="tx1">
                    <a:lumMod val="65000"/>
                    <a:lumOff val="35000"/>
                  </a:schemeClr>
                </a:solidFill>
              </a:rPr>
              <a:t>6,1</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Tree>
    <p:extLst>
      <p:ext uri="{BB962C8B-B14F-4D97-AF65-F5344CB8AC3E}">
        <p14:creationId xmlns:p14="http://schemas.microsoft.com/office/powerpoint/2010/main" val="1636489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481FC89-3B55-F33A-68CB-F565DAEF3395}"/>
              </a:ext>
            </a:extLst>
          </p:cNvPr>
          <p:cNvSpPr/>
          <p:nvPr/>
        </p:nvSpPr>
        <p:spPr>
          <a:xfrm>
            <a:off x="6485300" y="3576005"/>
            <a:ext cx="845820" cy="631966"/>
          </a:xfrm>
          <a:prstGeom prst="rect">
            <a:avLst/>
          </a:prstGeom>
          <a:solidFill>
            <a:srgbClr val="EDE2CC"/>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F18AC229-4C30-CC9D-9309-3C15120AC99C}"/>
              </a:ext>
            </a:extLst>
          </p:cNvPr>
          <p:cNvSpPr/>
          <p:nvPr/>
        </p:nvSpPr>
        <p:spPr>
          <a:xfrm>
            <a:off x="6484620" y="2406916"/>
            <a:ext cx="845820" cy="1169088"/>
          </a:xfrm>
          <a:prstGeom prst="rect">
            <a:avLst/>
          </a:prstGeom>
          <a:solidFill>
            <a:srgbClr val="DAEF9E"/>
          </a:solidFill>
          <a:ln>
            <a:solidFill>
              <a:srgbClr val="DAE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F35D2E4B-B598-40C6-8F09-EA63D8837AE2}"/>
              </a:ext>
            </a:extLst>
          </p:cNvPr>
          <p:cNvSpPr/>
          <p:nvPr/>
        </p:nvSpPr>
        <p:spPr>
          <a:xfrm>
            <a:off x="6484620" y="2144221"/>
            <a:ext cx="845820" cy="262694"/>
          </a:xfrm>
          <a:prstGeom prst="rect">
            <a:avLst/>
          </a:prstGeom>
          <a:solidFill>
            <a:srgbClr val="AECDB2"/>
          </a:solidFill>
          <a:ln>
            <a:solidFill>
              <a:srgbClr val="AEC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BAD96D1-DB79-74E5-F281-C1E2DACCA71D}"/>
              </a:ext>
            </a:extLst>
          </p:cNvPr>
          <p:cNvSpPr/>
          <p:nvPr/>
        </p:nvSpPr>
        <p:spPr>
          <a:xfrm>
            <a:off x="5316855" y="3499573"/>
            <a:ext cx="845820" cy="708398"/>
          </a:xfrm>
          <a:prstGeom prst="rect">
            <a:avLst/>
          </a:prstGeom>
          <a:solidFill>
            <a:srgbClr val="EDE2CC"/>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9375A450-2579-F725-623D-E5A517008959}"/>
              </a:ext>
            </a:extLst>
          </p:cNvPr>
          <p:cNvSpPr/>
          <p:nvPr/>
        </p:nvSpPr>
        <p:spPr>
          <a:xfrm>
            <a:off x="5316855" y="2406916"/>
            <a:ext cx="845820" cy="1092507"/>
          </a:xfrm>
          <a:prstGeom prst="rect">
            <a:avLst/>
          </a:prstGeom>
          <a:solidFill>
            <a:srgbClr val="DAEF9E"/>
          </a:solidFill>
          <a:ln>
            <a:solidFill>
              <a:srgbClr val="DAE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BAF5489-6239-9022-1CEF-B32E718D4034}"/>
              </a:ext>
            </a:extLst>
          </p:cNvPr>
          <p:cNvSpPr/>
          <p:nvPr/>
        </p:nvSpPr>
        <p:spPr>
          <a:xfrm>
            <a:off x="5316855" y="2144220"/>
            <a:ext cx="845820" cy="262696"/>
          </a:xfrm>
          <a:prstGeom prst="rect">
            <a:avLst/>
          </a:prstGeom>
          <a:solidFill>
            <a:srgbClr val="AECDB2"/>
          </a:solidFill>
          <a:ln>
            <a:solidFill>
              <a:srgbClr val="AEC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41D98D4-499C-C3B9-6E26-CF911818FB5F}"/>
              </a:ext>
            </a:extLst>
          </p:cNvPr>
          <p:cNvSpPr/>
          <p:nvPr/>
        </p:nvSpPr>
        <p:spPr>
          <a:xfrm>
            <a:off x="4149090" y="2144221"/>
            <a:ext cx="845820" cy="183271"/>
          </a:xfrm>
          <a:prstGeom prst="rect">
            <a:avLst/>
          </a:prstGeom>
          <a:solidFill>
            <a:srgbClr val="AECDB2"/>
          </a:solidFill>
          <a:ln>
            <a:solidFill>
              <a:srgbClr val="AEC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B0F065F8-90D2-DE9D-3E03-6AAF8023F31A}"/>
              </a:ext>
            </a:extLst>
          </p:cNvPr>
          <p:cNvSpPr/>
          <p:nvPr/>
        </p:nvSpPr>
        <p:spPr>
          <a:xfrm>
            <a:off x="4149090" y="3421785"/>
            <a:ext cx="845820" cy="786185"/>
          </a:xfrm>
          <a:prstGeom prst="rect">
            <a:avLst/>
          </a:prstGeom>
          <a:solidFill>
            <a:srgbClr val="EDE2CC"/>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FC3AE65-38FB-50F4-8BC8-7B6600E63F1F}"/>
              </a:ext>
            </a:extLst>
          </p:cNvPr>
          <p:cNvSpPr/>
          <p:nvPr/>
        </p:nvSpPr>
        <p:spPr>
          <a:xfrm>
            <a:off x="4149090" y="2329277"/>
            <a:ext cx="845820" cy="1092507"/>
          </a:xfrm>
          <a:prstGeom prst="rect">
            <a:avLst/>
          </a:prstGeom>
          <a:solidFill>
            <a:srgbClr val="DAEF9E"/>
          </a:solidFill>
          <a:ln>
            <a:solidFill>
              <a:srgbClr val="DAE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B7B665F-6F62-4AC3-8BCD-252357B55B46}"/>
              </a:ext>
            </a:extLst>
          </p:cNvPr>
          <p:cNvSpPr/>
          <p:nvPr/>
        </p:nvSpPr>
        <p:spPr>
          <a:xfrm>
            <a:off x="2981325" y="2144221"/>
            <a:ext cx="845820" cy="97971"/>
          </a:xfrm>
          <a:prstGeom prst="rect">
            <a:avLst/>
          </a:prstGeom>
          <a:solidFill>
            <a:srgbClr val="AECDB2"/>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8B878B8-3920-79DB-34AD-9A527D349CE6}"/>
              </a:ext>
            </a:extLst>
          </p:cNvPr>
          <p:cNvSpPr/>
          <p:nvPr/>
        </p:nvSpPr>
        <p:spPr>
          <a:xfrm>
            <a:off x="2981325" y="3220469"/>
            <a:ext cx="845820" cy="987502"/>
          </a:xfrm>
          <a:prstGeom prst="rect">
            <a:avLst/>
          </a:prstGeom>
          <a:solidFill>
            <a:srgbClr val="EDE2CC"/>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A67CDC5-302F-C0C9-2079-7100780A7D9F}"/>
              </a:ext>
            </a:extLst>
          </p:cNvPr>
          <p:cNvSpPr/>
          <p:nvPr/>
        </p:nvSpPr>
        <p:spPr>
          <a:xfrm>
            <a:off x="2981325" y="2242192"/>
            <a:ext cx="845820" cy="978276"/>
          </a:xfrm>
          <a:prstGeom prst="rect">
            <a:avLst/>
          </a:prstGeom>
          <a:solidFill>
            <a:schemeClr val="bg2">
              <a:lumMod val="40000"/>
              <a:lumOff val="60000"/>
            </a:schemeClr>
          </a:solidFill>
          <a:ln>
            <a:solidFill>
              <a:srgbClr val="DAE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4FC37DB-D5D7-88F6-DD5C-D2DEEF2012E8}"/>
              </a:ext>
            </a:extLst>
          </p:cNvPr>
          <p:cNvSpPr/>
          <p:nvPr/>
        </p:nvSpPr>
        <p:spPr>
          <a:xfrm>
            <a:off x="1813560" y="2138711"/>
            <a:ext cx="845820" cy="205759"/>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9C7A2DB4-5916-246B-FF7E-BEE031AD80B5}"/>
              </a:ext>
            </a:extLst>
          </p:cNvPr>
          <p:cNvSpPr/>
          <p:nvPr/>
        </p:nvSpPr>
        <p:spPr>
          <a:xfrm>
            <a:off x="1813560" y="3406699"/>
            <a:ext cx="845820" cy="801271"/>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1FFB76E0-F0EC-1ABC-AC7B-78A285052BC3}"/>
              </a:ext>
            </a:extLst>
          </p:cNvPr>
          <p:cNvSpPr/>
          <p:nvPr/>
        </p:nvSpPr>
        <p:spPr>
          <a:xfrm>
            <a:off x="1813560" y="2351861"/>
            <a:ext cx="845820" cy="105483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Graphique 11">
            <a:extLst>
              <a:ext uri="{FF2B5EF4-FFF2-40B4-BE49-F238E27FC236}">
                <a16:creationId xmlns:a16="http://schemas.microsoft.com/office/drawing/2014/main" id="{D0D00DF5-8A92-ADCB-C18A-8C539D657EDB}"/>
              </a:ext>
            </a:extLst>
          </p:cNvPr>
          <p:cNvGraphicFramePr/>
          <p:nvPr>
            <p:extLst>
              <p:ext uri="{D42A27DB-BD31-4B8C-83A1-F6EECF244321}">
                <p14:modId xmlns:p14="http://schemas.microsoft.com/office/powerpoint/2010/main" val="3950423121"/>
              </p:ext>
            </p:extLst>
          </p:nvPr>
        </p:nvGraphicFramePr>
        <p:xfrm>
          <a:off x="1524000" y="1998591"/>
          <a:ext cx="6096000" cy="2882479"/>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texte 6">
            <a:extLst>
              <a:ext uri="{FF2B5EF4-FFF2-40B4-BE49-F238E27FC236}">
                <a16:creationId xmlns:a16="http://schemas.microsoft.com/office/drawing/2014/main" id="{AEEE2C32-970B-D82B-39FE-EA803BFE7117}"/>
              </a:ext>
            </a:extLst>
          </p:cNvPr>
          <p:cNvSpPr>
            <a:spLocks noGrp="1"/>
          </p:cNvSpPr>
          <p:nvPr>
            <p:ph type="body" sz="quarter" idx="17"/>
          </p:nvPr>
        </p:nvSpPr>
        <p:spPr/>
        <p:txBody>
          <a:bodyPr/>
          <a:lstStyle/>
          <a:p>
            <a:r>
              <a:rPr lang="fr-FR" dirty="0"/>
              <a:t>Globalement, quelle note de confiance de 0 à 10, donneriez-vous à l’information fournie sur les produits bio?</a:t>
            </a:r>
          </a:p>
        </p:txBody>
      </p:sp>
      <p:sp>
        <p:nvSpPr>
          <p:cNvPr id="8" name="Espace réservé du texte 7">
            <a:extLst>
              <a:ext uri="{FF2B5EF4-FFF2-40B4-BE49-F238E27FC236}">
                <a16:creationId xmlns:a16="http://schemas.microsoft.com/office/drawing/2014/main" id="{84D39157-FAEC-12A1-C71A-0A0DC2CACE97}"/>
              </a:ext>
            </a:extLst>
          </p:cNvPr>
          <p:cNvSpPr>
            <a:spLocks noGrp="1"/>
          </p:cNvSpPr>
          <p:nvPr>
            <p:ph type="body" sz="quarter" idx="21"/>
          </p:nvPr>
        </p:nvSpPr>
        <p:spPr/>
        <p:txBody>
          <a:bodyPr/>
          <a:lstStyle/>
          <a:p>
            <a:r>
              <a:rPr lang="fr-FR" dirty="0"/>
              <a:t>Base individus consommant régulièrement des produits bio, n=2484</a:t>
            </a:r>
          </a:p>
        </p:txBody>
      </p:sp>
      <p:sp>
        <p:nvSpPr>
          <p:cNvPr id="6" name="Titre 5">
            <a:extLst>
              <a:ext uri="{FF2B5EF4-FFF2-40B4-BE49-F238E27FC236}">
                <a16:creationId xmlns:a16="http://schemas.microsoft.com/office/drawing/2014/main" id="{687FFC90-C6D6-5DA1-7673-C648C7C69092}"/>
              </a:ext>
            </a:extLst>
          </p:cNvPr>
          <p:cNvSpPr>
            <a:spLocks noGrp="1"/>
          </p:cNvSpPr>
          <p:nvPr>
            <p:ph type="title"/>
          </p:nvPr>
        </p:nvSpPr>
        <p:spPr/>
        <p:txBody>
          <a:bodyPr/>
          <a:lstStyle/>
          <a:p>
            <a:r>
              <a:rPr lang="fr-FR" dirty="0"/>
              <a:t>Confiance en l’information fournie </a:t>
            </a:r>
          </a:p>
        </p:txBody>
      </p:sp>
      <p:sp>
        <p:nvSpPr>
          <p:cNvPr id="29" name="ZoneTexte 28">
            <a:extLst>
              <a:ext uri="{FF2B5EF4-FFF2-40B4-BE49-F238E27FC236}">
                <a16:creationId xmlns:a16="http://schemas.microsoft.com/office/drawing/2014/main" id="{1A0FA557-1BC9-4827-7D98-7EDA8FD144FC}"/>
              </a:ext>
            </a:extLst>
          </p:cNvPr>
          <p:cNvSpPr txBox="1"/>
          <p:nvPr/>
        </p:nvSpPr>
        <p:spPr>
          <a:xfrm>
            <a:off x="2393950" y="2095772"/>
            <a:ext cx="361950" cy="215444"/>
          </a:xfrm>
          <a:prstGeom prst="rect">
            <a:avLst/>
          </a:prstGeom>
          <a:noFill/>
        </p:spPr>
        <p:txBody>
          <a:bodyPr wrap="square" rtlCol="0">
            <a:spAutoFit/>
          </a:bodyPr>
          <a:lstStyle/>
          <a:p>
            <a:pPr algn="ctr"/>
            <a:r>
              <a:rPr lang="fr-FR" sz="800" b="1" dirty="0">
                <a:solidFill>
                  <a:schemeClr val="tx2"/>
                </a:solidFill>
              </a:rPr>
              <a:t>8%</a:t>
            </a:r>
          </a:p>
        </p:txBody>
      </p:sp>
      <p:sp>
        <p:nvSpPr>
          <p:cNvPr id="30" name="ZoneTexte 29">
            <a:extLst>
              <a:ext uri="{FF2B5EF4-FFF2-40B4-BE49-F238E27FC236}">
                <a16:creationId xmlns:a16="http://schemas.microsoft.com/office/drawing/2014/main" id="{5F876956-6695-450E-40A0-AE134530D85D}"/>
              </a:ext>
            </a:extLst>
          </p:cNvPr>
          <p:cNvSpPr txBox="1"/>
          <p:nvPr/>
        </p:nvSpPr>
        <p:spPr>
          <a:xfrm>
            <a:off x="3577907" y="2071553"/>
            <a:ext cx="361950" cy="215444"/>
          </a:xfrm>
          <a:prstGeom prst="rect">
            <a:avLst/>
          </a:prstGeom>
          <a:noFill/>
        </p:spPr>
        <p:txBody>
          <a:bodyPr wrap="square" rtlCol="0">
            <a:spAutoFit/>
          </a:bodyPr>
          <a:lstStyle/>
          <a:p>
            <a:pPr algn="ctr"/>
            <a:r>
              <a:rPr lang="fr-FR" sz="800" b="1" dirty="0">
                <a:solidFill>
                  <a:schemeClr val="tx2"/>
                </a:solidFill>
              </a:rPr>
              <a:t>5%</a:t>
            </a:r>
          </a:p>
        </p:txBody>
      </p:sp>
      <p:sp>
        <p:nvSpPr>
          <p:cNvPr id="31" name="ZoneTexte 30">
            <a:extLst>
              <a:ext uri="{FF2B5EF4-FFF2-40B4-BE49-F238E27FC236}">
                <a16:creationId xmlns:a16="http://schemas.microsoft.com/office/drawing/2014/main" id="{EEE04ACF-C62D-7D5A-AAA6-4F9F3DC34C67}"/>
              </a:ext>
            </a:extLst>
          </p:cNvPr>
          <p:cNvSpPr txBox="1"/>
          <p:nvPr/>
        </p:nvSpPr>
        <p:spPr>
          <a:xfrm>
            <a:off x="4713287" y="2086148"/>
            <a:ext cx="361950" cy="215444"/>
          </a:xfrm>
          <a:prstGeom prst="rect">
            <a:avLst/>
          </a:prstGeom>
          <a:noFill/>
        </p:spPr>
        <p:txBody>
          <a:bodyPr wrap="square" rtlCol="0">
            <a:spAutoFit/>
          </a:bodyPr>
          <a:lstStyle/>
          <a:p>
            <a:pPr algn="ctr"/>
            <a:r>
              <a:rPr lang="fr-FR" sz="800" b="1" dirty="0">
                <a:solidFill>
                  <a:schemeClr val="tx2"/>
                </a:solidFill>
              </a:rPr>
              <a:t>9%</a:t>
            </a:r>
          </a:p>
        </p:txBody>
      </p:sp>
      <p:sp>
        <p:nvSpPr>
          <p:cNvPr id="32" name="ZoneTexte 31">
            <a:extLst>
              <a:ext uri="{FF2B5EF4-FFF2-40B4-BE49-F238E27FC236}">
                <a16:creationId xmlns:a16="http://schemas.microsoft.com/office/drawing/2014/main" id="{57F6F2C2-5797-DE99-9D47-608794FCE737}"/>
              </a:ext>
            </a:extLst>
          </p:cNvPr>
          <p:cNvSpPr txBox="1"/>
          <p:nvPr/>
        </p:nvSpPr>
        <p:spPr>
          <a:xfrm>
            <a:off x="5858827" y="2144222"/>
            <a:ext cx="443548" cy="215444"/>
          </a:xfrm>
          <a:prstGeom prst="rect">
            <a:avLst/>
          </a:prstGeom>
          <a:noFill/>
        </p:spPr>
        <p:txBody>
          <a:bodyPr wrap="square" rtlCol="0">
            <a:spAutoFit/>
          </a:bodyPr>
          <a:lstStyle/>
          <a:p>
            <a:pPr algn="ctr"/>
            <a:r>
              <a:rPr lang="fr-FR" sz="800" b="1" dirty="0">
                <a:solidFill>
                  <a:schemeClr val="tx2"/>
                </a:solidFill>
              </a:rPr>
              <a:t>12%</a:t>
            </a:r>
          </a:p>
        </p:txBody>
      </p:sp>
      <p:sp>
        <p:nvSpPr>
          <p:cNvPr id="33" name="ZoneTexte 32">
            <a:extLst>
              <a:ext uri="{FF2B5EF4-FFF2-40B4-BE49-F238E27FC236}">
                <a16:creationId xmlns:a16="http://schemas.microsoft.com/office/drawing/2014/main" id="{A7598B7B-D6EE-B1A9-9A76-3DF406AAD52D}"/>
              </a:ext>
            </a:extLst>
          </p:cNvPr>
          <p:cNvSpPr txBox="1"/>
          <p:nvPr/>
        </p:nvSpPr>
        <p:spPr>
          <a:xfrm>
            <a:off x="7011034" y="2129027"/>
            <a:ext cx="443548" cy="215444"/>
          </a:xfrm>
          <a:prstGeom prst="rect">
            <a:avLst/>
          </a:prstGeom>
          <a:noFill/>
        </p:spPr>
        <p:txBody>
          <a:bodyPr wrap="square" rtlCol="0">
            <a:spAutoFit/>
          </a:bodyPr>
          <a:lstStyle/>
          <a:p>
            <a:pPr algn="ctr"/>
            <a:r>
              <a:rPr lang="fr-FR" sz="800" b="1" dirty="0">
                <a:solidFill>
                  <a:schemeClr val="tx2"/>
                </a:solidFill>
              </a:rPr>
              <a:t>13%</a:t>
            </a:r>
          </a:p>
        </p:txBody>
      </p:sp>
      <p:sp>
        <p:nvSpPr>
          <p:cNvPr id="34" name="ZoneTexte 33">
            <a:extLst>
              <a:ext uri="{FF2B5EF4-FFF2-40B4-BE49-F238E27FC236}">
                <a16:creationId xmlns:a16="http://schemas.microsoft.com/office/drawing/2014/main" id="{2E6FC30D-C7D0-C33C-42E3-C41D9848B830}"/>
              </a:ext>
            </a:extLst>
          </p:cNvPr>
          <p:cNvSpPr txBox="1"/>
          <p:nvPr/>
        </p:nvSpPr>
        <p:spPr>
          <a:xfrm>
            <a:off x="2372677" y="2559839"/>
            <a:ext cx="447675" cy="215444"/>
          </a:xfrm>
          <a:prstGeom prst="rect">
            <a:avLst/>
          </a:prstGeom>
          <a:noFill/>
        </p:spPr>
        <p:txBody>
          <a:bodyPr wrap="square" rtlCol="0">
            <a:spAutoFit/>
          </a:bodyPr>
          <a:lstStyle/>
          <a:p>
            <a:pPr algn="ctr"/>
            <a:r>
              <a:rPr lang="fr-FR" sz="800" b="1" dirty="0">
                <a:solidFill>
                  <a:schemeClr val="bg2">
                    <a:lumMod val="75000"/>
                  </a:schemeClr>
                </a:solidFill>
              </a:rPr>
              <a:t>53%</a:t>
            </a:r>
          </a:p>
        </p:txBody>
      </p:sp>
      <p:sp>
        <p:nvSpPr>
          <p:cNvPr id="35" name="ZoneTexte 34">
            <a:extLst>
              <a:ext uri="{FF2B5EF4-FFF2-40B4-BE49-F238E27FC236}">
                <a16:creationId xmlns:a16="http://schemas.microsoft.com/office/drawing/2014/main" id="{9C7E013A-DD5E-1234-F917-91FB24CD692B}"/>
              </a:ext>
            </a:extLst>
          </p:cNvPr>
          <p:cNvSpPr txBox="1"/>
          <p:nvPr/>
        </p:nvSpPr>
        <p:spPr>
          <a:xfrm>
            <a:off x="3543618" y="2556794"/>
            <a:ext cx="447675" cy="215444"/>
          </a:xfrm>
          <a:prstGeom prst="rect">
            <a:avLst/>
          </a:prstGeom>
          <a:noFill/>
        </p:spPr>
        <p:txBody>
          <a:bodyPr wrap="square" rtlCol="0">
            <a:spAutoFit/>
          </a:bodyPr>
          <a:lstStyle/>
          <a:p>
            <a:pPr algn="ctr"/>
            <a:r>
              <a:rPr lang="fr-FR" sz="800" b="1" dirty="0">
                <a:solidFill>
                  <a:schemeClr val="bg2">
                    <a:lumMod val="75000"/>
                  </a:schemeClr>
                </a:solidFill>
              </a:rPr>
              <a:t>47%</a:t>
            </a:r>
          </a:p>
        </p:txBody>
      </p:sp>
      <p:sp>
        <p:nvSpPr>
          <p:cNvPr id="36" name="ZoneTexte 35">
            <a:extLst>
              <a:ext uri="{FF2B5EF4-FFF2-40B4-BE49-F238E27FC236}">
                <a16:creationId xmlns:a16="http://schemas.microsoft.com/office/drawing/2014/main" id="{A6149F0C-7BAA-1DB1-9181-C5BE3DF5951A}"/>
              </a:ext>
            </a:extLst>
          </p:cNvPr>
          <p:cNvSpPr txBox="1"/>
          <p:nvPr/>
        </p:nvSpPr>
        <p:spPr>
          <a:xfrm>
            <a:off x="4692015" y="2530419"/>
            <a:ext cx="447675" cy="215444"/>
          </a:xfrm>
          <a:prstGeom prst="rect">
            <a:avLst/>
          </a:prstGeom>
          <a:noFill/>
        </p:spPr>
        <p:txBody>
          <a:bodyPr wrap="square" rtlCol="0">
            <a:spAutoFit/>
          </a:bodyPr>
          <a:lstStyle/>
          <a:p>
            <a:pPr algn="ctr"/>
            <a:r>
              <a:rPr lang="fr-FR" sz="800" b="1" dirty="0">
                <a:solidFill>
                  <a:schemeClr val="bg2">
                    <a:lumMod val="75000"/>
                  </a:schemeClr>
                </a:solidFill>
              </a:rPr>
              <a:t>52%</a:t>
            </a:r>
          </a:p>
        </p:txBody>
      </p:sp>
      <p:sp>
        <p:nvSpPr>
          <p:cNvPr id="37" name="ZoneTexte 36">
            <a:extLst>
              <a:ext uri="{FF2B5EF4-FFF2-40B4-BE49-F238E27FC236}">
                <a16:creationId xmlns:a16="http://schemas.microsoft.com/office/drawing/2014/main" id="{70CBC46A-80A5-4AAD-5188-4B308CA4EAB5}"/>
              </a:ext>
            </a:extLst>
          </p:cNvPr>
          <p:cNvSpPr txBox="1"/>
          <p:nvPr/>
        </p:nvSpPr>
        <p:spPr>
          <a:xfrm>
            <a:off x="5858827" y="2729873"/>
            <a:ext cx="447675" cy="215444"/>
          </a:xfrm>
          <a:prstGeom prst="rect">
            <a:avLst/>
          </a:prstGeom>
          <a:noFill/>
        </p:spPr>
        <p:txBody>
          <a:bodyPr wrap="square" rtlCol="0">
            <a:spAutoFit/>
          </a:bodyPr>
          <a:lstStyle/>
          <a:p>
            <a:pPr algn="ctr"/>
            <a:r>
              <a:rPr lang="fr-FR" sz="800" b="1" dirty="0">
                <a:solidFill>
                  <a:schemeClr val="bg2">
                    <a:lumMod val="75000"/>
                  </a:schemeClr>
                </a:solidFill>
              </a:rPr>
              <a:t>52%</a:t>
            </a:r>
          </a:p>
        </p:txBody>
      </p:sp>
      <p:sp>
        <p:nvSpPr>
          <p:cNvPr id="38" name="ZoneTexte 37">
            <a:extLst>
              <a:ext uri="{FF2B5EF4-FFF2-40B4-BE49-F238E27FC236}">
                <a16:creationId xmlns:a16="http://schemas.microsoft.com/office/drawing/2014/main" id="{0604D0D8-7A9E-97E8-D01A-4A9C25FF4DAA}"/>
              </a:ext>
            </a:extLst>
          </p:cNvPr>
          <p:cNvSpPr txBox="1"/>
          <p:nvPr/>
        </p:nvSpPr>
        <p:spPr>
          <a:xfrm>
            <a:off x="7048228" y="2449072"/>
            <a:ext cx="447675" cy="215444"/>
          </a:xfrm>
          <a:prstGeom prst="rect">
            <a:avLst/>
          </a:prstGeom>
          <a:noFill/>
        </p:spPr>
        <p:txBody>
          <a:bodyPr wrap="square" rtlCol="0">
            <a:spAutoFit/>
          </a:bodyPr>
          <a:lstStyle/>
          <a:p>
            <a:pPr algn="ctr"/>
            <a:r>
              <a:rPr lang="fr-FR" sz="800" b="1" dirty="0">
                <a:solidFill>
                  <a:schemeClr val="bg2">
                    <a:lumMod val="75000"/>
                  </a:schemeClr>
                </a:solidFill>
              </a:rPr>
              <a:t>56%</a:t>
            </a:r>
          </a:p>
        </p:txBody>
      </p:sp>
      <p:sp>
        <p:nvSpPr>
          <p:cNvPr id="39" name="ZoneTexte 38">
            <a:extLst>
              <a:ext uri="{FF2B5EF4-FFF2-40B4-BE49-F238E27FC236}">
                <a16:creationId xmlns:a16="http://schemas.microsoft.com/office/drawing/2014/main" id="{6C5BB74E-DE4D-F8E4-62B2-418DEF3E99A6}"/>
              </a:ext>
            </a:extLst>
          </p:cNvPr>
          <p:cNvSpPr txBox="1"/>
          <p:nvPr/>
        </p:nvSpPr>
        <p:spPr>
          <a:xfrm>
            <a:off x="2393950" y="3699612"/>
            <a:ext cx="447675" cy="215444"/>
          </a:xfrm>
          <a:prstGeom prst="rect">
            <a:avLst/>
          </a:prstGeom>
          <a:noFill/>
        </p:spPr>
        <p:txBody>
          <a:bodyPr wrap="square" rtlCol="0">
            <a:spAutoFit/>
          </a:bodyPr>
          <a:lstStyle/>
          <a:p>
            <a:pPr algn="ctr"/>
            <a:r>
              <a:rPr lang="fr-FR" sz="800" b="1" dirty="0">
                <a:solidFill>
                  <a:schemeClr val="accent3">
                    <a:lumMod val="75000"/>
                  </a:schemeClr>
                </a:solidFill>
              </a:rPr>
              <a:t>39%</a:t>
            </a:r>
          </a:p>
        </p:txBody>
      </p:sp>
      <p:sp>
        <p:nvSpPr>
          <p:cNvPr id="40" name="ZoneTexte 39">
            <a:extLst>
              <a:ext uri="{FF2B5EF4-FFF2-40B4-BE49-F238E27FC236}">
                <a16:creationId xmlns:a16="http://schemas.microsoft.com/office/drawing/2014/main" id="{853C1EA9-528D-3992-B2C6-95202CFAC8CE}"/>
              </a:ext>
            </a:extLst>
          </p:cNvPr>
          <p:cNvSpPr txBox="1"/>
          <p:nvPr/>
        </p:nvSpPr>
        <p:spPr>
          <a:xfrm>
            <a:off x="3535044" y="3540141"/>
            <a:ext cx="447675" cy="215444"/>
          </a:xfrm>
          <a:prstGeom prst="rect">
            <a:avLst/>
          </a:prstGeom>
          <a:noFill/>
        </p:spPr>
        <p:txBody>
          <a:bodyPr wrap="square" rtlCol="0">
            <a:spAutoFit/>
          </a:bodyPr>
          <a:lstStyle/>
          <a:p>
            <a:pPr algn="ctr"/>
            <a:r>
              <a:rPr lang="fr-FR" sz="800" b="1" dirty="0">
                <a:solidFill>
                  <a:schemeClr val="accent3">
                    <a:lumMod val="75000"/>
                  </a:schemeClr>
                </a:solidFill>
              </a:rPr>
              <a:t>48%</a:t>
            </a:r>
          </a:p>
        </p:txBody>
      </p:sp>
      <p:sp>
        <p:nvSpPr>
          <p:cNvPr id="41" name="ZoneTexte 40">
            <a:extLst>
              <a:ext uri="{FF2B5EF4-FFF2-40B4-BE49-F238E27FC236}">
                <a16:creationId xmlns:a16="http://schemas.microsoft.com/office/drawing/2014/main" id="{111605E8-AA3F-9A14-05E5-75A3DA9B6013}"/>
              </a:ext>
            </a:extLst>
          </p:cNvPr>
          <p:cNvSpPr txBox="1"/>
          <p:nvPr/>
        </p:nvSpPr>
        <p:spPr>
          <a:xfrm>
            <a:off x="4715012" y="3673801"/>
            <a:ext cx="447675" cy="215444"/>
          </a:xfrm>
          <a:prstGeom prst="rect">
            <a:avLst/>
          </a:prstGeom>
          <a:noFill/>
        </p:spPr>
        <p:txBody>
          <a:bodyPr wrap="square" rtlCol="0">
            <a:spAutoFit/>
          </a:bodyPr>
          <a:lstStyle/>
          <a:p>
            <a:pPr algn="ctr"/>
            <a:r>
              <a:rPr lang="fr-FR" sz="800" b="1" dirty="0">
                <a:solidFill>
                  <a:schemeClr val="accent3">
                    <a:lumMod val="75000"/>
                  </a:schemeClr>
                </a:solidFill>
              </a:rPr>
              <a:t>38%</a:t>
            </a:r>
          </a:p>
        </p:txBody>
      </p:sp>
      <p:sp>
        <p:nvSpPr>
          <p:cNvPr id="42" name="ZoneTexte 41">
            <a:extLst>
              <a:ext uri="{FF2B5EF4-FFF2-40B4-BE49-F238E27FC236}">
                <a16:creationId xmlns:a16="http://schemas.microsoft.com/office/drawing/2014/main" id="{4BE4F5D0-05BD-6DDA-C395-A75A411E724A}"/>
              </a:ext>
            </a:extLst>
          </p:cNvPr>
          <p:cNvSpPr txBox="1"/>
          <p:nvPr/>
        </p:nvSpPr>
        <p:spPr>
          <a:xfrm>
            <a:off x="5869168" y="3720413"/>
            <a:ext cx="447675" cy="215444"/>
          </a:xfrm>
          <a:prstGeom prst="rect">
            <a:avLst/>
          </a:prstGeom>
          <a:noFill/>
        </p:spPr>
        <p:txBody>
          <a:bodyPr wrap="square" rtlCol="0">
            <a:spAutoFit/>
          </a:bodyPr>
          <a:lstStyle/>
          <a:p>
            <a:pPr algn="ctr"/>
            <a:r>
              <a:rPr lang="fr-FR" sz="800" b="1" dirty="0">
                <a:solidFill>
                  <a:schemeClr val="accent3">
                    <a:lumMod val="75000"/>
                  </a:schemeClr>
                </a:solidFill>
              </a:rPr>
              <a:t>33%</a:t>
            </a:r>
          </a:p>
        </p:txBody>
      </p:sp>
      <p:sp>
        <p:nvSpPr>
          <p:cNvPr id="43" name="ZoneTexte 42">
            <a:extLst>
              <a:ext uri="{FF2B5EF4-FFF2-40B4-BE49-F238E27FC236}">
                <a16:creationId xmlns:a16="http://schemas.microsoft.com/office/drawing/2014/main" id="{C3583A5C-9459-D93E-2A62-1A453EB30605}"/>
              </a:ext>
            </a:extLst>
          </p:cNvPr>
          <p:cNvSpPr txBox="1"/>
          <p:nvPr/>
        </p:nvSpPr>
        <p:spPr>
          <a:xfrm>
            <a:off x="7020401" y="3783976"/>
            <a:ext cx="447675" cy="215444"/>
          </a:xfrm>
          <a:prstGeom prst="rect">
            <a:avLst/>
          </a:prstGeom>
          <a:noFill/>
        </p:spPr>
        <p:txBody>
          <a:bodyPr wrap="square" rtlCol="0">
            <a:spAutoFit/>
          </a:bodyPr>
          <a:lstStyle/>
          <a:p>
            <a:pPr algn="ctr"/>
            <a:r>
              <a:rPr lang="fr-FR" sz="800" b="1" dirty="0">
                <a:solidFill>
                  <a:schemeClr val="accent3">
                    <a:lumMod val="75000"/>
                  </a:schemeClr>
                </a:solidFill>
              </a:rPr>
              <a:t>32%</a:t>
            </a:r>
          </a:p>
        </p:txBody>
      </p:sp>
      <p:sp>
        <p:nvSpPr>
          <p:cNvPr id="44" name="ZoneTexte 43">
            <a:extLst>
              <a:ext uri="{FF2B5EF4-FFF2-40B4-BE49-F238E27FC236}">
                <a16:creationId xmlns:a16="http://schemas.microsoft.com/office/drawing/2014/main" id="{A6D43B1A-1828-D167-09FD-6DFCA594090F}"/>
              </a:ext>
            </a:extLst>
          </p:cNvPr>
          <p:cNvSpPr txBox="1"/>
          <p:nvPr/>
        </p:nvSpPr>
        <p:spPr>
          <a:xfrm>
            <a:off x="1813560" y="1770256"/>
            <a:ext cx="845820" cy="369332"/>
          </a:xfrm>
          <a:prstGeom prst="rect">
            <a:avLst/>
          </a:prstGeom>
          <a:noFill/>
        </p:spPr>
        <p:txBody>
          <a:bodyPr wrap="square" rtlCol="0">
            <a:spAutoFit/>
          </a:bodyPr>
          <a:lstStyle/>
          <a:p>
            <a:pPr algn="ctr"/>
            <a:r>
              <a:rPr lang="fr-FR" dirty="0">
                <a:solidFill>
                  <a:schemeClr val="tx1">
                    <a:lumMod val="65000"/>
                    <a:lumOff val="35000"/>
                  </a:schemeClr>
                </a:solidFill>
              </a:rPr>
              <a:t>6,7</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45" name="ZoneTexte 44">
            <a:extLst>
              <a:ext uri="{FF2B5EF4-FFF2-40B4-BE49-F238E27FC236}">
                <a16:creationId xmlns:a16="http://schemas.microsoft.com/office/drawing/2014/main" id="{28AE3AE4-DCD7-95CD-BEAB-0C2E4A5B5875}"/>
              </a:ext>
            </a:extLst>
          </p:cNvPr>
          <p:cNvSpPr txBox="1"/>
          <p:nvPr/>
        </p:nvSpPr>
        <p:spPr>
          <a:xfrm>
            <a:off x="2981325" y="1786317"/>
            <a:ext cx="845820" cy="369332"/>
          </a:xfrm>
          <a:prstGeom prst="rect">
            <a:avLst/>
          </a:prstGeom>
          <a:noFill/>
        </p:spPr>
        <p:txBody>
          <a:bodyPr wrap="square" rtlCol="0">
            <a:spAutoFit/>
          </a:bodyPr>
          <a:lstStyle/>
          <a:p>
            <a:pPr algn="ctr"/>
            <a:r>
              <a:rPr lang="fr-FR" dirty="0">
                <a:solidFill>
                  <a:schemeClr val="tx1">
                    <a:lumMod val="65000"/>
                    <a:lumOff val="35000"/>
                  </a:schemeClr>
                </a:solidFill>
              </a:rPr>
              <a:t>6,3</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46" name="ZoneTexte 45">
            <a:extLst>
              <a:ext uri="{FF2B5EF4-FFF2-40B4-BE49-F238E27FC236}">
                <a16:creationId xmlns:a16="http://schemas.microsoft.com/office/drawing/2014/main" id="{2A2EFBA5-7E03-0C39-06E2-8F585E8BE274}"/>
              </a:ext>
            </a:extLst>
          </p:cNvPr>
          <p:cNvSpPr txBox="1"/>
          <p:nvPr/>
        </p:nvSpPr>
        <p:spPr>
          <a:xfrm>
            <a:off x="4149090" y="1777601"/>
            <a:ext cx="845820" cy="369332"/>
          </a:xfrm>
          <a:prstGeom prst="rect">
            <a:avLst/>
          </a:prstGeom>
          <a:noFill/>
        </p:spPr>
        <p:txBody>
          <a:bodyPr wrap="square" rtlCol="0">
            <a:spAutoFit/>
          </a:bodyPr>
          <a:lstStyle/>
          <a:p>
            <a:pPr algn="ctr"/>
            <a:r>
              <a:rPr lang="fr-FR" dirty="0">
                <a:solidFill>
                  <a:schemeClr val="tx1">
                    <a:lumMod val="65000"/>
                    <a:lumOff val="35000"/>
                  </a:schemeClr>
                </a:solidFill>
              </a:rPr>
              <a:t>6,6</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47" name="ZoneTexte 46">
            <a:extLst>
              <a:ext uri="{FF2B5EF4-FFF2-40B4-BE49-F238E27FC236}">
                <a16:creationId xmlns:a16="http://schemas.microsoft.com/office/drawing/2014/main" id="{15A70226-3A91-952E-9258-6F3D0B2CF158}"/>
              </a:ext>
            </a:extLst>
          </p:cNvPr>
          <p:cNvSpPr txBox="1"/>
          <p:nvPr/>
        </p:nvSpPr>
        <p:spPr>
          <a:xfrm>
            <a:off x="5316855" y="1769380"/>
            <a:ext cx="845820" cy="369332"/>
          </a:xfrm>
          <a:prstGeom prst="rect">
            <a:avLst/>
          </a:prstGeom>
          <a:noFill/>
        </p:spPr>
        <p:txBody>
          <a:bodyPr wrap="square" rtlCol="0">
            <a:spAutoFit/>
          </a:bodyPr>
          <a:lstStyle/>
          <a:p>
            <a:pPr algn="ctr"/>
            <a:r>
              <a:rPr lang="fr-FR" dirty="0">
                <a:solidFill>
                  <a:schemeClr val="tx1">
                    <a:lumMod val="65000"/>
                    <a:lumOff val="35000"/>
                  </a:schemeClr>
                </a:solidFill>
              </a:rPr>
              <a:t>7,0</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48" name="ZoneTexte 47">
            <a:extLst>
              <a:ext uri="{FF2B5EF4-FFF2-40B4-BE49-F238E27FC236}">
                <a16:creationId xmlns:a16="http://schemas.microsoft.com/office/drawing/2014/main" id="{C1EC7800-AFF2-6E15-416C-78E498F1789F}"/>
              </a:ext>
            </a:extLst>
          </p:cNvPr>
          <p:cNvSpPr txBox="1"/>
          <p:nvPr/>
        </p:nvSpPr>
        <p:spPr>
          <a:xfrm>
            <a:off x="6485300" y="1769380"/>
            <a:ext cx="845820" cy="369332"/>
          </a:xfrm>
          <a:prstGeom prst="rect">
            <a:avLst/>
          </a:prstGeom>
          <a:noFill/>
        </p:spPr>
        <p:txBody>
          <a:bodyPr wrap="square" rtlCol="0">
            <a:spAutoFit/>
          </a:bodyPr>
          <a:lstStyle/>
          <a:p>
            <a:pPr algn="ctr"/>
            <a:r>
              <a:rPr lang="fr-FR" dirty="0">
                <a:solidFill>
                  <a:schemeClr val="tx1">
                    <a:lumMod val="65000"/>
                    <a:lumOff val="35000"/>
                  </a:schemeClr>
                </a:solidFill>
              </a:rPr>
              <a:t>6,9</a:t>
            </a:r>
            <a:r>
              <a:rPr lang="fr-FR" sz="1050" dirty="0">
                <a:solidFill>
                  <a:schemeClr val="tx1">
                    <a:lumMod val="65000"/>
                    <a:lumOff val="35000"/>
                  </a:schemeClr>
                </a:solidFill>
              </a:rPr>
              <a:t>/10</a:t>
            </a:r>
            <a:endParaRPr lang="fr-FR" dirty="0">
              <a:solidFill>
                <a:schemeClr val="tx1">
                  <a:lumMod val="65000"/>
                  <a:lumOff val="35000"/>
                </a:schemeClr>
              </a:solidFill>
            </a:endParaRPr>
          </a:p>
        </p:txBody>
      </p:sp>
      <p:sp>
        <p:nvSpPr>
          <p:cNvPr id="2" name="ZoneTexte 1">
            <a:extLst>
              <a:ext uri="{FF2B5EF4-FFF2-40B4-BE49-F238E27FC236}">
                <a16:creationId xmlns:a16="http://schemas.microsoft.com/office/drawing/2014/main" id="{C0A23EA2-974B-9CBA-F78B-F7B9FD34B59B}"/>
              </a:ext>
            </a:extLst>
          </p:cNvPr>
          <p:cNvSpPr txBox="1"/>
          <p:nvPr/>
        </p:nvSpPr>
        <p:spPr>
          <a:xfrm>
            <a:off x="70801" y="1738098"/>
            <a:ext cx="1500461" cy="461665"/>
          </a:xfrm>
          <a:prstGeom prst="rect">
            <a:avLst/>
          </a:prstGeom>
          <a:solidFill>
            <a:schemeClr val="accent1">
              <a:lumMod val="40000"/>
              <a:lumOff val="60000"/>
            </a:schemeClr>
          </a:solidFill>
        </p:spPr>
        <p:txBody>
          <a:bodyPr wrap="square" rtlCol="0">
            <a:spAutoFit/>
          </a:bodyPr>
          <a:lstStyle/>
          <a:p>
            <a:r>
              <a:rPr lang="fr-FR" sz="1200" spc="75" dirty="0">
                <a:solidFill>
                  <a:schemeClr val="accent1">
                    <a:lumMod val="50000"/>
                  </a:schemeClr>
                </a:solidFill>
                <a:latin typeface="+mj-lt"/>
              </a:rPr>
              <a:t>Consommateurs de produits bio</a:t>
            </a:r>
          </a:p>
        </p:txBody>
      </p:sp>
    </p:spTree>
    <p:extLst>
      <p:ext uri="{BB962C8B-B14F-4D97-AF65-F5344CB8AC3E}">
        <p14:creationId xmlns:p14="http://schemas.microsoft.com/office/powerpoint/2010/main" val="16451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71FED06-0BB3-0A62-44BE-83948892A13A}"/>
              </a:ext>
            </a:extLst>
          </p:cNvPr>
          <p:cNvSpPr>
            <a:spLocks noGrp="1"/>
          </p:cNvSpPr>
          <p:nvPr>
            <p:ph type="body" sz="quarter" idx="17"/>
          </p:nvPr>
        </p:nvSpPr>
        <p:spPr/>
        <p:txBody>
          <a:bodyPr/>
          <a:lstStyle/>
          <a:p>
            <a:r>
              <a:rPr lang="fr-FR" dirty="0"/>
              <a:t>Avez-vous consommé des produits biologiques au cours des 12 derniers mois ?</a:t>
            </a:r>
          </a:p>
        </p:txBody>
      </p:sp>
      <p:sp>
        <p:nvSpPr>
          <p:cNvPr id="8" name="Espace réservé du texte 7">
            <a:extLst>
              <a:ext uri="{FF2B5EF4-FFF2-40B4-BE49-F238E27FC236}">
                <a16:creationId xmlns:a16="http://schemas.microsoft.com/office/drawing/2014/main" id="{FB52AE9C-66E3-B1F8-4128-7CFED00D1D17}"/>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D55580FD-72D9-6BE9-9C7B-E498999DCDFF}"/>
              </a:ext>
            </a:extLst>
          </p:cNvPr>
          <p:cNvSpPr>
            <a:spLocks noGrp="1"/>
          </p:cNvSpPr>
          <p:nvPr>
            <p:ph type="title"/>
          </p:nvPr>
        </p:nvSpPr>
        <p:spPr/>
        <p:txBody>
          <a:bodyPr/>
          <a:lstStyle/>
          <a:p>
            <a:r>
              <a:rPr lang="fr-FR" dirty="0"/>
              <a:t>Consommation de produits biologiques </a:t>
            </a:r>
          </a:p>
        </p:txBody>
      </p:sp>
      <p:graphicFrame>
        <p:nvGraphicFramePr>
          <p:cNvPr id="9" name="Graphique 8">
            <a:extLst>
              <a:ext uri="{FF2B5EF4-FFF2-40B4-BE49-F238E27FC236}">
                <a16:creationId xmlns:a16="http://schemas.microsoft.com/office/drawing/2014/main" id="{2CA1F63A-375D-C140-5011-379E53C6FE23}"/>
              </a:ext>
            </a:extLst>
          </p:cNvPr>
          <p:cNvGraphicFramePr/>
          <p:nvPr>
            <p:extLst>
              <p:ext uri="{D42A27DB-BD31-4B8C-83A1-F6EECF244321}">
                <p14:modId xmlns:p14="http://schemas.microsoft.com/office/powerpoint/2010/main" val="673691731"/>
              </p:ext>
            </p:extLst>
          </p:nvPr>
        </p:nvGraphicFramePr>
        <p:xfrm>
          <a:off x="147234" y="1871149"/>
          <a:ext cx="8593809" cy="3009921"/>
        </p:xfrm>
        <a:graphic>
          <a:graphicData uri="http://schemas.openxmlformats.org/drawingml/2006/chart">
            <c:chart xmlns:c="http://schemas.openxmlformats.org/drawingml/2006/chart" xmlns:r="http://schemas.openxmlformats.org/officeDocument/2006/relationships" r:id="rId2"/>
          </a:graphicData>
        </a:graphic>
      </p:graphicFrame>
      <p:sp>
        <p:nvSpPr>
          <p:cNvPr id="2" name="ZoneTexte 1">
            <a:extLst>
              <a:ext uri="{FF2B5EF4-FFF2-40B4-BE49-F238E27FC236}">
                <a16:creationId xmlns:a16="http://schemas.microsoft.com/office/drawing/2014/main" id="{A953EA20-497E-CAA0-2478-7113612AB83C}"/>
              </a:ext>
            </a:extLst>
          </p:cNvPr>
          <p:cNvSpPr txBox="1"/>
          <p:nvPr/>
        </p:nvSpPr>
        <p:spPr>
          <a:xfrm>
            <a:off x="8512020" y="2638292"/>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 name="ZoneTexte 2">
            <a:extLst>
              <a:ext uri="{FF2B5EF4-FFF2-40B4-BE49-F238E27FC236}">
                <a16:creationId xmlns:a16="http://schemas.microsoft.com/office/drawing/2014/main" id="{0BA849D9-6894-0606-FC19-7644F0B07F12}"/>
              </a:ext>
            </a:extLst>
          </p:cNvPr>
          <p:cNvSpPr txBox="1"/>
          <p:nvPr/>
        </p:nvSpPr>
        <p:spPr>
          <a:xfrm>
            <a:off x="227261" y="3639602"/>
            <a:ext cx="3582739" cy="461665"/>
          </a:xfrm>
          <a:prstGeom prst="rect">
            <a:avLst/>
          </a:prstGeom>
          <a:noFill/>
        </p:spPr>
        <p:txBody>
          <a:bodyPr wrap="square">
            <a:spAutoFit/>
          </a:bodyPr>
          <a:lstStyle/>
          <a:p>
            <a:pPr fontAlgn="auto">
              <a:spcBef>
                <a:spcPts val="0"/>
              </a:spcBef>
              <a:spcAft>
                <a:spcPts val="0"/>
              </a:spcAft>
              <a:buClr>
                <a:schemeClr val="bg2">
                  <a:lumMod val="75000"/>
                </a:schemeClr>
              </a:buClr>
              <a:defRPr/>
            </a:pPr>
            <a:r>
              <a:rPr lang="fr-FR" sz="800" b="1" dirty="0">
                <a:solidFill>
                  <a:schemeClr val="tx1">
                    <a:lumMod val="50000"/>
                  </a:schemeClr>
                </a:solidFill>
                <a:latin typeface="+mn-lt"/>
                <a:cs typeface="+mn-cs"/>
              </a:rPr>
              <a:t>Mode de recueil : </a:t>
            </a:r>
            <a:r>
              <a:rPr lang="fr-FR" sz="800" dirty="0">
                <a:solidFill>
                  <a:schemeClr val="tx1">
                    <a:lumMod val="50000"/>
                  </a:schemeClr>
                </a:solidFill>
                <a:latin typeface="+mn-lt"/>
                <a:cs typeface="+mn-cs"/>
              </a:rPr>
              <a:t>Face – à - Face</a:t>
            </a:r>
          </a:p>
          <a:p>
            <a:pPr fontAlgn="auto">
              <a:spcBef>
                <a:spcPts val="0"/>
              </a:spcBef>
              <a:spcAft>
                <a:spcPts val="0"/>
              </a:spcAft>
              <a:buClr>
                <a:schemeClr val="bg2">
                  <a:lumMod val="75000"/>
                </a:schemeClr>
              </a:buClr>
              <a:defRPr/>
            </a:pPr>
            <a:r>
              <a:rPr lang="fr-FR" sz="800" b="1" dirty="0">
                <a:solidFill>
                  <a:schemeClr val="tx1">
                    <a:lumMod val="50000"/>
                  </a:schemeClr>
                </a:solidFill>
                <a:latin typeface="+mn-lt"/>
                <a:cs typeface="+mn-cs"/>
              </a:rPr>
              <a:t>Intitulé de la question : </a:t>
            </a:r>
            <a:r>
              <a:rPr lang="fr-FR" sz="800" dirty="0">
                <a:solidFill>
                  <a:schemeClr val="tx1">
                    <a:lumMod val="50000"/>
                  </a:schemeClr>
                </a:solidFill>
                <a:latin typeface="+mn-lt"/>
                <a:cs typeface="+mn-cs"/>
              </a:rPr>
              <a:t>Consommez-vous des produits biologiques ?</a:t>
            </a:r>
          </a:p>
          <a:p>
            <a:pPr fontAlgn="auto">
              <a:spcBef>
                <a:spcPts val="0"/>
              </a:spcBef>
              <a:spcAft>
                <a:spcPts val="0"/>
              </a:spcAft>
              <a:buClr>
                <a:schemeClr val="bg2">
                  <a:lumMod val="75000"/>
                </a:schemeClr>
              </a:buClr>
              <a:defRPr/>
            </a:pPr>
            <a:r>
              <a:rPr lang="fr-FR" sz="800" i="1" dirty="0">
                <a:solidFill>
                  <a:schemeClr val="tx1">
                    <a:lumMod val="50000"/>
                  </a:schemeClr>
                </a:solidFill>
                <a:latin typeface="+mn-lt"/>
                <a:cs typeface="+mn-cs"/>
              </a:rPr>
              <a:t>Modifications mises en place entre 2013 et 2015</a:t>
            </a:r>
            <a:endParaRPr lang="fr-FR" sz="800" b="1" dirty="0">
              <a:solidFill>
                <a:schemeClr val="tx1">
                  <a:lumMod val="50000"/>
                </a:schemeClr>
              </a:solidFill>
              <a:latin typeface="+mn-lt"/>
              <a:cs typeface="+mn-cs"/>
            </a:endParaRPr>
          </a:p>
        </p:txBody>
      </p:sp>
    </p:spTree>
    <p:extLst>
      <p:ext uri="{BB962C8B-B14F-4D97-AF65-F5344CB8AC3E}">
        <p14:creationId xmlns:p14="http://schemas.microsoft.com/office/powerpoint/2010/main" val="3184065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Contrôle des produits bios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3255426364"/>
              </p:ext>
            </p:extLst>
          </p:nvPr>
        </p:nvGraphicFramePr>
        <p:xfrm>
          <a:off x="313200" y="1999743"/>
          <a:ext cx="5626800"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71E1CEAB-A7DA-3DBE-8D47-C44065AD40AE}"/>
              </a:ext>
            </a:extLst>
          </p:cNvPr>
          <p:cNvSpPr/>
          <p:nvPr/>
        </p:nvSpPr>
        <p:spPr>
          <a:xfrm>
            <a:off x="0" y="1728248"/>
            <a:ext cx="1476000" cy="3748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du tout d’accord</a:t>
            </a:r>
          </a:p>
        </p:txBody>
      </p:sp>
      <p:sp>
        <p:nvSpPr>
          <p:cNvPr id="3" name="Rectangle 2">
            <a:extLst>
              <a:ext uri="{FF2B5EF4-FFF2-40B4-BE49-F238E27FC236}">
                <a16:creationId xmlns:a16="http://schemas.microsoft.com/office/drawing/2014/main" id="{A0B5D4D2-117E-1465-DE23-F72013733F49}"/>
              </a:ext>
            </a:extLst>
          </p:cNvPr>
          <p:cNvSpPr/>
          <p:nvPr/>
        </p:nvSpPr>
        <p:spPr>
          <a:xfrm>
            <a:off x="1476000" y="1728248"/>
            <a:ext cx="1476000" cy="37487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tx1"/>
                </a:solidFill>
                <a:latin typeface="+mj-lt"/>
              </a:rPr>
              <a:t>Plutôt pas d’accord</a:t>
            </a:r>
          </a:p>
        </p:txBody>
      </p:sp>
      <p:sp>
        <p:nvSpPr>
          <p:cNvPr id="4" name="Rectangle 3">
            <a:extLst>
              <a:ext uri="{FF2B5EF4-FFF2-40B4-BE49-F238E27FC236}">
                <a16:creationId xmlns:a16="http://schemas.microsoft.com/office/drawing/2014/main" id="{CC5CEF2C-0946-8E5E-2033-4648A9E6E2A6}"/>
              </a:ext>
            </a:extLst>
          </p:cNvPr>
          <p:cNvSpPr/>
          <p:nvPr/>
        </p:nvSpPr>
        <p:spPr>
          <a:xfrm>
            <a:off x="2947800" y="1728248"/>
            <a:ext cx="1476000" cy="374871"/>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
        <p:nvSpPr>
          <p:cNvPr id="5" name="Rectangle 4">
            <a:extLst>
              <a:ext uri="{FF2B5EF4-FFF2-40B4-BE49-F238E27FC236}">
                <a16:creationId xmlns:a16="http://schemas.microsoft.com/office/drawing/2014/main" id="{8F4BC1C4-2715-9CAC-0E4F-F856D0E15FA5}"/>
              </a:ext>
            </a:extLst>
          </p:cNvPr>
          <p:cNvSpPr/>
          <p:nvPr/>
        </p:nvSpPr>
        <p:spPr>
          <a:xfrm>
            <a:off x="4429320" y="1728248"/>
            <a:ext cx="1476000" cy="374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Tout à fait d’accord</a:t>
            </a:r>
          </a:p>
        </p:txBody>
      </p:sp>
      <p:graphicFrame>
        <p:nvGraphicFramePr>
          <p:cNvPr id="10" name="Tableau 42">
            <a:extLst>
              <a:ext uri="{FF2B5EF4-FFF2-40B4-BE49-F238E27FC236}">
                <a16:creationId xmlns:a16="http://schemas.microsoft.com/office/drawing/2014/main" id="{117F28CA-FECC-8610-1EF0-13AB9E193F2D}"/>
              </a:ext>
            </a:extLst>
          </p:cNvPr>
          <p:cNvGraphicFramePr>
            <a:graphicFrameLocks noGrp="1"/>
          </p:cNvGraphicFramePr>
          <p:nvPr>
            <p:extLst>
              <p:ext uri="{D42A27DB-BD31-4B8C-83A1-F6EECF244321}">
                <p14:modId xmlns:p14="http://schemas.microsoft.com/office/powerpoint/2010/main" val="3144405421"/>
              </p:ext>
            </p:extLst>
          </p:nvPr>
        </p:nvGraphicFramePr>
        <p:xfrm>
          <a:off x="6048000" y="1907247"/>
          <a:ext cx="2991396" cy="2763835"/>
        </p:xfrm>
        <a:graphic>
          <a:graphicData uri="http://schemas.openxmlformats.org/drawingml/2006/table">
            <a:tbl>
              <a:tblPr firstRow="1" bandRow="1">
                <a:tableStyleId>{5C22544A-7EE6-4342-B048-85BDC9FD1C3A}</a:tableStyleId>
              </a:tblPr>
              <a:tblGrid>
                <a:gridCol w="498566">
                  <a:extLst>
                    <a:ext uri="{9D8B030D-6E8A-4147-A177-3AD203B41FA5}">
                      <a16:colId xmlns:a16="http://schemas.microsoft.com/office/drawing/2014/main" val="1979927239"/>
                    </a:ext>
                  </a:extLst>
                </a:gridCol>
                <a:gridCol w="498566">
                  <a:extLst>
                    <a:ext uri="{9D8B030D-6E8A-4147-A177-3AD203B41FA5}">
                      <a16:colId xmlns:a16="http://schemas.microsoft.com/office/drawing/2014/main" val="1260709749"/>
                    </a:ext>
                  </a:extLst>
                </a:gridCol>
                <a:gridCol w="498566">
                  <a:extLst>
                    <a:ext uri="{9D8B030D-6E8A-4147-A177-3AD203B41FA5}">
                      <a16:colId xmlns:a16="http://schemas.microsoft.com/office/drawing/2014/main" val="1937948941"/>
                    </a:ext>
                  </a:extLst>
                </a:gridCol>
                <a:gridCol w="498566">
                  <a:extLst>
                    <a:ext uri="{9D8B030D-6E8A-4147-A177-3AD203B41FA5}">
                      <a16:colId xmlns:a16="http://schemas.microsoft.com/office/drawing/2014/main" val="1721306935"/>
                    </a:ext>
                  </a:extLst>
                </a:gridCol>
                <a:gridCol w="498566">
                  <a:extLst>
                    <a:ext uri="{9D8B030D-6E8A-4147-A177-3AD203B41FA5}">
                      <a16:colId xmlns:a16="http://schemas.microsoft.com/office/drawing/2014/main" val="139727585"/>
                    </a:ext>
                  </a:extLst>
                </a:gridCol>
                <a:gridCol w="498566">
                  <a:extLst>
                    <a:ext uri="{9D8B030D-6E8A-4147-A177-3AD203B41FA5}">
                      <a16:colId xmlns:a16="http://schemas.microsoft.com/office/drawing/2014/main" val="1856066267"/>
                    </a:ext>
                  </a:extLst>
                </a:gridCol>
              </a:tblGrid>
              <a:tr h="249986">
                <a:tc>
                  <a:txBody>
                    <a:bodyPr/>
                    <a:lstStyle/>
                    <a:p>
                      <a:pPr algn="ctr" fontAlgn="b"/>
                      <a:r>
                        <a:rPr lang="fr-FR" sz="1100" b="1" i="0" u="none" strike="noStrike" dirty="0">
                          <a:solidFill>
                            <a:schemeClr val="bg1"/>
                          </a:solidFill>
                          <a:effectLst/>
                          <a:latin typeface="+mn-lt"/>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2019</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2018</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2017</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2016</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120429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80%</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76%</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76%</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76%</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150420"/>
                  </a:ext>
                </a:extLst>
              </a:tr>
              <a:tr h="1309553">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bl>
          </a:graphicData>
        </a:graphic>
      </p:graphicFrame>
    </p:spTree>
    <p:extLst>
      <p:ext uri="{BB962C8B-B14F-4D97-AF65-F5344CB8AC3E}">
        <p14:creationId xmlns:p14="http://schemas.microsoft.com/office/powerpoint/2010/main" val="4109985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Pour chacun de ces labels/logos/certifications, veuillez indiquer si, personnellement, il vous donne …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a:xfrm>
            <a:off x="179237" y="1771982"/>
            <a:ext cx="7966472" cy="140494"/>
          </a:xfrm>
        </p:spPr>
        <p:txBody>
          <a:bodyPr/>
          <a:lstStyle/>
          <a:p>
            <a:r>
              <a:rPr lang="fr-FR" dirty="0"/>
              <a:t>Base individus qui connaissent chaque logo</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Confiance envers </a:t>
            </a:r>
            <a:r>
              <a:rPr lang="fr-FR"/>
              <a:t>les labels</a:t>
            </a:r>
          </a:p>
        </p:txBody>
      </p:sp>
      <p:graphicFrame>
        <p:nvGraphicFramePr>
          <p:cNvPr id="5" name="Object 1024">
            <a:extLst>
              <a:ext uri="{FF2B5EF4-FFF2-40B4-BE49-F238E27FC236}">
                <a16:creationId xmlns:a16="http://schemas.microsoft.com/office/drawing/2014/main" id="{51EB6A05-725B-18C5-034D-811A84B9945C}"/>
              </a:ext>
            </a:extLst>
          </p:cNvPr>
          <p:cNvGraphicFramePr>
            <a:graphicFrameLocks noChangeAspect="1"/>
          </p:cNvGraphicFramePr>
          <p:nvPr>
            <p:extLst>
              <p:ext uri="{D42A27DB-BD31-4B8C-83A1-F6EECF244321}">
                <p14:modId xmlns:p14="http://schemas.microsoft.com/office/powerpoint/2010/main" val="2522806345"/>
              </p:ext>
            </p:extLst>
          </p:nvPr>
        </p:nvGraphicFramePr>
        <p:xfrm>
          <a:off x="179237" y="2043258"/>
          <a:ext cx="8217168" cy="303997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0D5B80B9-16B9-8150-3E35-6D204BCD96D0}"/>
              </a:ext>
            </a:extLst>
          </p:cNvPr>
          <p:cNvSpPr/>
          <p:nvPr/>
        </p:nvSpPr>
        <p:spPr>
          <a:xfrm>
            <a:off x="6957645" y="2114601"/>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89%</a:t>
            </a:r>
          </a:p>
        </p:txBody>
      </p:sp>
      <p:sp>
        <p:nvSpPr>
          <p:cNvPr id="28" name="Rectangle 27">
            <a:extLst>
              <a:ext uri="{FF2B5EF4-FFF2-40B4-BE49-F238E27FC236}">
                <a16:creationId xmlns:a16="http://schemas.microsoft.com/office/drawing/2014/main" id="{BF32E9A1-8114-AC6D-FD2E-19D19A549BC1}"/>
              </a:ext>
            </a:extLst>
          </p:cNvPr>
          <p:cNvSpPr/>
          <p:nvPr/>
        </p:nvSpPr>
        <p:spPr>
          <a:xfrm>
            <a:off x="6957645" y="2336316"/>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89%</a:t>
            </a:r>
          </a:p>
        </p:txBody>
      </p:sp>
      <p:sp>
        <p:nvSpPr>
          <p:cNvPr id="29" name="Rectangle 28">
            <a:extLst>
              <a:ext uri="{FF2B5EF4-FFF2-40B4-BE49-F238E27FC236}">
                <a16:creationId xmlns:a16="http://schemas.microsoft.com/office/drawing/2014/main" id="{FA5BE5C9-670E-ECDB-B9F3-EE9A94DF7243}"/>
              </a:ext>
            </a:extLst>
          </p:cNvPr>
          <p:cNvSpPr/>
          <p:nvPr/>
        </p:nvSpPr>
        <p:spPr>
          <a:xfrm>
            <a:off x="6957645" y="2558031"/>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89%</a:t>
            </a:r>
          </a:p>
        </p:txBody>
      </p:sp>
      <p:sp>
        <p:nvSpPr>
          <p:cNvPr id="30" name="Rectangle 29">
            <a:extLst>
              <a:ext uri="{FF2B5EF4-FFF2-40B4-BE49-F238E27FC236}">
                <a16:creationId xmlns:a16="http://schemas.microsoft.com/office/drawing/2014/main" id="{B221582A-31DB-5F4A-71E8-FA4A363C6308}"/>
              </a:ext>
            </a:extLst>
          </p:cNvPr>
          <p:cNvSpPr/>
          <p:nvPr/>
        </p:nvSpPr>
        <p:spPr>
          <a:xfrm>
            <a:off x="6957645" y="2779746"/>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89%</a:t>
            </a:r>
          </a:p>
        </p:txBody>
      </p:sp>
      <p:sp>
        <p:nvSpPr>
          <p:cNvPr id="31" name="Rectangle 30">
            <a:extLst>
              <a:ext uri="{FF2B5EF4-FFF2-40B4-BE49-F238E27FC236}">
                <a16:creationId xmlns:a16="http://schemas.microsoft.com/office/drawing/2014/main" id="{A7F599C5-8CC7-15E9-FEE7-40424162BC3D}"/>
              </a:ext>
            </a:extLst>
          </p:cNvPr>
          <p:cNvSpPr/>
          <p:nvPr/>
        </p:nvSpPr>
        <p:spPr>
          <a:xfrm>
            <a:off x="6957645" y="3001461"/>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85%</a:t>
            </a:r>
          </a:p>
        </p:txBody>
      </p:sp>
      <p:sp>
        <p:nvSpPr>
          <p:cNvPr id="32" name="Rectangle 31">
            <a:extLst>
              <a:ext uri="{FF2B5EF4-FFF2-40B4-BE49-F238E27FC236}">
                <a16:creationId xmlns:a16="http://schemas.microsoft.com/office/drawing/2014/main" id="{D430065C-FE44-5602-FB49-31FA4C357EC1}"/>
              </a:ext>
            </a:extLst>
          </p:cNvPr>
          <p:cNvSpPr/>
          <p:nvPr/>
        </p:nvSpPr>
        <p:spPr>
          <a:xfrm>
            <a:off x="6957645" y="3223176"/>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85%</a:t>
            </a:r>
          </a:p>
        </p:txBody>
      </p:sp>
      <p:sp>
        <p:nvSpPr>
          <p:cNvPr id="33" name="Rectangle 32">
            <a:extLst>
              <a:ext uri="{FF2B5EF4-FFF2-40B4-BE49-F238E27FC236}">
                <a16:creationId xmlns:a16="http://schemas.microsoft.com/office/drawing/2014/main" id="{AE2C8C93-40BA-B846-82BD-2D7C95EA8B0B}"/>
              </a:ext>
            </a:extLst>
          </p:cNvPr>
          <p:cNvSpPr/>
          <p:nvPr/>
        </p:nvSpPr>
        <p:spPr>
          <a:xfrm>
            <a:off x="6957645" y="3444891"/>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84%</a:t>
            </a:r>
          </a:p>
        </p:txBody>
      </p:sp>
      <p:sp>
        <p:nvSpPr>
          <p:cNvPr id="36" name="Rectangle 35">
            <a:extLst>
              <a:ext uri="{FF2B5EF4-FFF2-40B4-BE49-F238E27FC236}">
                <a16:creationId xmlns:a16="http://schemas.microsoft.com/office/drawing/2014/main" id="{5EA2155F-A160-CDCA-BBF2-8032BD1B3187}"/>
              </a:ext>
            </a:extLst>
          </p:cNvPr>
          <p:cNvSpPr/>
          <p:nvPr/>
        </p:nvSpPr>
        <p:spPr>
          <a:xfrm>
            <a:off x="6957645" y="4553465"/>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77%</a:t>
            </a:r>
          </a:p>
        </p:txBody>
      </p:sp>
      <p:sp>
        <p:nvSpPr>
          <p:cNvPr id="37" name="Rectangle 36">
            <a:extLst>
              <a:ext uri="{FF2B5EF4-FFF2-40B4-BE49-F238E27FC236}">
                <a16:creationId xmlns:a16="http://schemas.microsoft.com/office/drawing/2014/main" id="{2B81215D-25DA-AF4A-2AC0-C7FBACA2093E}"/>
              </a:ext>
            </a:extLst>
          </p:cNvPr>
          <p:cNvSpPr/>
          <p:nvPr/>
        </p:nvSpPr>
        <p:spPr>
          <a:xfrm>
            <a:off x="6957645" y="4331751"/>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80%</a:t>
            </a:r>
          </a:p>
        </p:txBody>
      </p:sp>
      <p:sp>
        <p:nvSpPr>
          <p:cNvPr id="38" name="Rectangle 37">
            <a:extLst>
              <a:ext uri="{FF2B5EF4-FFF2-40B4-BE49-F238E27FC236}">
                <a16:creationId xmlns:a16="http://schemas.microsoft.com/office/drawing/2014/main" id="{1AE8EA74-5E95-E98A-C073-03AB56A63B4E}"/>
              </a:ext>
            </a:extLst>
          </p:cNvPr>
          <p:cNvSpPr/>
          <p:nvPr/>
        </p:nvSpPr>
        <p:spPr>
          <a:xfrm>
            <a:off x="6957645" y="4110036"/>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81%</a:t>
            </a:r>
          </a:p>
        </p:txBody>
      </p:sp>
      <p:sp>
        <p:nvSpPr>
          <p:cNvPr id="39" name="Rectangle 38">
            <a:extLst>
              <a:ext uri="{FF2B5EF4-FFF2-40B4-BE49-F238E27FC236}">
                <a16:creationId xmlns:a16="http://schemas.microsoft.com/office/drawing/2014/main" id="{8A8FADAB-23E5-CC2E-8D0F-68B7913A0147}"/>
              </a:ext>
            </a:extLst>
          </p:cNvPr>
          <p:cNvSpPr/>
          <p:nvPr/>
        </p:nvSpPr>
        <p:spPr>
          <a:xfrm>
            <a:off x="6957645" y="3888321"/>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83%</a:t>
            </a:r>
          </a:p>
        </p:txBody>
      </p:sp>
      <p:sp>
        <p:nvSpPr>
          <p:cNvPr id="40" name="Rectangle 39">
            <a:extLst>
              <a:ext uri="{FF2B5EF4-FFF2-40B4-BE49-F238E27FC236}">
                <a16:creationId xmlns:a16="http://schemas.microsoft.com/office/drawing/2014/main" id="{561E03B7-765A-13AF-615E-39A87DC28850}"/>
              </a:ext>
            </a:extLst>
          </p:cNvPr>
          <p:cNvSpPr/>
          <p:nvPr/>
        </p:nvSpPr>
        <p:spPr>
          <a:xfrm>
            <a:off x="6957645" y="3666606"/>
            <a:ext cx="396000" cy="9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latin typeface="Arial" panose="020B0604020202020204" pitchFamily="34" charset="0"/>
              </a:rPr>
              <a:t>83%</a:t>
            </a:r>
          </a:p>
        </p:txBody>
      </p:sp>
      <p:pic>
        <p:nvPicPr>
          <p:cNvPr id="1026" name="Picture 2" descr="Comment communiquer - HVE - Haute Valeur Environnementale">
            <a:extLst>
              <a:ext uri="{FF2B5EF4-FFF2-40B4-BE49-F238E27FC236}">
                <a16:creationId xmlns:a16="http://schemas.microsoft.com/office/drawing/2014/main" id="{6CA18527-B7C4-F6BE-3930-4E3C1A311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95" y="4051685"/>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6DB7DF1-C09A-4D8F-124F-68E1235BAC87}"/>
              </a:ext>
            </a:extLst>
          </p:cNvPr>
          <p:cNvSpPr txBox="1"/>
          <p:nvPr/>
        </p:nvSpPr>
        <p:spPr>
          <a:xfrm>
            <a:off x="7776637" y="1877003"/>
            <a:ext cx="647700" cy="153888"/>
          </a:xfrm>
          <a:prstGeom prst="rect">
            <a:avLst/>
          </a:prstGeom>
          <a:noFill/>
          <a:ln w="19050" cap="flat" cmpd="sng" algn="ctr">
            <a:noFill/>
            <a:prstDash val="solid"/>
          </a:ln>
          <a:effectLst/>
        </p:spPr>
        <p:txBody>
          <a:bodyPr wrap="square" lIns="0" tIns="0" rIns="0" bIns="0">
            <a:spAutoFit/>
          </a:bodyPr>
          <a:lstStyle/>
          <a:p>
            <a:pPr algn="ctr" fontAlgn="auto">
              <a:spcBef>
                <a:spcPts val="0"/>
              </a:spcBef>
              <a:spcAft>
                <a:spcPts val="0"/>
              </a:spcAft>
              <a:defRPr/>
            </a:pPr>
            <a:r>
              <a:rPr lang="fr-FR" sz="1000" b="1" kern="0" dirty="0">
                <a:solidFill>
                  <a:schemeClr val="bg1"/>
                </a:solidFill>
                <a:highlight>
                  <a:srgbClr val="99C221"/>
                </a:highlight>
                <a:latin typeface="+mn-lt"/>
                <a:cs typeface="+mn-cs"/>
              </a:rPr>
              <a:t>2021</a:t>
            </a:r>
          </a:p>
        </p:txBody>
      </p:sp>
      <p:sp>
        <p:nvSpPr>
          <p:cNvPr id="7" name="Rectangle 6">
            <a:extLst>
              <a:ext uri="{FF2B5EF4-FFF2-40B4-BE49-F238E27FC236}">
                <a16:creationId xmlns:a16="http://schemas.microsoft.com/office/drawing/2014/main" id="{04B419CA-45A8-E629-CCAD-7DC30521642B}"/>
              </a:ext>
            </a:extLst>
          </p:cNvPr>
          <p:cNvSpPr/>
          <p:nvPr/>
        </p:nvSpPr>
        <p:spPr>
          <a:xfrm>
            <a:off x="7902487" y="2125642"/>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88%</a:t>
            </a:r>
          </a:p>
        </p:txBody>
      </p:sp>
      <p:sp>
        <p:nvSpPr>
          <p:cNvPr id="8" name="Rectangle 7">
            <a:extLst>
              <a:ext uri="{FF2B5EF4-FFF2-40B4-BE49-F238E27FC236}">
                <a16:creationId xmlns:a16="http://schemas.microsoft.com/office/drawing/2014/main" id="{A93D3647-4F24-C9BD-67A1-17F50F45CAA2}"/>
              </a:ext>
            </a:extLst>
          </p:cNvPr>
          <p:cNvSpPr/>
          <p:nvPr/>
        </p:nvSpPr>
        <p:spPr>
          <a:xfrm>
            <a:off x="7902487" y="2347905"/>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89%</a:t>
            </a:r>
          </a:p>
        </p:txBody>
      </p:sp>
      <p:sp>
        <p:nvSpPr>
          <p:cNvPr id="10" name="Rectangle 9">
            <a:extLst>
              <a:ext uri="{FF2B5EF4-FFF2-40B4-BE49-F238E27FC236}">
                <a16:creationId xmlns:a16="http://schemas.microsoft.com/office/drawing/2014/main" id="{DF6ACD17-F277-41F3-ED73-401BA6C00A53}"/>
              </a:ext>
            </a:extLst>
          </p:cNvPr>
          <p:cNvSpPr/>
          <p:nvPr/>
        </p:nvSpPr>
        <p:spPr>
          <a:xfrm>
            <a:off x="7902487" y="2570168"/>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86%</a:t>
            </a:r>
          </a:p>
        </p:txBody>
      </p:sp>
      <p:sp>
        <p:nvSpPr>
          <p:cNvPr id="11" name="Rectangle 10">
            <a:extLst>
              <a:ext uri="{FF2B5EF4-FFF2-40B4-BE49-F238E27FC236}">
                <a16:creationId xmlns:a16="http://schemas.microsoft.com/office/drawing/2014/main" id="{D9764C84-346A-BD2D-066C-70AACAD81503}"/>
              </a:ext>
            </a:extLst>
          </p:cNvPr>
          <p:cNvSpPr/>
          <p:nvPr/>
        </p:nvSpPr>
        <p:spPr>
          <a:xfrm>
            <a:off x="7902487" y="2792431"/>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87%</a:t>
            </a:r>
          </a:p>
        </p:txBody>
      </p:sp>
      <p:sp>
        <p:nvSpPr>
          <p:cNvPr id="12" name="Rectangle 11">
            <a:extLst>
              <a:ext uri="{FF2B5EF4-FFF2-40B4-BE49-F238E27FC236}">
                <a16:creationId xmlns:a16="http://schemas.microsoft.com/office/drawing/2014/main" id="{38FCE4C9-E7EB-3BDC-FF4D-2972B5C9EF20}"/>
              </a:ext>
            </a:extLst>
          </p:cNvPr>
          <p:cNvSpPr/>
          <p:nvPr/>
        </p:nvSpPr>
        <p:spPr>
          <a:xfrm>
            <a:off x="7902487" y="3014694"/>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91%</a:t>
            </a:r>
          </a:p>
        </p:txBody>
      </p:sp>
      <p:sp>
        <p:nvSpPr>
          <p:cNvPr id="13" name="Rectangle 12">
            <a:extLst>
              <a:ext uri="{FF2B5EF4-FFF2-40B4-BE49-F238E27FC236}">
                <a16:creationId xmlns:a16="http://schemas.microsoft.com/office/drawing/2014/main" id="{1FF3534D-F95E-BE54-24AD-4A8E57FD22D2}"/>
              </a:ext>
            </a:extLst>
          </p:cNvPr>
          <p:cNvSpPr/>
          <p:nvPr/>
        </p:nvSpPr>
        <p:spPr>
          <a:xfrm>
            <a:off x="7902487" y="3236957"/>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87%</a:t>
            </a:r>
          </a:p>
        </p:txBody>
      </p:sp>
      <p:sp>
        <p:nvSpPr>
          <p:cNvPr id="14" name="Rectangle 13">
            <a:extLst>
              <a:ext uri="{FF2B5EF4-FFF2-40B4-BE49-F238E27FC236}">
                <a16:creationId xmlns:a16="http://schemas.microsoft.com/office/drawing/2014/main" id="{BC10336D-3908-E600-60AC-D417F152A468}"/>
              </a:ext>
            </a:extLst>
          </p:cNvPr>
          <p:cNvSpPr/>
          <p:nvPr/>
        </p:nvSpPr>
        <p:spPr>
          <a:xfrm>
            <a:off x="7902487" y="3459220"/>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82%</a:t>
            </a:r>
          </a:p>
        </p:txBody>
      </p:sp>
      <p:sp>
        <p:nvSpPr>
          <p:cNvPr id="15" name="Rectangle 14">
            <a:extLst>
              <a:ext uri="{FF2B5EF4-FFF2-40B4-BE49-F238E27FC236}">
                <a16:creationId xmlns:a16="http://schemas.microsoft.com/office/drawing/2014/main" id="{2429F369-FB1B-BB31-CC19-DB2343CD90C8}"/>
              </a:ext>
            </a:extLst>
          </p:cNvPr>
          <p:cNvSpPr/>
          <p:nvPr/>
        </p:nvSpPr>
        <p:spPr>
          <a:xfrm>
            <a:off x="7902487" y="3681483"/>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87%</a:t>
            </a:r>
          </a:p>
        </p:txBody>
      </p:sp>
      <p:sp>
        <p:nvSpPr>
          <p:cNvPr id="16" name="Rectangle 15">
            <a:extLst>
              <a:ext uri="{FF2B5EF4-FFF2-40B4-BE49-F238E27FC236}">
                <a16:creationId xmlns:a16="http://schemas.microsoft.com/office/drawing/2014/main" id="{1BC5ED43-1E2B-27D3-E303-A0C2BA7E9653}"/>
              </a:ext>
            </a:extLst>
          </p:cNvPr>
          <p:cNvSpPr/>
          <p:nvPr/>
        </p:nvSpPr>
        <p:spPr>
          <a:xfrm>
            <a:off x="7902487" y="3903746"/>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81%</a:t>
            </a:r>
          </a:p>
        </p:txBody>
      </p:sp>
      <p:sp>
        <p:nvSpPr>
          <p:cNvPr id="17" name="Rectangle 16">
            <a:extLst>
              <a:ext uri="{FF2B5EF4-FFF2-40B4-BE49-F238E27FC236}">
                <a16:creationId xmlns:a16="http://schemas.microsoft.com/office/drawing/2014/main" id="{1E285AD4-1E80-B6E6-EF82-7E68330B20E1}"/>
              </a:ext>
            </a:extLst>
          </p:cNvPr>
          <p:cNvSpPr/>
          <p:nvPr/>
        </p:nvSpPr>
        <p:spPr>
          <a:xfrm>
            <a:off x="7902487" y="4126009"/>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79%</a:t>
            </a:r>
          </a:p>
        </p:txBody>
      </p:sp>
      <p:sp>
        <p:nvSpPr>
          <p:cNvPr id="18" name="Rectangle 17">
            <a:extLst>
              <a:ext uri="{FF2B5EF4-FFF2-40B4-BE49-F238E27FC236}">
                <a16:creationId xmlns:a16="http://schemas.microsoft.com/office/drawing/2014/main" id="{0C271A55-127F-16B1-233D-EF908A186714}"/>
              </a:ext>
            </a:extLst>
          </p:cNvPr>
          <p:cNvSpPr/>
          <p:nvPr/>
        </p:nvSpPr>
        <p:spPr>
          <a:xfrm>
            <a:off x="7902487" y="4348272"/>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80%</a:t>
            </a:r>
          </a:p>
        </p:txBody>
      </p:sp>
      <p:sp>
        <p:nvSpPr>
          <p:cNvPr id="19" name="Rectangle 18">
            <a:extLst>
              <a:ext uri="{FF2B5EF4-FFF2-40B4-BE49-F238E27FC236}">
                <a16:creationId xmlns:a16="http://schemas.microsoft.com/office/drawing/2014/main" id="{8589A12B-99DA-C789-2785-8ED6EB627C82}"/>
              </a:ext>
            </a:extLst>
          </p:cNvPr>
          <p:cNvSpPr/>
          <p:nvPr/>
        </p:nvSpPr>
        <p:spPr>
          <a:xfrm>
            <a:off x="7902640" y="4570531"/>
            <a:ext cx="396000" cy="9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latin typeface="Arial" panose="020B0604020202020204" pitchFamily="34" charset="0"/>
              </a:rPr>
              <a:t>-</a:t>
            </a:r>
          </a:p>
        </p:txBody>
      </p:sp>
      <p:sp>
        <p:nvSpPr>
          <p:cNvPr id="34" name="ZoneTexte 33">
            <a:extLst>
              <a:ext uri="{FF2B5EF4-FFF2-40B4-BE49-F238E27FC236}">
                <a16:creationId xmlns:a16="http://schemas.microsoft.com/office/drawing/2014/main" id="{C64F67DD-C3C7-C0B2-3ABF-AE4D7171EB16}"/>
              </a:ext>
            </a:extLst>
          </p:cNvPr>
          <p:cNvSpPr txBox="1"/>
          <p:nvPr/>
        </p:nvSpPr>
        <p:spPr>
          <a:xfrm>
            <a:off x="7378454" y="2972513"/>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35" name="ZoneTexte 34">
            <a:extLst>
              <a:ext uri="{FF2B5EF4-FFF2-40B4-BE49-F238E27FC236}">
                <a16:creationId xmlns:a16="http://schemas.microsoft.com/office/drawing/2014/main" id="{7D23A0FB-E495-4FBC-8D29-B00AA57D964C}"/>
              </a:ext>
            </a:extLst>
          </p:cNvPr>
          <p:cNvSpPr txBox="1"/>
          <p:nvPr/>
        </p:nvSpPr>
        <p:spPr>
          <a:xfrm>
            <a:off x="7378453" y="3634236"/>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pic>
        <p:nvPicPr>
          <p:cNvPr id="9" name="Picture 2" descr="Les produits U et Bleu-Blanc-Cœur | coursesu.com">
            <a:extLst>
              <a:ext uri="{FF2B5EF4-FFF2-40B4-BE49-F238E27FC236}">
                <a16:creationId xmlns:a16="http://schemas.microsoft.com/office/drawing/2014/main" id="{D64179D7-B668-4AB3-37F2-8319F9A0C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894" y="3403798"/>
            <a:ext cx="5184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93C6D66-6A76-CBB0-7DD1-FA8893966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526" y="4275204"/>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GP logo – herbes-de-provence.org">
            <a:extLst>
              <a:ext uri="{FF2B5EF4-FFF2-40B4-BE49-F238E27FC236}">
                <a16:creationId xmlns:a16="http://schemas.microsoft.com/office/drawing/2014/main" id="{29FC867A-B8AD-52C4-8479-ACC7AE80D9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881" y="3161063"/>
            <a:ext cx="487289" cy="28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éléchargez les logos IGP, AOC, AOP, AB, STR - Evolis Ekidio">
            <a:extLst>
              <a:ext uri="{FF2B5EF4-FFF2-40B4-BE49-F238E27FC236}">
                <a16:creationId xmlns:a16="http://schemas.microsoft.com/office/drawing/2014/main" id="{CF06BB5B-D68C-EBFC-754C-CB2A9E803F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495" y="2730960"/>
            <a:ext cx="217354" cy="21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Appellation d'origine protégée/contrôlée (AOP/AOC) l INAO">
            <a:extLst>
              <a:ext uri="{FF2B5EF4-FFF2-40B4-BE49-F238E27FC236}">
                <a16:creationId xmlns:a16="http://schemas.microsoft.com/office/drawing/2014/main" id="{ACE51FEA-8692-7F45-0F24-EF69B92F711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036" r="53367" b="35067"/>
          <a:stretch/>
        </p:blipFill>
        <p:spPr bwMode="auto">
          <a:xfrm>
            <a:off x="1076361" y="2276993"/>
            <a:ext cx="229467" cy="21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Label Viandes de France">
            <a:extLst>
              <a:ext uri="{FF2B5EF4-FFF2-40B4-BE49-F238E27FC236}">
                <a16:creationId xmlns:a16="http://schemas.microsoft.com/office/drawing/2014/main" id="{B3578D9C-4D22-76CE-11A3-011F829D8E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000" y="2500512"/>
            <a:ext cx="226849" cy="21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rtifications">
            <a:extLst>
              <a:ext uri="{FF2B5EF4-FFF2-40B4-BE49-F238E27FC236}">
                <a16:creationId xmlns:a16="http://schemas.microsoft.com/office/drawing/2014/main" id="{858A3877-80D6-5ED1-BE01-F6142A5313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8994" y="3663166"/>
            <a:ext cx="206491" cy="14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abel Agriculture biologique — Wikipédia">
            <a:extLst>
              <a:ext uri="{FF2B5EF4-FFF2-40B4-BE49-F238E27FC236}">
                <a16:creationId xmlns:a16="http://schemas.microsoft.com/office/drawing/2014/main" id="{46CA3D88-A395-A344-65B7-A8D1DE7603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2249" y="2972513"/>
            <a:ext cx="153666" cy="216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Nutri-score — Wikipédia">
            <a:extLst>
              <a:ext uri="{FF2B5EF4-FFF2-40B4-BE49-F238E27FC236}">
                <a16:creationId xmlns:a16="http://schemas.microsoft.com/office/drawing/2014/main" id="{BFFB3E33-0E32-F8E6-6B95-A90A2A3E28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5814" y="4493918"/>
            <a:ext cx="332309" cy="18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Le label rouge | INAO">
            <a:extLst>
              <a:ext uri="{FF2B5EF4-FFF2-40B4-BE49-F238E27FC236}">
                <a16:creationId xmlns:a16="http://schemas.microsoft.com/office/drawing/2014/main" id="{EAC17377-561F-F1DA-9C4E-94764A5838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3095" y="2030709"/>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Accueil - Agri Confiance">
            <a:extLst>
              <a:ext uri="{FF2B5EF4-FFF2-40B4-BE49-F238E27FC236}">
                <a16:creationId xmlns:a16="http://schemas.microsoft.com/office/drawing/2014/main" id="{2F14E981-D03B-DF55-CF45-F56E70A529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1082" y="3825185"/>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26C5B496-A1D2-0107-6DC0-1B40DA38762E}"/>
              </a:ext>
            </a:extLst>
          </p:cNvPr>
          <p:cNvSpPr txBox="1"/>
          <p:nvPr/>
        </p:nvSpPr>
        <p:spPr>
          <a:xfrm>
            <a:off x="7353645" y="2942265"/>
            <a:ext cx="509706" cy="200055"/>
          </a:xfrm>
          <a:prstGeom prst="rect">
            <a:avLst/>
          </a:prstGeom>
          <a:noFill/>
        </p:spPr>
        <p:txBody>
          <a:bodyPr wrap="square" rtlCol="0">
            <a:spAutoFit/>
          </a:bodyPr>
          <a:lstStyle/>
          <a:p>
            <a:pPr algn="ctr"/>
            <a:r>
              <a:rPr lang="fr-FR" sz="700" b="1" dirty="0">
                <a:solidFill>
                  <a:schemeClr val="accent4"/>
                </a:solidFill>
                <a:latin typeface="Futura PT Bold" panose="020B0902020204020203" pitchFamily="34" charset="0"/>
              </a:rPr>
              <a:t>-6 pts</a:t>
            </a:r>
          </a:p>
        </p:txBody>
      </p:sp>
      <p:sp>
        <p:nvSpPr>
          <p:cNvPr id="45" name="ZoneTexte 44">
            <a:extLst>
              <a:ext uri="{FF2B5EF4-FFF2-40B4-BE49-F238E27FC236}">
                <a16:creationId xmlns:a16="http://schemas.microsoft.com/office/drawing/2014/main" id="{26266119-3844-9DC7-4B22-532197B80AB6}"/>
              </a:ext>
            </a:extLst>
          </p:cNvPr>
          <p:cNvSpPr txBox="1"/>
          <p:nvPr/>
        </p:nvSpPr>
        <p:spPr>
          <a:xfrm>
            <a:off x="7353645" y="3611152"/>
            <a:ext cx="509706" cy="200055"/>
          </a:xfrm>
          <a:prstGeom prst="rect">
            <a:avLst/>
          </a:prstGeom>
          <a:noFill/>
        </p:spPr>
        <p:txBody>
          <a:bodyPr wrap="square" rtlCol="0">
            <a:spAutoFit/>
          </a:bodyPr>
          <a:lstStyle/>
          <a:p>
            <a:pPr algn="ctr"/>
            <a:r>
              <a:rPr lang="fr-FR" sz="700" b="1" dirty="0">
                <a:solidFill>
                  <a:schemeClr val="accent4"/>
                </a:solidFill>
                <a:latin typeface="Futura PT Bold" panose="020B0902020204020203" pitchFamily="34" charset="0"/>
              </a:rPr>
              <a:t>-4pts</a:t>
            </a:r>
          </a:p>
        </p:txBody>
      </p:sp>
      <p:sp>
        <p:nvSpPr>
          <p:cNvPr id="48" name="Rectangle 47">
            <a:extLst>
              <a:ext uri="{FF2B5EF4-FFF2-40B4-BE49-F238E27FC236}">
                <a16:creationId xmlns:a16="http://schemas.microsoft.com/office/drawing/2014/main" id="{3B2EBCD4-6EBE-AFCB-1ABA-EEDE25733F29}"/>
              </a:ext>
            </a:extLst>
          </p:cNvPr>
          <p:cNvSpPr/>
          <p:nvPr/>
        </p:nvSpPr>
        <p:spPr>
          <a:xfrm>
            <a:off x="-7135" y="1704689"/>
            <a:ext cx="1859366" cy="30084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Pas du tout confiance envers le produit</a:t>
            </a:r>
          </a:p>
        </p:txBody>
      </p:sp>
      <p:sp>
        <p:nvSpPr>
          <p:cNvPr id="49" name="Rectangle 48">
            <a:extLst>
              <a:ext uri="{FF2B5EF4-FFF2-40B4-BE49-F238E27FC236}">
                <a16:creationId xmlns:a16="http://schemas.microsoft.com/office/drawing/2014/main" id="{60169569-5795-A813-2E36-A76F2ED6D762}"/>
              </a:ext>
            </a:extLst>
          </p:cNvPr>
          <p:cNvSpPr/>
          <p:nvPr/>
        </p:nvSpPr>
        <p:spPr>
          <a:xfrm>
            <a:off x="1852231" y="1704689"/>
            <a:ext cx="1859366" cy="3008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solidFill>
                  <a:schemeClr val="tx1"/>
                </a:solidFill>
                <a:latin typeface="+mj-lt"/>
              </a:rPr>
              <a:t>Plutôt pas confiance envers le produit</a:t>
            </a:r>
          </a:p>
        </p:txBody>
      </p:sp>
      <p:sp>
        <p:nvSpPr>
          <p:cNvPr id="50" name="Rectangle 49">
            <a:extLst>
              <a:ext uri="{FF2B5EF4-FFF2-40B4-BE49-F238E27FC236}">
                <a16:creationId xmlns:a16="http://schemas.microsoft.com/office/drawing/2014/main" id="{C632403E-EF95-7AE2-07D4-958EF18CDB53}"/>
              </a:ext>
            </a:extLst>
          </p:cNvPr>
          <p:cNvSpPr/>
          <p:nvPr/>
        </p:nvSpPr>
        <p:spPr>
          <a:xfrm>
            <a:off x="3711597" y="1704689"/>
            <a:ext cx="1859366" cy="300846"/>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latin typeface="+mj-lt"/>
              </a:rPr>
              <a:t>Plutôt confiance envers le produit</a:t>
            </a:r>
          </a:p>
        </p:txBody>
      </p:sp>
      <p:sp>
        <p:nvSpPr>
          <p:cNvPr id="51" name="Rectangle 50">
            <a:extLst>
              <a:ext uri="{FF2B5EF4-FFF2-40B4-BE49-F238E27FC236}">
                <a16:creationId xmlns:a16="http://schemas.microsoft.com/office/drawing/2014/main" id="{7BB8C2A9-BD54-DAE0-C952-C09C6D49B276}"/>
              </a:ext>
            </a:extLst>
          </p:cNvPr>
          <p:cNvSpPr/>
          <p:nvPr/>
        </p:nvSpPr>
        <p:spPr>
          <a:xfrm>
            <a:off x="5572285" y="1704689"/>
            <a:ext cx="1859366" cy="3008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latin typeface="+mj-lt"/>
              </a:rPr>
              <a:t>Tout à fait confiance envers le produit</a:t>
            </a:r>
          </a:p>
        </p:txBody>
      </p:sp>
    </p:spTree>
    <p:extLst>
      <p:ext uri="{BB962C8B-B14F-4D97-AF65-F5344CB8AC3E}">
        <p14:creationId xmlns:p14="http://schemas.microsoft.com/office/powerpoint/2010/main" val="2987403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5CF8EE-DECD-084F-9A77-06B0A22C783A}"/>
              </a:ext>
            </a:extLst>
          </p:cNvPr>
          <p:cNvSpPr>
            <a:spLocks noGrp="1"/>
          </p:cNvSpPr>
          <p:nvPr>
            <p:ph type="title"/>
          </p:nvPr>
        </p:nvSpPr>
        <p:spPr>
          <a:xfrm>
            <a:off x="355950" y="943796"/>
            <a:ext cx="8419833" cy="994172"/>
          </a:xfrm>
        </p:spPr>
        <p:txBody>
          <a:bodyPr>
            <a:normAutofit fontScale="90000"/>
          </a:bodyPr>
          <a:lstStyle/>
          <a:p>
            <a:r>
              <a:rPr lang="fr-FR" dirty="0"/>
              <a:t>Notoriété et confiance dans les labels </a:t>
            </a:r>
          </a:p>
        </p:txBody>
      </p:sp>
      <p:sp>
        <p:nvSpPr>
          <p:cNvPr id="3" name="Espace réservé du texte 2">
            <a:extLst>
              <a:ext uri="{FF2B5EF4-FFF2-40B4-BE49-F238E27FC236}">
                <a16:creationId xmlns:a16="http://schemas.microsoft.com/office/drawing/2014/main" id="{D3530B76-0945-304D-8F14-D79986894DA3}"/>
              </a:ext>
            </a:extLst>
          </p:cNvPr>
          <p:cNvSpPr>
            <a:spLocks noGrp="1"/>
          </p:cNvSpPr>
          <p:nvPr>
            <p:ph type="body" sz="quarter" idx="13"/>
          </p:nvPr>
        </p:nvSpPr>
        <p:spPr>
          <a:xfrm>
            <a:off x="355600" y="2160589"/>
            <a:ext cx="8420100" cy="300038"/>
          </a:xfrm>
        </p:spPr>
        <p:txBody>
          <a:bodyPr/>
          <a:lstStyle/>
          <a:p>
            <a:r>
              <a:rPr lang="fr-FR" dirty="0"/>
              <a:t>Synthèse</a:t>
            </a:r>
          </a:p>
        </p:txBody>
      </p:sp>
      <p:sp>
        <p:nvSpPr>
          <p:cNvPr id="36" name="Espace réservé du contenu 35">
            <a:extLst>
              <a:ext uri="{FF2B5EF4-FFF2-40B4-BE49-F238E27FC236}">
                <a16:creationId xmlns:a16="http://schemas.microsoft.com/office/drawing/2014/main" id="{4A285658-B831-FD4D-9A92-83BE5DB1619C}"/>
              </a:ext>
            </a:extLst>
          </p:cNvPr>
          <p:cNvSpPr>
            <a:spLocks noGrp="1"/>
          </p:cNvSpPr>
          <p:nvPr>
            <p:ph sz="quarter" idx="28"/>
          </p:nvPr>
        </p:nvSpPr>
        <p:spPr>
          <a:xfrm>
            <a:off x="366486" y="2859286"/>
            <a:ext cx="1674813" cy="1674812"/>
          </a:xfrm>
        </p:spPr>
        <p:txBody>
          <a:bodyPr/>
          <a:lstStyle/>
          <a:p>
            <a:r>
              <a:rPr lang="fr-FR" dirty="0"/>
              <a:t>- 6pts</a:t>
            </a:r>
          </a:p>
          <a:p>
            <a:pPr lvl="1"/>
            <a:r>
              <a:rPr lang="fr-FR" dirty="0">
                <a:solidFill>
                  <a:schemeClr val="bg1"/>
                </a:solidFill>
              </a:rPr>
              <a:t>De confiance envers le label bio AB</a:t>
            </a:r>
          </a:p>
          <a:p>
            <a:r>
              <a:rPr lang="fr-FR" dirty="0"/>
              <a:t>- 4pts</a:t>
            </a:r>
          </a:p>
          <a:p>
            <a:pPr lvl="1"/>
            <a:r>
              <a:rPr lang="fr-FR" dirty="0">
                <a:solidFill>
                  <a:schemeClr val="bg1"/>
                </a:solidFill>
              </a:rPr>
              <a:t>De confiance envers le label </a:t>
            </a:r>
            <a:r>
              <a:rPr lang="fr-FR" dirty="0" err="1">
                <a:solidFill>
                  <a:schemeClr val="bg1"/>
                </a:solidFill>
              </a:rPr>
              <a:t>Eurofeuille</a:t>
            </a:r>
            <a:endParaRPr lang="fr-FR" dirty="0">
              <a:solidFill>
                <a:schemeClr val="bg1"/>
              </a:solidFill>
            </a:endParaRPr>
          </a:p>
        </p:txBody>
      </p:sp>
      <p:sp>
        <p:nvSpPr>
          <p:cNvPr id="4" name="Espace réservé du texte 3">
            <a:extLst>
              <a:ext uri="{FF2B5EF4-FFF2-40B4-BE49-F238E27FC236}">
                <a16:creationId xmlns:a16="http://schemas.microsoft.com/office/drawing/2014/main" id="{CFEC70E1-FB1D-044F-AE72-6CD15195C4F1}"/>
              </a:ext>
            </a:extLst>
          </p:cNvPr>
          <p:cNvSpPr>
            <a:spLocks noGrp="1"/>
          </p:cNvSpPr>
          <p:nvPr>
            <p:ph sz="quarter" idx="29"/>
          </p:nvPr>
        </p:nvSpPr>
        <p:spPr>
          <a:xfrm>
            <a:off x="2041943" y="2859286"/>
            <a:ext cx="1674813" cy="1674812"/>
          </a:xfrm>
        </p:spPr>
        <p:txBody>
          <a:bodyPr/>
          <a:lstStyle/>
          <a:p>
            <a:r>
              <a:rPr lang="fr-FR"/>
              <a:t> </a:t>
            </a:r>
          </a:p>
        </p:txBody>
      </p:sp>
      <p:sp>
        <p:nvSpPr>
          <p:cNvPr id="21" name="Espace réservé du texte 20">
            <a:extLst>
              <a:ext uri="{FF2B5EF4-FFF2-40B4-BE49-F238E27FC236}">
                <a16:creationId xmlns:a16="http://schemas.microsoft.com/office/drawing/2014/main" id="{505B0085-74A9-6649-870B-0BD24BD2D959}"/>
              </a:ext>
            </a:extLst>
          </p:cNvPr>
          <p:cNvSpPr>
            <a:spLocks noGrp="1"/>
          </p:cNvSpPr>
          <p:nvPr>
            <p:ph sz="quarter" idx="30"/>
          </p:nvPr>
        </p:nvSpPr>
        <p:spPr>
          <a:xfrm>
            <a:off x="3717400" y="2859286"/>
            <a:ext cx="1674813" cy="1674812"/>
          </a:xfrm>
        </p:spPr>
        <p:txBody>
          <a:bodyPr/>
          <a:lstStyle/>
          <a:p>
            <a:r>
              <a:rPr lang="fr-FR" dirty="0"/>
              <a:t>- 11pts</a:t>
            </a:r>
          </a:p>
          <a:p>
            <a:pPr lvl="1"/>
            <a:r>
              <a:rPr lang="fr-FR" dirty="0"/>
              <a:t>D’attention portée au label bio AB</a:t>
            </a:r>
          </a:p>
          <a:p>
            <a:r>
              <a:rPr lang="fr-FR" dirty="0"/>
              <a:t>- 12pts</a:t>
            </a:r>
          </a:p>
          <a:p>
            <a:pPr lvl="1"/>
            <a:r>
              <a:rPr lang="fr-FR" dirty="0"/>
              <a:t>D’attention portée au label </a:t>
            </a:r>
            <a:r>
              <a:rPr lang="fr-FR" dirty="0" err="1"/>
              <a:t>Eurofeuille</a:t>
            </a:r>
            <a:endParaRPr lang="fr-FR" dirty="0"/>
          </a:p>
          <a:p>
            <a:pPr lvl="1"/>
            <a:r>
              <a:rPr lang="fr-FR" dirty="0"/>
              <a:t> </a:t>
            </a:r>
          </a:p>
        </p:txBody>
      </p:sp>
      <p:pic>
        <p:nvPicPr>
          <p:cNvPr id="67" name="Espace réservé du contenu 66" descr="Une image contenant arbre, pomme, extérieur, fruit&#10;&#10;Description générée automatiquement">
            <a:extLst>
              <a:ext uri="{FF2B5EF4-FFF2-40B4-BE49-F238E27FC236}">
                <a16:creationId xmlns:a16="http://schemas.microsoft.com/office/drawing/2014/main" id="{897555F1-A9C1-0744-80E5-0D261B9A2A3D}"/>
              </a:ext>
            </a:extLst>
          </p:cNvPr>
          <p:cNvPicPr>
            <a:picLocks noGrp="1" noChangeAspect="1"/>
          </p:cNvPicPr>
          <p:nvPr>
            <p:ph sz="quarter" idx="31"/>
          </p:nvPr>
        </p:nvPicPr>
        <p:blipFill rotWithShape="1">
          <a:blip r:embed="rId2" cstate="print">
            <a:extLst>
              <a:ext uri="{28A0092B-C50C-407E-A947-70E740481C1C}">
                <a14:useLocalDpi xmlns:a14="http://schemas.microsoft.com/office/drawing/2010/main"/>
              </a:ext>
            </a:extLst>
          </a:blip>
          <a:srcRect/>
          <a:stretch/>
        </p:blipFill>
        <p:spPr>
          <a:xfrm>
            <a:off x="5392857" y="2859286"/>
            <a:ext cx="1674813" cy="1674812"/>
          </a:xfrm>
        </p:spPr>
      </p:pic>
      <p:sp>
        <p:nvSpPr>
          <p:cNvPr id="74" name="Espace réservé du contenu 73">
            <a:extLst>
              <a:ext uri="{FF2B5EF4-FFF2-40B4-BE49-F238E27FC236}">
                <a16:creationId xmlns:a16="http://schemas.microsoft.com/office/drawing/2014/main" id="{1B2FD580-B31B-F64A-9BC3-F93D3FDD28B2}"/>
              </a:ext>
            </a:extLst>
          </p:cNvPr>
          <p:cNvSpPr>
            <a:spLocks noGrp="1"/>
          </p:cNvSpPr>
          <p:nvPr>
            <p:ph sz="quarter" idx="32"/>
          </p:nvPr>
        </p:nvSpPr>
        <p:spPr>
          <a:xfrm>
            <a:off x="7068312" y="2859286"/>
            <a:ext cx="1674813" cy="1674812"/>
          </a:xfrm>
        </p:spPr>
        <p:txBody>
          <a:bodyPr/>
          <a:lstStyle/>
          <a:p>
            <a:endParaRPr lang="fr-FR" dirty="0"/>
          </a:p>
          <a:p>
            <a:r>
              <a:rPr lang="fr-FR" dirty="0"/>
              <a:t>84%</a:t>
            </a:r>
          </a:p>
          <a:p>
            <a:pPr lvl="1"/>
            <a:r>
              <a:rPr lang="fr-FR" dirty="0"/>
              <a:t>Des Français sont attentifs à au moins une mention lors de leurs achats alimentaires </a:t>
            </a:r>
          </a:p>
        </p:txBody>
      </p:sp>
      <p:pic>
        <p:nvPicPr>
          <p:cNvPr id="65" name="Image 64">
            <a:extLst>
              <a:ext uri="{FF2B5EF4-FFF2-40B4-BE49-F238E27FC236}">
                <a16:creationId xmlns:a16="http://schemas.microsoft.com/office/drawing/2014/main" id="{5B1D8261-9470-8343-8027-AFD9F4F688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54761" y="2402928"/>
            <a:ext cx="1641273" cy="2196049"/>
          </a:xfrm>
          <a:prstGeom prst="rect">
            <a:avLst/>
          </a:prstGeom>
        </p:spPr>
      </p:pic>
      <p:pic>
        <p:nvPicPr>
          <p:cNvPr id="80" name="Image 79" descr="Une image contenant texte, clipart&#10;&#10;Description générée automatiquement">
            <a:extLst>
              <a:ext uri="{FF2B5EF4-FFF2-40B4-BE49-F238E27FC236}">
                <a16:creationId xmlns:a16="http://schemas.microsoft.com/office/drawing/2014/main" id="{B61C321F-49D4-554A-836A-54E0398C48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9818" y="3017445"/>
            <a:ext cx="431800" cy="431800"/>
          </a:xfrm>
          <a:prstGeom prst="rect">
            <a:avLst/>
          </a:prstGeom>
        </p:spPr>
      </p:pic>
      <p:cxnSp>
        <p:nvCxnSpPr>
          <p:cNvPr id="84" name="Connecteur droit 83">
            <a:extLst>
              <a:ext uri="{FF2B5EF4-FFF2-40B4-BE49-F238E27FC236}">
                <a16:creationId xmlns:a16="http://schemas.microsoft.com/office/drawing/2014/main" id="{51989F5B-8B39-5D41-A34C-9FA0325FB668}"/>
              </a:ext>
            </a:extLst>
          </p:cNvPr>
          <p:cNvCxnSpPr>
            <a:cxnSpLocks/>
          </p:cNvCxnSpPr>
          <p:nvPr/>
        </p:nvCxnSpPr>
        <p:spPr>
          <a:xfrm>
            <a:off x="861843" y="3690257"/>
            <a:ext cx="68455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7C1E610-2C6A-F3A5-51C7-332626923552}"/>
              </a:ext>
            </a:extLst>
          </p:cNvPr>
          <p:cNvCxnSpPr>
            <a:cxnSpLocks/>
          </p:cNvCxnSpPr>
          <p:nvPr/>
        </p:nvCxnSpPr>
        <p:spPr>
          <a:xfrm>
            <a:off x="4229724" y="3617932"/>
            <a:ext cx="68455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552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rotWithShape="1">
          <a:blip r:embed="rId2"/>
          <a:srcRect l="45" r="45"/>
          <a:stretch/>
        </p:blipFill>
        <p:spPr>
          <a:xfrm>
            <a:off x="350953" y="1058779"/>
            <a:ext cx="8420400" cy="3683936"/>
          </a:xfrm>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Les circuits de distribution</a:t>
            </a: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4.</a:t>
            </a:r>
          </a:p>
        </p:txBody>
      </p:sp>
      <p:sp>
        <p:nvSpPr>
          <p:cNvPr id="4" name="Sous-titre 3">
            <a:extLst>
              <a:ext uri="{FF2B5EF4-FFF2-40B4-BE49-F238E27FC236}">
                <a16:creationId xmlns:a16="http://schemas.microsoft.com/office/drawing/2014/main" id="{C4DB1F70-EE3E-9658-1C7C-558C37C2266D}"/>
              </a:ext>
            </a:extLst>
          </p:cNvPr>
          <p:cNvSpPr>
            <a:spLocks noGrp="1"/>
          </p:cNvSpPr>
          <p:nvPr>
            <p:ph type="subTitle" idx="1"/>
          </p:nvPr>
        </p:nvSpPr>
        <p:spPr/>
        <p:txBody>
          <a:bodyPr/>
          <a:lstStyle/>
          <a:p>
            <a:endParaRPr lang="fr-FR" dirty="0"/>
          </a:p>
        </p:txBody>
      </p:sp>
      <p:sp>
        <p:nvSpPr>
          <p:cNvPr id="2" name="ZoneTexte 1">
            <a:hlinkClick r:id="rId3" action="ppaction://hlinksldjump"/>
            <a:extLst>
              <a:ext uri="{FF2B5EF4-FFF2-40B4-BE49-F238E27FC236}">
                <a16:creationId xmlns:a16="http://schemas.microsoft.com/office/drawing/2014/main" id="{7F406B05-E104-430C-0739-6AF83EA14189}"/>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718675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Les circuits de distribution – A retenir</a:t>
            </a:r>
          </a:p>
        </p:txBody>
      </p:sp>
      <p:sp>
        <p:nvSpPr>
          <p:cNvPr id="2" name="ZoneTexte 1">
            <a:extLst>
              <a:ext uri="{FF2B5EF4-FFF2-40B4-BE49-F238E27FC236}">
                <a16:creationId xmlns:a16="http://schemas.microsoft.com/office/drawing/2014/main" id="{DEB1899B-57B6-2BAC-56C3-C4921250DA05}"/>
              </a:ext>
            </a:extLst>
          </p:cNvPr>
          <p:cNvSpPr txBox="1"/>
          <p:nvPr/>
        </p:nvSpPr>
        <p:spPr>
          <a:xfrm>
            <a:off x="381000" y="1118282"/>
            <a:ext cx="8524093" cy="3662946"/>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Une offre de produits bios considérée comme plutôt étendue</a:t>
            </a:r>
            <a:endParaRPr lang="fr-FR" sz="1100" b="1" dirty="0">
              <a:solidFill>
                <a:schemeClr val="accent5"/>
              </a:solidFill>
              <a:latin typeface="Futura PT Book" panose="020B0502020204020303" pitchFamily="34" charset="0"/>
            </a:endParaRPr>
          </a:p>
          <a:p>
            <a:pPr algn="just"/>
            <a:endParaRPr lang="fr-FR" sz="900" dirty="0">
              <a:solidFill>
                <a:srgbClr val="000000"/>
              </a:solidFill>
              <a:ea typeface="Calibri" panose="020F0502020204030204" pitchFamily="34" charset="0"/>
              <a:cs typeface="Times New Roman (Body CS)"/>
            </a:endParaRPr>
          </a:p>
          <a:p>
            <a:pPr algn="just"/>
            <a:r>
              <a:rPr lang="fr-FR" sz="900" b="1" dirty="0">
                <a:solidFill>
                  <a:srgbClr val="000000"/>
                </a:solidFill>
                <a:ea typeface="Calibri" panose="020F0502020204030204" pitchFamily="34" charset="0"/>
                <a:cs typeface="Times New Roman (Body CS)"/>
              </a:rPr>
              <a:t>64% des Français </a:t>
            </a:r>
            <a:r>
              <a:rPr lang="fr-FR" sz="900" dirty="0">
                <a:solidFill>
                  <a:srgbClr val="000000"/>
                </a:solidFill>
                <a:ea typeface="Calibri" panose="020F0502020204030204" pitchFamily="34" charset="0"/>
                <a:cs typeface="Times New Roman (Body CS)"/>
              </a:rPr>
              <a:t>estiment bénéficier d’une </a:t>
            </a:r>
            <a:r>
              <a:rPr lang="fr-FR" sz="900" b="1" dirty="0">
                <a:solidFill>
                  <a:srgbClr val="000000"/>
                </a:solidFill>
                <a:ea typeface="Calibri" panose="020F0502020204030204" pitchFamily="34" charset="0"/>
                <a:cs typeface="Times New Roman (Body CS)"/>
              </a:rPr>
              <a:t>offre étendue</a:t>
            </a:r>
            <a:r>
              <a:rPr lang="fr-FR" sz="900" dirty="0">
                <a:solidFill>
                  <a:srgbClr val="000000"/>
                </a:solidFill>
                <a:ea typeface="Calibri" panose="020F0502020204030204" pitchFamily="34" charset="0"/>
                <a:cs typeface="Times New Roman (Body CS)"/>
              </a:rPr>
              <a:t> de produits bios sur leurs lieux d’achats alimentaires habituels. Sans surprise, c’est notamment le cas des consommateurs qui fréquentent régulièrement les magasins spécialisés en produits bio ou les AMAP (respectivement 81% et 79%). A l’inverse, seuls 65% des Français qui fréquentent régulièrement les grandes et moyennes surfaces de la grande distribution indiquent bénéficier d’une offre de produits bio étendue sur leurs lieux d’achats. </a:t>
            </a:r>
          </a:p>
          <a:p>
            <a:pPr algn="just"/>
            <a:endParaRPr lang="fr-FR" sz="1050" dirty="0">
              <a:latin typeface="Futura PT Book" panose="020B0502020204020303" pitchFamily="34" charset="0"/>
              <a:ea typeface="Calibri" panose="020F0502020204030204" pitchFamily="34" charset="0"/>
              <a:cs typeface="Times New Roman (Body CS)"/>
            </a:endParaRPr>
          </a:p>
          <a:p>
            <a:pPr indent="-2481263" algn="just">
              <a:tabLst>
                <a:tab pos="2605088" algn="l"/>
              </a:tabLst>
            </a:pPr>
            <a:r>
              <a:rPr lang="fr-FR" sz="1000" b="1" dirty="0">
                <a:solidFill>
                  <a:schemeClr val="tx2"/>
                </a:solidFill>
              </a:rPr>
              <a:t>Un intérêt constant pour des repas avec produits bios dans les lieux collectifs</a:t>
            </a:r>
          </a:p>
          <a:p>
            <a:pPr indent="-2481263" algn="just">
              <a:tabLst>
                <a:tab pos="2605088" algn="l"/>
              </a:tabLst>
            </a:pPr>
            <a:endParaRPr lang="fr-FR" sz="1000" b="1" dirty="0">
              <a:solidFill>
                <a:schemeClr val="tx2"/>
              </a:solidFill>
            </a:endParaRPr>
          </a:p>
          <a:p>
            <a:pPr algn="just"/>
            <a:r>
              <a:rPr lang="fr-FR" sz="900" b="1" dirty="0">
                <a:solidFill>
                  <a:srgbClr val="000000"/>
                </a:solidFill>
              </a:rPr>
              <a:t>68% des Français sont intéressés par des repas </a:t>
            </a:r>
            <a:r>
              <a:rPr lang="fr-FR" sz="900" dirty="0">
                <a:solidFill>
                  <a:srgbClr val="000000"/>
                </a:solidFill>
              </a:rPr>
              <a:t>avec des produits bios dans leur cantine professionnelle, au restaurant ou dans les maisons de retraite. 77% des Français sont intéressés pour que les enfants aient des repas avec des produits bios dans leur cantine. </a:t>
            </a:r>
          </a:p>
        </p:txBody>
      </p:sp>
    </p:spTree>
    <p:extLst>
      <p:ext uri="{BB962C8B-B14F-4D97-AF65-F5344CB8AC3E}">
        <p14:creationId xmlns:p14="http://schemas.microsoft.com/office/powerpoint/2010/main" val="36997720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a:xfrm>
            <a:off x="350952" y="1687286"/>
            <a:ext cx="6049847" cy="1635153"/>
          </a:xfrm>
        </p:spPr>
        <p:txBody>
          <a:bodyPr/>
          <a:lstStyle/>
          <a:p>
            <a:r>
              <a:rPr lang="fr-FR"/>
              <a:t>Les circuits de distribution</a:t>
            </a:r>
            <a:endParaRPr lang="fr-FR" dirty="0"/>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Perception de l’offre</a:t>
            </a:r>
          </a:p>
        </p:txBody>
      </p:sp>
      <p:pic>
        <p:nvPicPr>
          <p:cNvPr id="3" name="Espace réservé pour une image  7">
            <a:extLst>
              <a:ext uri="{FF2B5EF4-FFF2-40B4-BE49-F238E27FC236}">
                <a16:creationId xmlns:a16="http://schemas.microsoft.com/office/drawing/2014/main" id="{ABE8499B-8F46-0C9D-0791-2B673ADA536C}"/>
              </a:ext>
            </a:extLst>
          </p:cNvPr>
          <p:cNvPicPr>
            <a:picLocks noGrp="1" noChangeAspect="1"/>
          </p:cNvPicPr>
          <p:nvPr>
            <p:ph type="pic" sz="quarter" idx="13"/>
          </p:nvPr>
        </p:nvPicPr>
        <p:blipFill rotWithShape="1">
          <a:blip r:embed="rId2"/>
          <a:srcRect l="27979" r="27979"/>
          <a:stretch/>
        </p:blipFill>
        <p:spPr>
          <a:xfrm>
            <a:off x="4356100" y="361950"/>
            <a:ext cx="4414838" cy="4381500"/>
          </a:xfrm>
        </p:spPr>
      </p:pic>
    </p:spTree>
    <p:extLst>
      <p:ext uri="{BB962C8B-B14F-4D97-AF65-F5344CB8AC3E}">
        <p14:creationId xmlns:p14="http://schemas.microsoft.com/office/powerpoint/2010/main" val="31333066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A9B7A29-A36B-0D14-718E-F50BEDB8E772}"/>
              </a:ext>
            </a:extLst>
          </p:cNvPr>
          <p:cNvSpPr>
            <a:spLocks noGrp="1"/>
          </p:cNvSpPr>
          <p:nvPr>
            <p:ph type="body" sz="quarter" idx="17"/>
          </p:nvPr>
        </p:nvSpPr>
        <p:spPr/>
        <p:txBody>
          <a:bodyPr/>
          <a:lstStyle/>
          <a:p>
            <a:r>
              <a:rPr lang="fr-FR"/>
              <a:t>Au cours des 12 derniers mois, à quelle fréquence avez-vous réalisé des achats alimentaires dans les points de vente suivants ?</a:t>
            </a:r>
          </a:p>
        </p:txBody>
      </p:sp>
      <p:sp>
        <p:nvSpPr>
          <p:cNvPr id="3" name="Espace réservé du texte 2">
            <a:extLst>
              <a:ext uri="{FF2B5EF4-FFF2-40B4-BE49-F238E27FC236}">
                <a16:creationId xmlns:a16="http://schemas.microsoft.com/office/drawing/2014/main" id="{214FB2CC-9981-F349-2D2C-1132366C1401}"/>
              </a:ext>
            </a:extLst>
          </p:cNvPr>
          <p:cNvSpPr>
            <a:spLocks noGrp="1"/>
          </p:cNvSpPr>
          <p:nvPr>
            <p:ph type="body" sz="quarter" idx="21"/>
          </p:nvPr>
        </p:nvSpPr>
        <p:spPr/>
        <p:txBody>
          <a:bodyPr/>
          <a:lstStyle/>
          <a:p>
            <a:r>
              <a:rPr lang="fr-FR"/>
              <a:t>Base totale, n=4000</a:t>
            </a:r>
            <a:endParaRPr lang="fr-FR" dirty="0"/>
          </a:p>
        </p:txBody>
      </p:sp>
      <p:sp>
        <p:nvSpPr>
          <p:cNvPr id="4" name="Titre 3">
            <a:extLst>
              <a:ext uri="{FF2B5EF4-FFF2-40B4-BE49-F238E27FC236}">
                <a16:creationId xmlns:a16="http://schemas.microsoft.com/office/drawing/2014/main" id="{C0C80C46-D0F1-3852-1C62-6A0B264F59AF}"/>
              </a:ext>
            </a:extLst>
          </p:cNvPr>
          <p:cNvSpPr>
            <a:spLocks noGrp="1"/>
          </p:cNvSpPr>
          <p:nvPr>
            <p:ph type="title"/>
          </p:nvPr>
        </p:nvSpPr>
        <p:spPr/>
        <p:txBody>
          <a:bodyPr/>
          <a:lstStyle/>
          <a:p>
            <a:r>
              <a:rPr lang="fr-FR" dirty="0"/>
              <a:t>Fréquentation des circuits de distribution</a:t>
            </a:r>
          </a:p>
        </p:txBody>
      </p:sp>
      <p:graphicFrame>
        <p:nvGraphicFramePr>
          <p:cNvPr id="5" name="Chart 25">
            <a:extLst>
              <a:ext uri="{FF2B5EF4-FFF2-40B4-BE49-F238E27FC236}">
                <a16:creationId xmlns:a16="http://schemas.microsoft.com/office/drawing/2014/main" id="{C6419502-9CF9-A2E6-ACF0-AFE9F195F411}"/>
              </a:ext>
            </a:extLst>
          </p:cNvPr>
          <p:cNvGraphicFramePr/>
          <p:nvPr>
            <p:extLst>
              <p:ext uri="{D42A27DB-BD31-4B8C-83A1-F6EECF244321}">
                <p14:modId xmlns:p14="http://schemas.microsoft.com/office/powerpoint/2010/main" val="1165188825"/>
              </p:ext>
            </p:extLst>
          </p:nvPr>
        </p:nvGraphicFramePr>
        <p:xfrm>
          <a:off x="207388" y="2129596"/>
          <a:ext cx="8536846" cy="272096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59A36D8A-029D-E71F-D1AF-A0F3C88FD2BE}"/>
              </a:ext>
            </a:extLst>
          </p:cNvPr>
          <p:cNvSpPr/>
          <p:nvPr/>
        </p:nvSpPr>
        <p:spPr>
          <a:xfrm>
            <a:off x="2105328" y="1715673"/>
            <a:ext cx="2002532"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bg1"/>
                </a:solidFill>
                <a:latin typeface="+mj-lt"/>
              </a:rPr>
              <a:t>Moins souvent</a:t>
            </a:r>
          </a:p>
        </p:txBody>
      </p:sp>
      <p:sp>
        <p:nvSpPr>
          <p:cNvPr id="7" name="Rectangle 6">
            <a:extLst>
              <a:ext uri="{FF2B5EF4-FFF2-40B4-BE49-F238E27FC236}">
                <a16:creationId xmlns:a16="http://schemas.microsoft.com/office/drawing/2014/main" id="{59ADCA99-7B6D-60B7-8058-8D465880F529}"/>
              </a:ext>
            </a:extLst>
          </p:cNvPr>
          <p:cNvSpPr/>
          <p:nvPr/>
        </p:nvSpPr>
        <p:spPr>
          <a:xfrm>
            <a:off x="4143228" y="1715673"/>
            <a:ext cx="2002532"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Au moins un fois par mois</a:t>
            </a:r>
          </a:p>
        </p:txBody>
      </p:sp>
      <p:sp>
        <p:nvSpPr>
          <p:cNvPr id="8" name="Rectangle 7">
            <a:extLst>
              <a:ext uri="{FF2B5EF4-FFF2-40B4-BE49-F238E27FC236}">
                <a16:creationId xmlns:a16="http://schemas.microsoft.com/office/drawing/2014/main" id="{DF8B5F51-1695-168C-0DC2-08058AC50CBE}"/>
              </a:ext>
            </a:extLst>
          </p:cNvPr>
          <p:cNvSpPr/>
          <p:nvPr/>
        </p:nvSpPr>
        <p:spPr>
          <a:xfrm>
            <a:off x="6170956" y="1715673"/>
            <a:ext cx="2002532"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Au moins un fois par semaine</a:t>
            </a:r>
          </a:p>
        </p:txBody>
      </p:sp>
      <p:sp>
        <p:nvSpPr>
          <p:cNvPr id="9" name="Rectangle 8">
            <a:extLst>
              <a:ext uri="{FF2B5EF4-FFF2-40B4-BE49-F238E27FC236}">
                <a16:creationId xmlns:a16="http://schemas.microsoft.com/office/drawing/2014/main" id="{43BCEF62-D774-444D-CF3E-9A24F7CC15FE}"/>
              </a:ext>
            </a:extLst>
          </p:cNvPr>
          <p:cNvSpPr/>
          <p:nvPr/>
        </p:nvSpPr>
        <p:spPr>
          <a:xfrm>
            <a:off x="67428" y="1715673"/>
            <a:ext cx="2002532"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bg1"/>
                </a:solidFill>
                <a:latin typeface="+mj-lt"/>
              </a:rPr>
              <a:t>Jamais	</a:t>
            </a:r>
          </a:p>
        </p:txBody>
      </p:sp>
    </p:spTree>
    <p:extLst>
      <p:ext uri="{BB962C8B-B14F-4D97-AF65-F5344CB8AC3E}">
        <p14:creationId xmlns:p14="http://schemas.microsoft.com/office/powerpoint/2010/main" val="6256606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368958-992F-F321-FDB3-19F25157D83A}"/>
              </a:ext>
            </a:extLst>
          </p:cNvPr>
          <p:cNvSpPr>
            <a:spLocks noGrp="1"/>
          </p:cNvSpPr>
          <p:nvPr>
            <p:ph type="body" sz="quarter" idx="17"/>
          </p:nvPr>
        </p:nvSpPr>
        <p:spPr/>
        <p:txBody>
          <a:bodyPr/>
          <a:lstStyle/>
          <a:p>
            <a:r>
              <a:rPr lang="fr-FR" dirty="0"/>
              <a:t>Là où vous faites habituellement vos courses diriez-vous qu’il y a une offre de produits bio... </a:t>
            </a:r>
          </a:p>
        </p:txBody>
      </p:sp>
      <p:sp>
        <p:nvSpPr>
          <p:cNvPr id="3" name="Espace réservé du texte 2">
            <a:extLst>
              <a:ext uri="{FF2B5EF4-FFF2-40B4-BE49-F238E27FC236}">
                <a16:creationId xmlns:a16="http://schemas.microsoft.com/office/drawing/2014/main" id="{1294F190-0F9C-6D72-8F84-98929DBB042A}"/>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940F3706-6D0F-5BA8-7D62-0E38B9702FBF}"/>
              </a:ext>
            </a:extLst>
          </p:cNvPr>
          <p:cNvSpPr>
            <a:spLocks noGrp="1"/>
          </p:cNvSpPr>
          <p:nvPr>
            <p:ph type="title"/>
          </p:nvPr>
        </p:nvSpPr>
        <p:spPr/>
        <p:txBody>
          <a:bodyPr/>
          <a:lstStyle/>
          <a:p>
            <a:r>
              <a:rPr lang="fr-FR" dirty="0"/>
              <a:t>Offres de produits non alimentaires bio</a:t>
            </a:r>
          </a:p>
        </p:txBody>
      </p:sp>
      <p:graphicFrame>
        <p:nvGraphicFramePr>
          <p:cNvPr id="7" name="Graphique 6">
            <a:extLst>
              <a:ext uri="{FF2B5EF4-FFF2-40B4-BE49-F238E27FC236}">
                <a16:creationId xmlns:a16="http://schemas.microsoft.com/office/drawing/2014/main" id="{A2AF1234-2FCE-4455-7FAE-18ACB17D367C}"/>
              </a:ext>
            </a:extLst>
          </p:cNvPr>
          <p:cNvGraphicFramePr/>
          <p:nvPr/>
        </p:nvGraphicFramePr>
        <p:xfrm>
          <a:off x="426720" y="1861764"/>
          <a:ext cx="6380480" cy="2882479"/>
        </p:xfrm>
        <a:graphic>
          <a:graphicData uri="http://schemas.openxmlformats.org/drawingml/2006/chart">
            <c:chart xmlns:c="http://schemas.openxmlformats.org/drawingml/2006/chart" xmlns:r="http://schemas.openxmlformats.org/officeDocument/2006/relationships" r:id="rId3"/>
          </a:graphicData>
        </a:graphic>
      </p:graphicFrame>
      <p:sp>
        <p:nvSpPr>
          <p:cNvPr id="8" name="Espace réservé du contenu 35">
            <a:extLst>
              <a:ext uri="{FF2B5EF4-FFF2-40B4-BE49-F238E27FC236}">
                <a16:creationId xmlns:a16="http://schemas.microsoft.com/office/drawing/2014/main" id="{DDD3D6DB-F584-87C5-043A-EA7F40CCCA9F}"/>
              </a:ext>
            </a:extLst>
          </p:cNvPr>
          <p:cNvSpPr txBox="1">
            <a:spLocks/>
          </p:cNvSpPr>
          <p:nvPr/>
        </p:nvSpPr>
        <p:spPr>
          <a:xfrm>
            <a:off x="7147453" y="2985611"/>
            <a:ext cx="1674813" cy="1674812"/>
          </a:xfrm>
          <a:prstGeom prst="rect">
            <a:avLst/>
          </a:prstGeom>
          <a:solidFill>
            <a:schemeClr val="tx2">
              <a:lumMod val="60000"/>
              <a:lumOff val="40000"/>
            </a:schemeClr>
          </a:solidFill>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2"/>
                </a:solidFill>
                <a:latin typeface="+mn-lt"/>
                <a:ea typeface="+mn-ea"/>
                <a:cs typeface="+mn-cs"/>
              </a:defRPr>
            </a:lvl1pPr>
            <a:lvl2pPr marL="227013" indent="-215900" algn="l" defTabSz="685800" rtl="0" eaLnBrk="1" latinLnBrk="0" hangingPunct="1">
              <a:lnSpc>
                <a:spcPct val="90000"/>
              </a:lnSpc>
              <a:spcBef>
                <a:spcPts val="800"/>
              </a:spcBef>
              <a:buSzPct val="120000"/>
              <a:buFontTx/>
              <a:buBlip>
                <a:blip r:embed="rId4"/>
              </a:buBlip>
              <a:tabLst/>
              <a:defRPr sz="1200" b="1" kern="1200">
                <a:solidFill>
                  <a:schemeClr val="tx1"/>
                </a:solidFill>
                <a:latin typeface="+mn-lt"/>
                <a:ea typeface="+mn-ea"/>
                <a:cs typeface="+mn-cs"/>
              </a:defRPr>
            </a:lvl2pPr>
            <a:lvl3pPr marL="4763" indent="0" algn="l" defTabSz="685800" rtl="0" eaLnBrk="1" latinLnBrk="0" hangingPunct="1">
              <a:lnSpc>
                <a:spcPct val="90000"/>
              </a:lnSpc>
              <a:spcBef>
                <a:spcPts val="400"/>
              </a:spcBef>
              <a:buFont typeface="Arial" panose="020B0604020202020204" pitchFamily="34" charset="0"/>
              <a:buNone/>
              <a:tabLst/>
              <a:defRPr sz="1200" kern="1200">
                <a:solidFill>
                  <a:schemeClr val="tx1"/>
                </a:solidFill>
                <a:latin typeface="+mn-lt"/>
                <a:ea typeface="+mn-ea"/>
                <a:cs typeface="+mn-cs"/>
              </a:defRPr>
            </a:lvl3pPr>
            <a:lvl4pPr marL="490538" indent="-77788" algn="l" defTabSz="685800" rtl="0" eaLnBrk="1" latinLnBrk="0" hangingPunct="1">
              <a:lnSpc>
                <a:spcPct val="90000"/>
              </a:lnSpc>
              <a:spcBef>
                <a:spcPts val="375"/>
              </a:spcBef>
              <a:buClr>
                <a:schemeClr val="bg2"/>
              </a:buClr>
              <a:buFont typeface="Arial" panose="020B0604020202020204" pitchFamily="34" charset="0"/>
              <a:buChar char="•"/>
              <a:tabLst/>
              <a:defRPr sz="1000" kern="1200">
                <a:solidFill>
                  <a:schemeClr val="tx1"/>
                </a:solidFill>
                <a:latin typeface="+mn-lt"/>
                <a:ea typeface="+mn-ea"/>
                <a:cs typeface="+mn-cs"/>
              </a:defRPr>
            </a:lvl4pPr>
            <a:lvl5pPr marL="622300" indent="-84138"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fr-FR" sz="2800" b="1" dirty="0">
              <a:solidFill>
                <a:schemeClr val="bg1"/>
              </a:solidFill>
            </a:endParaRPr>
          </a:p>
          <a:p>
            <a:pPr algn="just"/>
            <a:r>
              <a:rPr lang="fr-FR" sz="2800" b="1" dirty="0">
                <a:solidFill>
                  <a:schemeClr val="bg1"/>
                </a:solidFill>
              </a:rPr>
              <a:t>63%</a:t>
            </a:r>
          </a:p>
          <a:p>
            <a:pPr algn="just"/>
            <a:r>
              <a:rPr lang="fr-FR" sz="1050" dirty="0">
                <a:solidFill>
                  <a:schemeClr val="bg1"/>
                </a:solidFill>
              </a:rPr>
              <a:t>Des Français ont une offre étendue de produits bio</a:t>
            </a:r>
          </a:p>
        </p:txBody>
      </p:sp>
    </p:spTree>
    <p:extLst>
      <p:ext uri="{BB962C8B-B14F-4D97-AF65-F5344CB8AC3E}">
        <p14:creationId xmlns:p14="http://schemas.microsoft.com/office/powerpoint/2010/main" val="10525135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27">
            <a:extLst>
              <a:ext uri="{FF2B5EF4-FFF2-40B4-BE49-F238E27FC236}">
                <a16:creationId xmlns:a16="http://schemas.microsoft.com/office/drawing/2014/main" id="{A77BCB12-D2BC-143F-94F5-DB97E7E5DF9E}"/>
              </a:ext>
            </a:extLst>
          </p:cNvPr>
          <p:cNvSpPr>
            <a:spLocks noGrp="1"/>
          </p:cNvSpPr>
          <p:nvPr>
            <p:ph type="body" sz="quarter" idx="17"/>
          </p:nvPr>
        </p:nvSpPr>
        <p:spPr/>
        <p:txBody>
          <a:bodyPr/>
          <a:lstStyle/>
          <a:p>
            <a:r>
              <a:rPr lang="fr-FR" dirty="0"/>
              <a:t>Là où vous faites habituellement vos courses diriez-vous qu’il y a une offre de produits bio... </a:t>
            </a:r>
          </a:p>
        </p:txBody>
      </p:sp>
      <p:sp>
        <p:nvSpPr>
          <p:cNvPr id="29" name="Espace réservé du texte 28">
            <a:extLst>
              <a:ext uri="{FF2B5EF4-FFF2-40B4-BE49-F238E27FC236}">
                <a16:creationId xmlns:a16="http://schemas.microsoft.com/office/drawing/2014/main" id="{95744674-80A8-6379-3141-036206A03EDE}"/>
              </a:ext>
            </a:extLst>
          </p:cNvPr>
          <p:cNvSpPr>
            <a:spLocks noGrp="1"/>
          </p:cNvSpPr>
          <p:nvPr>
            <p:ph type="body" sz="quarter" idx="21"/>
          </p:nvPr>
        </p:nvSpPr>
        <p:spPr/>
        <p:txBody>
          <a:bodyPr/>
          <a:lstStyle/>
          <a:p>
            <a:r>
              <a:rPr lang="fr-FR" dirty="0"/>
              <a:t>Base, n=4000</a:t>
            </a:r>
          </a:p>
        </p:txBody>
      </p:sp>
      <p:sp>
        <p:nvSpPr>
          <p:cNvPr id="27" name="Titre 26">
            <a:extLst>
              <a:ext uri="{FF2B5EF4-FFF2-40B4-BE49-F238E27FC236}">
                <a16:creationId xmlns:a16="http://schemas.microsoft.com/office/drawing/2014/main" id="{8682B533-1EA8-4E31-9661-35064392924B}"/>
              </a:ext>
            </a:extLst>
          </p:cNvPr>
          <p:cNvSpPr>
            <a:spLocks noGrp="1"/>
          </p:cNvSpPr>
          <p:nvPr>
            <p:ph type="title"/>
          </p:nvPr>
        </p:nvSpPr>
        <p:spPr/>
        <p:txBody>
          <a:bodyPr/>
          <a:lstStyle/>
          <a:p>
            <a:r>
              <a:rPr lang="fr-FR" dirty="0"/>
              <a:t>Offres selon les circuits de distribution fréquentés</a:t>
            </a:r>
          </a:p>
        </p:txBody>
      </p:sp>
      <p:graphicFrame>
        <p:nvGraphicFramePr>
          <p:cNvPr id="23" name="Chart 25">
            <a:extLst>
              <a:ext uri="{FF2B5EF4-FFF2-40B4-BE49-F238E27FC236}">
                <a16:creationId xmlns:a16="http://schemas.microsoft.com/office/drawing/2014/main" id="{947E1FD3-EFA2-1EAC-97B0-1109523480F9}"/>
              </a:ext>
            </a:extLst>
          </p:cNvPr>
          <p:cNvGraphicFramePr/>
          <p:nvPr/>
        </p:nvGraphicFramePr>
        <p:xfrm>
          <a:off x="207388" y="2003703"/>
          <a:ext cx="8536846" cy="2846855"/>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3190B93E-96E3-DE7E-564D-411D8BB84FD5}"/>
              </a:ext>
            </a:extLst>
          </p:cNvPr>
          <p:cNvSpPr/>
          <p:nvPr/>
        </p:nvSpPr>
        <p:spPr>
          <a:xfrm>
            <a:off x="-153" y="1695571"/>
            <a:ext cx="1584000" cy="28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Aucune</a:t>
            </a:r>
          </a:p>
        </p:txBody>
      </p:sp>
      <p:sp>
        <p:nvSpPr>
          <p:cNvPr id="25" name="Rectangle 24">
            <a:extLst>
              <a:ext uri="{FF2B5EF4-FFF2-40B4-BE49-F238E27FC236}">
                <a16:creationId xmlns:a16="http://schemas.microsoft.com/office/drawing/2014/main" id="{50940AC2-A2C7-D180-30A1-03ACC457FE34}"/>
              </a:ext>
            </a:extLst>
          </p:cNvPr>
          <p:cNvSpPr/>
          <p:nvPr/>
        </p:nvSpPr>
        <p:spPr>
          <a:xfrm>
            <a:off x="3294667" y="1695571"/>
            <a:ext cx="1584000" cy="28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bg1"/>
                </a:solidFill>
                <a:latin typeface="+mj-lt"/>
              </a:rPr>
              <a:t>Plutôt restreinte</a:t>
            </a:r>
          </a:p>
        </p:txBody>
      </p:sp>
      <p:sp>
        <p:nvSpPr>
          <p:cNvPr id="26" name="Rectangle 25">
            <a:extLst>
              <a:ext uri="{FF2B5EF4-FFF2-40B4-BE49-F238E27FC236}">
                <a16:creationId xmlns:a16="http://schemas.microsoft.com/office/drawing/2014/main" id="{A79C9B61-8D5C-707F-68C9-E0C95A6256B7}"/>
              </a:ext>
            </a:extLst>
          </p:cNvPr>
          <p:cNvSpPr/>
          <p:nvPr/>
        </p:nvSpPr>
        <p:spPr>
          <a:xfrm>
            <a:off x="4942077" y="1695571"/>
            <a:ext cx="15840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étendue</a:t>
            </a:r>
          </a:p>
        </p:txBody>
      </p:sp>
      <p:sp>
        <p:nvSpPr>
          <p:cNvPr id="30" name="Rectangle 29">
            <a:extLst>
              <a:ext uri="{FF2B5EF4-FFF2-40B4-BE49-F238E27FC236}">
                <a16:creationId xmlns:a16="http://schemas.microsoft.com/office/drawing/2014/main" id="{FA8941AC-7474-831B-035B-5E327E28FC9D}"/>
              </a:ext>
            </a:extLst>
          </p:cNvPr>
          <p:cNvSpPr/>
          <p:nvPr/>
        </p:nvSpPr>
        <p:spPr>
          <a:xfrm>
            <a:off x="6589488" y="1695571"/>
            <a:ext cx="1584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Très étendue</a:t>
            </a:r>
          </a:p>
        </p:txBody>
      </p:sp>
      <p:sp>
        <p:nvSpPr>
          <p:cNvPr id="2" name="Rectangle 1">
            <a:extLst>
              <a:ext uri="{FF2B5EF4-FFF2-40B4-BE49-F238E27FC236}">
                <a16:creationId xmlns:a16="http://schemas.microsoft.com/office/drawing/2014/main" id="{1EB62AF6-9455-CB69-8E67-587C29BD2B11}"/>
              </a:ext>
            </a:extLst>
          </p:cNvPr>
          <p:cNvSpPr/>
          <p:nvPr/>
        </p:nvSpPr>
        <p:spPr>
          <a:xfrm>
            <a:off x="1647257" y="1695571"/>
            <a:ext cx="1584000"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algn="ctr"/>
            <a:r>
              <a:rPr lang="fr-FR" sz="1000" b="1" dirty="0">
                <a:solidFill>
                  <a:schemeClr val="bg1"/>
                </a:solidFill>
                <a:latin typeface="+mj-lt"/>
              </a:rPr>
              <a:t>Très restreinte	</a:t>
            </a:r>
          </a:p>
        </p:txBody>
      </p:sp>
    </p:spTree>
    <p:extLst>
      <p:ext uri="{BB962C8B-B14F-4D97-AF65-F5344CB8AC3E}">
        <p14:creationId xmlns:p14="http://schemas.microsoft.com/office/powerpoint/2010/main" val="9386706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a:xfrm>
            <a:off x="350952" y="1687286"/>
            <a:ext cx="6049847" cy="1635153"/>
          </a:xfrm>
        </p:spPr>
        <p:txBody>
          <a:bodyPr/>
          <a:lstStyle/>
          <a:p>
            <a:r>
              <a:rPr lang="fr-FR"/>
              <a:t>Les circuits de distribution</a:t>
            </a:r>
            <a:endParaRPr lang="fr-FR" dirty="0"/>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Attentes</a:t>
            </a:r>
          </a:p>
        </p:txBody>
      </p:sp>
      <p:pic>
        <p:nvPicPr>
          <p:cNvPr id="3" name="Espace réservé pour une image  7">
            <a:extLst>
              <a:ext uri="{FF2B5EF4-FFF2-40B4-BE49-F238E27FC236}">
                <a16:creationId xmlns:a16="http://schemas.microsoft.com/office/drawing/2014/main" id="{ABE8499B-8F46-0C9D-0791-2B673ADA536C}"/>
              </a:ext>
            </a:extLst>
          </p:cNvPr>
          <p:cNvPicPr>
            <a:picLocks noGrp="1" noChangeAspect="1"/>
          </p:cNvPicPr>
          <p:nvPr>
            <p:ph type="pic" sz="quarter" idx="13"/>
          </p:nvPr>
        </p:nvPicPr>
        <p:blipFill rotWithShape="1">
          <a:blip r:embed="rId2"/>
          <a:srcRect l="27979" r="27979"/>
          <a:stretch/>
        </p:blipFill>
        <p:spPr>
          <a:xfrm>
            <a:off x="4356100" y="361950"/>
            <a:ext cx="4414838" cy="4381500"/>
          </a:xfrm>
        </p:spPr>
      </p:pic>
    </p:spTree>
    <p:extLst>
      <p:ext uri="{BB962C8B-B14F-4D97-AF65-F5344CB8AC3E}">
        <p14:creationId xmlns:p14="http://schemas.microsoft.com/office/powerpoint/2010/main" val="102330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a:xfrm>
            <a:off x="207541" y="1167933"/>
            <a:ext cx="8085854" cy="397372"/>
          </a:xfrm>
        </p:spPr>
        <p:txBody>
          <a:bodyPr/>
          <a:lstStyle/>
          <a:p>
            <a:r>
              <a:rPr lang="fr-FR" dirty="0"/>
              <a:t>Avez-vous consommé des produits biologiques au cours des 12 derniers mois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p:txBody>
          <a:bodyPr/>
          <a:lstStyle/>
          <a:p>
            <a:r>
              <a:rPr lang="fr-FR" dirty="0"/>
              <a:t>Base totale, n=4000</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Consommation de produits biologiques</a:t>
            </a:r>
          </a:p>
        </p:txBody>
      </p:sp>
      <p:graphicFrame>
        <p:nvGraphicFramePr>
          <p:cNvPr id="5" name="Object 1024">
            <a:extLst>
              <a:ext uri="{FF2B5EF4-FFF2-40B4-BE49-F238E27FC236}">
                <a16:creationId xmlns:a16="http://schemas.microsoft.com/office/drawing/2014/main" id="{51EB6A05-725B-18C5-034D-811A84B9945C}"/>
              </a:ext>
            </a:extLst>
          </p:cNvPr>
          <p:cNvGraphicFramePr>
            <a:graphicFrameLocks noChangeAspect="1"/>
          </p:cNvGraphicFramePr>
          <p:nvPr>
            <p:extLst>
              <p:ext uri="{D42A27DB-BD31-4B8C-83A1-F6EECF244321}">
                <p14:modId xmlns:p14="http://schemas.microsoft.com/office/powerpoint/2010/main" val="3007034784"/>
              </p:ext>
            </p:extLst>
          </p:nvPr>
        </p:nvGraphicFramePr>
        <p:xfrm>
          <a:off x="636865" y="2138225"/>
          <a:ext cx="7536623" cy="2880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au 7">
            <a:extLst>
              <a:ext uri="{FF2B5EF4-FFF2-40B4-BE49-F238E27FC236}">
                <a16:creationId xmlns:a16="http://schemas.microsoft.com/office/drawing/2014/main" id="{93B01A46-E0A8-C96D-7BDF-355E9F6EBB12}"/>
              </a:ext>
            </a:extLst>
          </p:cNvPr>
          <p:cNvGraphicFramePr>
            <a:graphicFrameLocks noGrp="1"/>
          </p:cNvGraphicFramePr>
          <p:nvPr/>
        </p:nvGraphicFramePr>
        <p:xfrm>
          <a:off x="317028" y="2138225"/>
          <a:ext cx="639673" cy="2520000"/>
        </p:xfrm>
        <a:graphic>
          <a:graphicData uri="http://schemas.openxmlformats.org/drawingml/2006/table">
            <a:tbl>
              <a:tblPr firstRow="1" bandRow="1">
                <a:tableStyleId>{5C22544A-7EE6-4342-B048-85BDC9FD1C3A}</a:tableStyleId>
              </a:tblPr>
              <a:tblGrid>
                <a:gridCol w="639673">
                  <a:extLst>
                    <a:ext uri="{9D8B030D-6E8A-4147-A177-3AD203B41FA5}">
                      <a16:colId xmlns:a16="http://schemas.microsoft.com/office/drawing/2014/main" val="186030072"/>
                    </a:ext>
                  </a:extLst>
                </a:gridCol>
              </a:tblGrid>
              <a:tr h="360000">
                <a:tc>
                  <a:txBody>
                    <a:bodyPr/>
                    <a:lstStyle/>
                    <a:p>
                      <a:pPr algn="r">
                        <a:spcBef>
                          <a:spcPts val="600"/>
                        </a:spcBef>
                        <a:spcAft>
                          <a:spcPts val="1000"/>
                        </a:spcAft>
                      </a:pPr>
                      <a:r>
                        <a:rPr lang="fr-FR" sz="1200" b="0" dirty="0">
                          <a:solidFill>
                            <a:schemeClr val="bg1">
                              <a:lumMod val="50000"/>
                            </a:schemeClr>
                          </a:solidFill>
                        </a:rPr>
                        <a:t>2022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07911"/>
                  </a:ext>
                </a:extLst>
              </a:tr>
              <a:tr h="360000">
                <a:tc>
                  <a:txBody>
                    <a:bodyPr/>
                    <a:lstStyle/>
                    <a:p>
                      <a:pPr algn="r">
                        <a:spcBef>
                          <a:spcPts val="600"/>
                        </a:spcBef>
                        <a:spcAft>
                          <a:spcPts val="1000"/>
                        </a:spcAft>
                      </a:pPr>
                      <a:r>
                        <a:rPr lang="fr-FR" sz="1200" b="0" dirty="0">
                          <a:solidFill>
                            <a:schemeClr val="bg1">
                              <a:lumMod val="50000"/>
                            </a:schemeClr>
                          </a:solidFill>
                        </a:rPr>
                        <a:t>2021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2069972"/>
                  </a:ext>
                </a:extLst>
              </a:tr>
              <a:tr h="360000">
                <a:tc>
                  <a:txBody>
                    <a:bodyPr/>
                    <a:lstStyle/>
                    <a:p>
                      <a:pPr algn="r">
                        <a:spcBef>
                          <a:spcPts val="600"/>
                        </a:spcBef>
                        <a:spcAft>
                          <a:spcPts val="1000"/>
                        </a:spcAft>
                      </a:pPr>
                      <a:r>
                        <a:rPr lang="fr-FR" sz="1200" dirty="0">
                          <a:solidFill>
                            <a:schemeClr val="bg1">
                              <a:lumMod val="50000"/>
                            </a:schemeClr>
                          </a:solidFill>
                        </a:rPr>
                        <a:t>2020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902877"/>
                  </a:ext>
                </a:extLst>
              </a:tr>
              <a:tr h="360000">
                <a:tc>
                  <a:txBody>
                    <a:bodyPr/>
                    <a:lstStyle/>
                    <a:p>
                      <a:pPr algn="r">
                        <a:spcBef>
                          <a:spcPts val="600"/>
                        </a:spcBef>
                        <a:spcAft>
                          <a:spcPts val="1000"/>
                        </a:spcAft>
                      </a:pPr>
                      <a:r>
                        <a:rPr lang="fr-FR" sz="1200" dirty="0">
                          <a:solidFill>
                            <a:schemeClr val="bg1">
                              <a:lumMod val="50000"/>
                            </a:schemeClr>
                          </a:solidFill>
                        </a:rPr>
                        <a:t>2019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4444522"/>
                  </a:ext>
                </a:extLst>
              </a:tr>
              <a:tr h="360000">
                <a:tc>
                  <a:txBody>
                    <a:bodyPr/>
                    <a:lstStyle/>
                    <a:p>
                      <a:pPr algn="r">
                        <a:spcBef>
                          <a:spcPts val="600"/>
                        </a:spcBef>
                        <a:spcAft>
                          <a:spcPts val="1000"/>
                        </a:spcAft>
                      </a:pPr>
                      <a:r>
                        <a:rPr lang="fr-FR" sz="1200" dirty="0">
                          <a:solidFill>
                            <a:schemeClr val="bg1">
                              <a:lumMod val="50000"/>
                            </a:schemeClr>
                          </a:solidFill>
                        </a:rPr>
                        <a:t>2018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123114"/>
                  </a:ext>
                </a:extLst>
              </a:tr>
              <a:tr h="360000">
                <a:tc>
                  <a:txBody>
                    <a:bodyPr/>
                    <a:lstStyle/>
                    <a:p>
                      <a:pPr algn="r">
                        <a:spcBef>
                          <a:spcPts val="600"/>
                        </a:spcBef>
                        <a:spcAft>
                          <a:spcPts val="1000"/>
                        </a:spcAft>
                      </a:pPr>
                      <a:r>
                        <a:rPr lang="fr-FR" sz="1200" dirty="0">
                          <a:solidFill>
                            <a:schemeClr val="bg1">
                              <a:lumMod val="50000"/>
                            </a:schemeClr>
                          </a:solidFill>
                        </a:rPr>
                        <a:t>2017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2928732"/>
                  </a:ext>
                </a:extLst>
              </a:tr>
              <a:tr h="360000">
                <a:tc>
                  <a:txBody>
                    <a:bodyPr/>
                    <a:lstStyle/>
                    <a:p>
                      <a:pPr algn="r">
                        <a:spcBef>
                          <a:spcPts val="600"/>
                        </a:spcBef>
                        <a:spcAft>
                          <a:spcPts val="1000"/>
                        </a:spcAft>
                      </a:pPr>
                      <a:r>
                        <a:rPr lang="fr-FR" sz="1200" dirty="0">
                          <a:solidFill>
                            <a:schemeClr val="bg1">
                              <a:lumMod val="50000"/>
                            </a:schemeClr>
                          </a:solidFill>
                        </a:rPr>
                        <a:t>2016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1368207"/>
                  </a:ext>
                </a:extLst>
              </a:tr>
            </a:tbl>
          </a:graphicData>
        </a:graphic>
      </p:graphicFrame>
      <p:sp>
        <p:nvSpPr>
          <p:cNvPr id="9" name="Rectangle 8">
            <a:extLst>
              <a:ext uri="{FF2B5EF4-FFF2-40B4-BE49-F238E27FC236}">
                <a16:creationId xmlns:a16="http://schemas.microsoft.com/office/drawing/2014/main" id="{69860ACC-92A9-9FCF-8B53-9E46A7C37104}"/>
              </a:ext>
            </a:extLst>
          </p:cNvPr>
          <p:cNvSpPr/>
          <p:nvPr/>
        </p:nvSpPr>
        <p:spPr>
          <a:xfrm>
            <a:off x="0" y="1737104"/>
            <a:ext cx="1634400" cy="39249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Jamais</a:t>
            </a:r>
          </a:p>
        </p:txBody>
      </p:sp>
      <p:sp>
        <p:nvSpPr>
          <p:cNvPr id="11" name="Rectangle 10">
            <a:extLst>
              <a:ext uri="{FF2B5EF4-FFF2-40B4-BE49-F238E27FC236}">
                <a16:creationId xmlns:a16="http://schemas.microsoft.com/office/drawing/2014/main" id="{573AB178-BC8C-5E38-FBB0-5BA23B2FF132}"/>
              </a:ext>
            </a:extLst>
          </p:cNvPr>
          <p:cNvSpPr/>
          <p:nvPr/>
        </p:nvSpPr>
        <p:spPr>
          <a:xfrm>
            <a:off x="4903200" y="1737104"/>
            <a:ext cx="1634400" cy="392492"/>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Au moins une fois par semaine</a:t>
            </a:r>
          </a:p>
        </p:txBody>
      </p:sp>
      <p:sp>
        <p:nvSpPr>
          <p:cNvPr id="13" name="Rectangle 12">
            <a:extLst>
              <a:ext uri="{FF2B5EF4-FFF2-40B4-BE49-F238E27FC236}">
                <a16:creationId xmlns:a16="http://schemas.microsoft.com/office/drawing/2014/main" id="{4CA2F6EB-D131-9D89-F85B-0EF71E2FFC72}"/>
              </a:ext>
            </a:extLst>
          </p:cNvPr>
          <p:cNvSpPr/>
          <p:nvPr/>
        </p:nvSpPr>
        <p:spPr>
          <a:xfrm>
            <a:off x="6539241" y="1737104"/>
            <a:ext cx="1634400" cy="3924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Tous les jours</a:t>
            </a:r>
          </a:p>
        </p:txBody>
      </p:sp>
      <p:sp>
        <p:nvSpPr>
          <p:cNvPr id="15" name="Rectangle 14">
            <a:extLst>
              <a:ext uri="{FF2B5EF4-FFF2-40B4-BE49-F238E27FC236}">
                <a16:creationId xmlns:a16="http://schemas.microsoft.com/office/drawing/2014/main" id="{CD93317A-3942-3796-6E0D-97431A1DE1D7}"/>
              </a:ext>
            </a:extLst>
          </p:cNvPr>
          <p:cNvSpPr/>
          <p:nvPr/>
        </p:nvSpPr>
        <p:spPr>
          <a:xfrm>
            <a:off x="3268800" y="1737104"/>
            <a:ext cx="1634400" cy="392492"/>
          </a:xfrm>
          <a:prstGeom prst="rect">
            <a:avLst/>
          </a:prstGeom>
          <a:solidFill>
            <a:srgbClr val="DAE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lumMod val="65000"/>
                    <a:lumOff val="35000"/>
                  </a:schemeClr>
                </a:solidFill>
                <a:latin typeface="+mj-lt"/>
              </a:rPr>
              <a:t>Environ une fois par mois</a:t>
            </a:r>
          </a:p>
        </p:txBody>
      </p:sp>
      <p:sp>
        <p:nvSpPr>
          <p:cNvPr id="23" name="Rectangle 22">
            <a:extLst>
              <a:ext uri="{FF2B5EF4-FFF2-40B4-BE49-F238E27FC236}">
                <a16:creationId xmlns:a16="http://schemas.microsoft.com/office/drawing/2014/main" id="{D4F9498C-837B-3F51-73A3-49E5079D241E}"/>
              </a:ext>
            </a:extLst>
          </p:cNvPr>
          <p:cNvSpPr/>
          <p:nvPr/>
        </p:nvSpPr>
        <p:spPr>
          <a:xfrm>
            <a:off x="1634400" y="1737104"/>
            <a:ext cx="1634400" cy="392492"/>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lumMod val="65000"/>
                    <a:lumOff val="35000"/>
                  </a:schemeClr>
                </a:solidFill>
                <a:latin typeface="+mj-lt"/>
              </a:rPr>
              <a:t>Moins d’une fois par mois</a:t>
            </a:r>
          </a:p>
        </p:txBody>
      </p:sp>
      <p:sp>
        <p:nvSpPr>
          <p:cNvPr id="8" name="ZoneTexte 7">
            <a:extLst>
              <a:ext uri="{FF2B5EF4-FFF2-40B4-BE49-F238E27FC236}">
                <a16:creationId xmlns:a16="http://schemas.microsoft.com/office/drawing/2014/main" id="{834F091F-F652-7DC3-2BED-C3C7AC1B6525}"/>
              </a:ext>
            </a:extLst>
          </p:cNvPr>
          <p:cNvSpPr txBox="1"/>
          <p:nvPr/>
        </p:nvSpPr>
        <p:spPr>
          <a:xfrm>
            <a:off x="6961926" y="224133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0" name="ZoneTexte 9">
            <a:extLst>
              <a:ext uri="{FF2B5EF4-FFF2-40B4-BE49-F238E27FC236}">
                <a16:creationId xmlns:a16="http://schemas.microsoft.com/office/drawing/2014/main" id="{78EE231A-9FFB-7115-942D-1E01A257CB51}"/>
              </a:ext>
            </a:extLst>
          </p:cNvPr>
          <p:cNvSpPr txBox="1"/>
          <p:nvPr/>
        </p:nvSpPr>
        <p:spPr>
          <a:xfrm>
            <a:off x="7816539" y="2241334"/>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31790142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D’une manière générale, êtes-vous intéressé(e) par des repas avec des produits biologiques…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Distribution des produits bio : attentes des consommateurs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4078944887"/>
              </p:ext>
            </p:extLst>
          </p:nvPr>
        </p:nvGraphicFramePr>
        <p:xfrm>
          <a:off x="104604" y="1999743"/>
          <a:ext cx="5835396" cy="274224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71E1CEAB-A7DA-3DBE-8D47-C44065AD40AE}"/>
              </a:ext>
            </a:extLst>
          </p:cNvPr>
          <p:cNvSpPr/>
          <p:nvPr/>
        </p:nvSpPr>
        <p:spPr>
          <a:xfrm>
            <a:off x="0" y="1733279"/>
            <a:ext cx="1404000" cy="30959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Non, pas du tout intéressé</a:t>
            </a:r>
          </a:p>
        </p:txBody>
      </p:sp>
      <p:sp>
        <p:nvSpPr>
          <p:cNvPr id="3" name="Rectangle 2">
            <a:extLst>
              <a:ext uri="{FF2B5EF4-FFF2-40B4-BE49-F238E27FC236}">
                <a16:creationId xmlns:a16="http://schemas.microsoft.com/office/drawing/2014/main" id="{A0B5D4D2-117E-1465-DE23-F72013733F49}"/>
              </a:ext>
            </a:extLst>
          </p:cNvPr>
          <p:cNvSpPr/>
          <p:nvPr/>
        </p:nvSpPr>
        <p:spPr>
          <a:xfrm>
            <a:off x="1404000" y="1733279"/>
            <a:ext cx="1404000" cy="309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000" b="1" dirty="0">
                <a:solidFill>
                  <a:schemeClr val="tx1"/>
                </a:solidFill>
                <a:latin typeface="+mj-lt"/>
              </a:rPr>
              <a:t>Non, plutôt pas intéressé</a:t>
            </a:r>
          </a:p>
        </p:txBody>
      </p:sp>
      <p:sp>
        <p:nvSpPr>
          <p:cNvPr id="4" name="Rectangle 3">
            <a:extLst>
              <a:ext uri="{FF2B5EF4-FFF2-40B4-BE49-F238E27FC236}">
                <a16:creationId xmlns:a16="http://schemas.microsoft.com/office/drawing/2014/main" id="{CC5CEF2C-0946-8E5E-2033-4648A9E6E2A6}"/>
              </a:ext>
            </a:extLst>
          </p:cNvPr>
          <p:cNvSpPr/>
          <p:nvPr/>
        </p:nvSpPr>
        <p:spPr>
          <a:xfrm>
            <a:off x="2808000" y="1722482"/>
            <a:ext cx="1404000" cy="309594"/>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Oui, plutôt intéressé</a:t>
            </a:r>
          </a:p>
        </p:txBody>
      </p:sp>
      <p:sp>
        <p:nvSpPr>
          <p:cNvPr id="5" name="Rectangle 4">
            <a:extLst>
              <a:ext uri="{FF2B5EF4-FFF2-40B4-BE49-F238E27FC236}">
                <a16:creationId xmlns:a16="http://schemas.microsoft.com/office/drawing/2014/main" id="{8F4BC1C4-2715-9CAC-0E4F-F856D0E15FA5}"/>
              </a:ext>
            </a:extLst>
          </p:cNvPr>
          <p:cNvSpPr/>
          <p:nvPr/>
        </p:nvSpPr>
        <p:spPr>
          <a:xfrm>
            <a:off x="4190405" y="1723011"/>
            <a:ext cx="1404000" cy="3095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Oui, très intéressé</a:t>
            </a:r>
          </a:p>
        </p:txBody>
      </p:sp>
      <p:graphicFrame>
        <p:nvGraphicFramePr>
          <p:cNvPr id="10" name="Tableau 42">
            <a:extLst>
              <a:ext uri="{FF2B5EF4-FFF2-40B4-BE49-F238E27FC236}">
                <a16:creationId xmlns:a16="http://schemas.microsoft.com/office/drawing/2014/main" id="{117F28CA-FECC-8610-1EF0-13AB9E193F2D}"/>
              </a:ext>
            </a:extLst>
          </p:cNvPr>
          <p:cNvGraphicFramePr>
            <a:graphicFrameLocks noGrp="1"/>
          </p:cNvGraphicFramePr>
          <p:nvPr/>
        </p:nvGraphicFramePr>
        <p:xfrm>
          <a:off x="6048000" y="1811309"/>
          <a:ext cx="2991396" cy="2922867"/>
        </p:xfrm>
        <a:graphic>
          <a:graphicData uri="http://schemas.openxmlformats.org/drawingml/2006/table">
            <a:tbl>
              <a:tblPr firstRow="1" bandRow="1">
                <a:tableStyleId>{5C22544A-7EE6-4342-B048-85BDC9FD1C3A}</a:tableStyleId>
              </a:tblPr>
              <a:tblGrid>
                <a:gridCol w="498566">
                  <a:extLst>
                    <a:ext uri="{9D8B030D-6E8A-4147-A177-3AD203B41FA5}">
                      <a16:colId xmlns:a16="http://schemas.microsoft.com/office/drawing/2014/main" val="1979927239"/>
                    </a:ext>
                  </a:extLst>
                </a:gridCol>
                <a:gridCol w="498566">
                  <a:extLst>
                    <a:ext uri="{9D8B030D-6E8A-4147-A177-3AD203B41FA5}">
                      <a16:colId xmlns:a16="http://schemas.microsoft.com/office/drawing/2014/main" val="1260709749"/>
                    </a:ext>
                  </a:extLst>
                </a:gridCol>
                <a:gridCol w="498566">
                  <a:extLst>
                    <a:ext uri="{9D8B030D-6E8A-4147-A177-3AD203B41FA5}">
                      <a16:colId xmlns:a16="http://schemas.microsoft.com/office/drawing/2014/main" val="1937948941"/>
                    </a:ext>
                  </a:extLst>
                </a:gridCol>
                <a:gridCol w="498566">
                  <a:extLst>
                    <a:ext uri="{9D8B030D-6E8A-4147-A177-3AD203B41FA5}">
                      <a16:colId xmlns:a16="http://schemas.microsoft.com/office/drawing/2014/main" val="1721306935"/>
                    </a:ext>
                  </a:extLst>
                </a:gridCol>
                <a:gridCol w="498566">
                  <a:extLst>
                    <a:ext uri="{9D8B030D-6E8A-4147-A177-3AD203B41FA5}">
                      <a16:colId xmlns:a16="http://schemas.microsoft.com/office/drawing/2014/main" val="139727585"/>
                    </a:ext>
                  </a:extLst>
                </a:gridCol>
                <a:gridCol w="498566">
                  <a:extLst>
                    <a:ext uri="{9D8B030D-6E8A-4147-A177-3AD203B41FA5}">
                      <a16:colId xmlns:a16="http://schemas.microsoft.com/office/drawing/2014/main" val="1856066267"/>
                    </a:ext>
                  </a:extLst>
                </a:gridCol>
              </a:tblGrid>
              <a:tr h="222867">
                <a:tc>
                  <a:txBody>
                    <a:bodyPr/>
                    <a:lstStyle/>
                    <a:p>
                      <a:pPr algn="ctr" fontAlgn="b"/>
                      <a:r>
                        <a:rPr lang="fr-FR" sz="1100" b="1" i="0" u="none" strike="noStrike" dirty="0">
                          <a:solidFill>
                            <a:schemeClr val="bg1"/>
                          </a:solidFill>
                          <a:effectLst/>
                          <a:latin typeface="+mn-lt"/>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2019</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2018</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2017</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2016</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75%</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72%</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73%</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74%</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81%</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78%</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748879"/>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68%</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120888"/>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56%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51%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54%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a:solidFill>
                            <a:schemeClr val="tx2"/>
                          </a:solidFill>
                          <a:effectLst/>
                          <a:latin typeface="+mn-lt"/>
                          <a:ea typeface="+mn-ea"/>
                          <a:cs typeface="+mn-cs"/>
                        </a:rPr>
                        <a:t>55%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56%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54%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9152080"/>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6870495"/>
                  </a:ext>
                </a:extLst>
              </a:tr>
            </a:tbl>
          </a:graphicData>
        </a:graphic>
      </p:graphicFrame>
      <p:sp>
        <p:nvSpPr>
          <p:cNvPr id="11" name="ZoneTexte 10">
            <a:extLst>
              <a:ext uri="{FF2B5EF4-FFF2-40B4-BE49-F238E27FC236}">
                <a16:creationId xmlns:a16="http://schemas.microsoft.com/office/drawing/2014/main" id="{131F5F1C-86D1-D423-874D-F96EECD36723}"/>
              </a:ext>
            </a:extLst>
          </p:cNvPr>
          <p:cNvSpPr txBox="1"/>
          <p:nvPr/>
        </p:nvSpPr>
        <p:spPr>
          <a:xfrm>
            <a:off x="5722383" y="2230707"/>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2" name="ZoneTexte 11">
            <a:extLst>
              <a:ext uri="{FF2B5EF4-FFF2-40B4-BE49-F238E27FC236}">
                <a16:creationId xmlns:a16="http://schemas.microsoft.com/office/drawing/2014/main" id="{3004C284-29E3-3F6D-F678-8D9F77489050}"/>
              </a:ext>
            </a:extLst>
          </p:cNvPr>
          <p:cNvSpPr txBox="1"/>
          <p:nvPr/>
        </p:nvSpPr>
        <p:spPr>
          <a:xfrm>
            <a:off x="5722382" y="2731610"/>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3" name="ZoneTexte 12">
            <a:extLst>
              <a:ext uri="{FF2B5EF4-FFF2-40B4-BE49-F238E27FC236}">
                <a16:creationId xmlns:a16="http://schemas.microsoft.com/office/drawing/2014/main" id="{A92EA1B1-8435-1664-EFF7-48E1650AB514}"/>
              </a:ext>
            </a:extLst>
          </p:cNvPr>
          <p:cNvSpPr txBox="1"/>
          <p:nvPr/>
        </p:nvSpPr>
        <p:spPr>
          <a:xfrm>
            <a:off x="5582391" y="3293919"/>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Tree>
    <p:extLst>
      <p:ext uri="{BB962C8B-B14F-4D97-AF65-F5344CB8AC3E}">
        <p14:creationId xmlns:p14="http://schemas.microsoft.com/office/powerpoint/2010/main" val="4742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D’une manière générale, êtes-vous intéressé(e) par des repas avec des produits biologiques…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 totale, n=4000</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Distribution des produits bio : attentes des consommateurs</a:t>
            </a:r>
          </a:p>
        </p:txBody>
      </p:sp>
      <p:graphicFrame>
        <p:nvGraphicFramePr>
          <p:cNvPr id="9" name="Chart 25">
            <a:extLst>
              <a:ext uri="{FF2B5EF4-FFF2-40B4-BE49-F238E27FC236}">
                <a16:creationId xmlns:a16="http://schemas.microsoft.com/office/drawing/2014/main" id="{FAE3B602-AF57-5D95-2A45-B6D76204EA0E}"/>
              </a:ext>
            </a:extLst>
          </p:cNvPr>
          <p:cNvGraphicFramePr/>
          <p:nvPr>
            <p:extLst>
              <p:ext uri="{D42A27DB-BD31-4B8C-83A1-F6EECF244321}">
                <p14:modId xmlns:p14="http://schemas.microsoft.com/office/powerpoint/2010/main" val="626856696"/>
              </p:ext>
            </p:extLst>
          </p:nvPr>
        </p:nvGraphicFramePr>
        <p:xfrm>
          <a:off x="104604" y="1999743"/>
          <a:ext cx="5835396" cy="27422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au 42">
            <a:extLst>
              <a:ext uri="{FF2B5EF4-FFF2-40B4-BE49-F238E27FC236}">
                <a16:creationId xmlns:a16="http://schemas.microsoft.com/office/drawing/2014/main" id="{117F28CA-FECC-8610-1EF0-13AB9E193F2D}"/>
              </a:ext>
            </a:extLst>
          </p:cNvPr>
          <p:cNvGraphicFramePr>
            <a:graphicFrameLocks noGrp="1"/>
          </p:cNvGraphicFramePr>
          <p:nvPr/>
        </p:nvGraphicFramePr>
        <p:xfrm>
          <a:off x="6048000" y="1811309"/>
          <a:ext cx="2991396" cy="2922867"/>
        </p:xfrm>
        <a:graphic>
          <a:graphicData uri="http://schemas.openxmlformats.org/drawingml/2006/table">
            <a:tbl>
              <a:tblPr firstRow="1" bandRow="1">
                <a:tableStyleId>{5C22544A-7EE6-4342-B048-85BDC9FD1C3A}</a:tableStyleId>
              </a:tblPr>
              <a:tblGrid>
                <a:gridCol w="498566">
                  <a:extLst>
                    <a:ext uri="{9D8B030D-6E8A-4147-A177-3AD203B41FA5}">
                      <a16:colId xmlns:a16="http://schemas.microsoft.com/office/drawing/2014/main" val="1979927239"/>
                    </a:ext>
                  </a:extLst>
                </a:gridCol>
                <a:gridCol w="498566">
                  <a:extLst>
                    <a:ext uri="{9D8B030D-6E8A-4147-A177-3AD203B41FA5}">
                      <a16:colId xmlns:a16="http://schemas.microsoft.com/office/drawing/2014/main" val="1260709749"/>
                    </a:ext>
                  </a:extLst>
                </a:gridCol>
                <a:gridCol w="498566">
                  <a:extLst>
                    <a:ext uri="{9D8B030D-6E8A-4147-A177-3AD203B41FA5}">
                      <a16:colId xmlns:a16="http://schemas.microsoft.com/office/drawing/2014/main" val="1937948941"/>
                    </a:ext>
                  </a:extLst>
                </a:gridCol>
                <a:gridCol w="498566">
                  <a:extLst>
                    <a:ext uri="{9D8B030D-6E8A-4147-A177-3AD203B41FA5}">
                      <a16:colId xmlns:a16="http://schemas.microsoft.com/office/drawing/2014/main" val="1721306935"/>
                    </a:ext>
                  </a:extLst>
                </a:gridCol>
                <a:gridCol w="498566">
                  <a:extLst>
                    <a:ext uri="{9D8B030D-6E8A-4147-A177-3AD203B41FA5}">
                      <a16:colId xmlns:a16="http://schemas.microsoft.com/office/drawing/2014/main" val="139727585"/>
                    </a:ext>
                  </a:extLst>
                </a:gridCol>
                <a:gridCol w="498566">
                  <a:extLst>
                    <a:ext uri="{9D8B030D-6E8A-4147-A177-3AD203B41FA5}">
                      <a16:colId xmlns:a16="http://schemas.microsoft.com/office/drawing/2014/main" val="1856066267"/>
                    </a:ext>
                  </a:extLst>
                </a:gridCol>
              </a:tblGrid>
              <a:tr h="222867">
                <a:tc>
                  <a:txBody>
                    <a:bodyPr/>
                    <a:lstStyle/>
                    <a:p>
                      <a:pPr algn="ctr" fontAlgn="b"/>
                      <a:r>
                        <a:rPr lang="fr-FR" sz="1100" b="1" i="0" u="none" strike="noStrike" dirty="0">
                          <a:solidFill>
                            <a:schemeClr val="bg1"/>
                          </a:solidFill>
                          <a:effectLst/>
                          <a:latin typeface="+mn-lt"/>
                        </a:rPr>
                        <a:t>2021</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2020</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2019</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2018</a:t>
                      </a:r>
                    </a:p>
                  </a:txBody>
                  <a:tcPr marL="7620" marR="7620" marT="7620" marB="0" anchor="ctr">
                    <a:lnB w="38100" cmpd="sng">
                      <a:noFill/>
                    </a:lnB>
                    <a:solidFill>
                      <a:schemeClr val="tx2"/>
                    </a:solidFill>
                  </a:tcPr>
                </a:tc>
                <a:tc>
                  <a:txBody>
                    <a:bodyPr/>
                    <a:lstStyle/>
                    <a:p>
                      <a:pPr algn="ctr" fontAlgn="b"/>
                      <a:r>
                        <a:rPr lang="fr-FR" sz="1100" b="1" i="0" u="none" strike="noStrike">
                          <a:solidFill>
                            <a:schemeClr val="bg1"/>
                          </a:solidFill>
                          <a:effectLst/>
                          <a:latin typeface="+mn-lt"/>
                        </a:rPr>
                        <a:t>2017</a:t>
                      </a:r>
                    </a:p>
                  </a:txBody>
                  <a:tcPr marL="7620" marR="7620" marT="7620" marB="0" anchor="ctr">
                    <a:lnB w="38100" cmpd="sng">
                      <a:noFill/>
                    </a:lnB>
                    <a:solidFill>
                      <a:schemeClr val="tx2"/>
                    </a:solidFill>
                  </a:tcPr>
                </a:tc>
                <a:tc>
                  <a:txBody>
                    <a:bodyPr/>
                    <a:lstStyle/>
                    <a:p>
                      <a:pPr algn="ctr" fontAlgn="b"/>
                      <a:r>
                        <a:rPr lang="fr-FR" sz="1100" b="1" i="0" u="none" strike="noStrike" dirty="0">
                          <a:solidFill>
                            <a:schemeClr val="bg1"/>
                          </a:solidFill>
                          <a:effectLst/>
                          <a:latin typeface="+mn-lt"/>
                        </a:rPr>
                        <a:t>2016</a:t>
                      </a:r>
                    </a:p>
                  </a:txBody>
                  <a:tcPr marL="7620" marR="7620" marT="7620" marB="0" anchor="ctr">
                    <a:lnB w="38100" cmpd="sng">
                      <a:noFill/>
                    </a:lnB>
                    <a:solidFill>
                      <a:schemeClr val="tx2"/>
                    </a:solidFill>
                  </a:tcPr>
                </a:tc>
                <a:extLst>
                  <a:ext uri="{0D108BD9-81ED-4DB2-BD59-A6C34878D82A}">
                    <a16:rowId xmlns:a16="http://schemas.microsoft.com/office/drawing/2014/main" val="1433681955"/>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82%</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80%</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84%</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85%</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90%</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89%</a:t>
                      </a: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9442763"/>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80%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77%</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748879"/>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71%</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74%</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77%</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72%</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120888"/>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67%</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66%</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69%</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a:solidFill>
                            <a:schemeClr val="tx2"/>
                          </a:solidFill>
                          <a:effectLst/>
                          <a:latin typeface="+mn-lt"/>
                          <a:ea typeface="+mn-ea"/>
                          <a:cs typeface="+mn-cs"/>
                        </a:rPr>
                        <a:t>73%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70%</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9152080"/>
                  </a:ext>
                </a:extLst>
              </a:tr>
              <a:tr h="54000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65%</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63%</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dirty="0">
                          <a:solidFill>
                            <a:schemeClr val="tx2"/>
                          </a:solidFill>
                          <a:effectLst/>
                          <a:latin typeface="+mn-lt"/>
                          <a:ea typeface="+mn-ea"/>
                          <a:cs typeface="+mn-cs"/>
                        </a:rPr>
                        <a:t>-</a:t>
                      </a:r>
                    </a:p>
                  </a:txBody>
                  <a:tcPr marL="7620" marR="7620" marT="762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6870495"/>
                  </a:ext>
                </a:extLst>
              </a:tr>
            </a:tbl>
          </a:graphicData>
        </a:graphic>
      </p:graphicFrame>
      <p:sp>
        <p:nvSpPr>
          <p:cNvPr id="11" name="ZoneTexte 10">
            <a:extLst>
              <a:ext uri="{FF2B5EF4-FFF2-40B4-BE49-F238E27FC236}">
                <a16:creationId xmlns:a16="http://schemas.microsoft.com/office/drawing/2014/main" id="{82687FFC-3238-1765-6753-90EE26AE6140}"/>
              </a:ext>
            </a:extLst>
          </p:cNvPr>
          <p:cNvSpPr txBox="1"/>
          <p:nvPr/>
        </p:nvSpPr>
        <p:spPr>
          <a:xfrm>
            <a:off x="5819747" y="2204099"/>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2" name="ZoneTexte 11">
            <a:extLst>
              <a:ext uri="{FF2B5EF4-FFF2-40B4-BE49-F238E27FC236}">
                <a16:creationId xmlns:a16="http://schemas.microsoft.com/office/drawing/2014/main" id="{5E8A3771-245F-D2E1-347B-DF9C6775A03E}"/>
              </a:ext>
            </a:extLst>
          </p:cNvPr>
          <p:cNvSpPr txBox="1"/>
          <p:nvPr/>
        </p:nvSpPr>
        <p:spPr>
          <a:xfrm>
            <a:off x="5617762" y="3811535"/>
            <a:ext cx="120253" cy="153888"/>
          </a:xfrm>
          <a:prstGeom prst="rect">
            <a:avLst/>
          </a:prstGeom>
          <a:noFill/>
        </p:spPr>
        <p:txBody>
          <a:bodyPr wrap="square" lIns="0" tIns="0" rIns="0" bIns="0">
            <a:spAutoFit/>
          </a:bodyPr>
          <a:lstStyle/>
          <a:p>
            <a:r>
              <a:rPr lang="en-CA" sz="1000" b="1" dirty="0">
                <a:solidFill>
                  <a:schemeClr val="accent4"/>
                </a:solidFill>
                <a:latin typeface="Calibri" panose="020F0502020204030204" pitchFamily="34" charset="0"/>
                <a:cs typeface="Calibri" panose="020F0502020204030204" pitchFamily="34" charset="0"/>
              </a:rPr>
              <a:t>↓</a:t>
            </a:r>
            <a:endParaRPr lang="fr-FR" sz="1000" dirty="0"/>
          </a:p>
        </p:txBody>
      </p:sp>
      <p:sp>
        <p:nvSpPr>
          <p:cNvPr id="15" name="Rectangle 14">
            <a:extLst>
              <a:ext uri="{FF2B5EF4-FFF2-40B4-BE49-F238E27FC236}">
                <a16:creationId xmlns:a16="http://schemas.microsoft.com/office/drawing/2014/main" id="{9D181DD2-A545-14B6-E54C-2A84F9F51DD6}"/>
              </a:ext>
            </a:extLst>
          </p:cNvPr>
          <p:cNvSpPr/>
          <p:nvPr/>
        </p:nvSpPr>
        <p:spPr>
          <a:xfrm>
            <a:off x="0" y="1722482"/>
            <a:ext cx="1404000" cy="30959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Non, pas du tout intéressé</a:t>
            </a:r>
          </a:p>
        </p:txBody>
      </p:sp>
      <p:sp>
        <p:nvSpPr>
          <p:cNvPr id="16" name="Rectangle 15">
            <a:extLst>
              <a:ext uri="{FF2B5EF4-FFF2-40B4-BE49-F238E27FC236}">
                <a16:creationId xmlns:a16="http://schemas.microsoft.com/office/drawing/2014/main" id="{B28D4D93-5A1A-06AD-B579-A1FCB014C303}"/>
              </a:ext>
            </a:extLst>
          </p:cNvPr>
          <p:cNvSpPr/>
          <p:nvPr/>
        </p:nvSpPr>
        <p:spPr>
          <a:xfrm>
            <a:off x="1404000" y="1722482"/>
            <a:ext cx="1404000" cy="309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000" b="1" dirty="0">
                <a:solidFill>
                  <a:schemeClr val="tx1"/>
                </a:solidFill>
                <a:latin typeface="+mj-lt"/>
              </a:rPr>
              <a:t>Non, plutôt pas intéressé</a:t>
            </a:r>
          </a:p>
        </p:txBody>
      </p:sp>
      <p:sp>
        <p:nvSpPr>
          <p:cNvPr id="17" name="Rectangle 16">
            <a:extLst>
              <a:ext uri="{FF2B5EF4-FFF2-40B4-BE49-F238E27FC236}">
                <a16:creationId xmlns:a16="http://schemas.microsoft.com/office/drawing/2014/main" id="{12A0F52C-3C5A-37B0-434B-4C65CCE6B10F}"/>
              </a:ext>
            </a:extLst>
          </p:cNvPr>
          <p:cNvSpPr/>
          <p:nvPr/>
        </p:nvSpPr>
        <p:spPr>
          <a:xfrm>
            <a:off x="2808000" y="1722482"/>
            <a:ext cx="1404000" cy="309594"/>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Oui, plutôt intéressé</a:t>
            </a:r>
          </a:p>
        </p:txBody>
      </p:sp>
      <p:sp>
        <p:nvSpPr>
          <p:cNvPr id="18" name="Rectangle 17">
            <a:extLst>
              <a:ext uri="{FF2B5EF4-FFF2-40B4-BE49-F238E27FC236}">
                <a16:creationId xmlns:a16="http://schemas.microsoft.com/office/drawing/2014/main" id="{07B2A64B-3B2E-D54F-05C1-D9E7ACA9E148}"/>
              </a:ext>
            </a:extLst>
          </p:cNvPr>
          <p:cNvSpPr/>
          <p:nvPr/>
        </p:nvSpPr>
        <p:spPr>
          <a:xfrm>
            <a:off x="4190405" y="1722482"/>
            <a:ext cx="1404000" cy="3095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Oui, très intéressé</a:t>
            </a:r>
          </a:p>
        </p:txBody>
      </p:sp>
    </p:spTree>
    <p:extLst>
      <p:ext uri="{BB962C8B-B14F-4D97-AF65-F5344CB8AC3E}">
        <p14:creationId xmlns:p14="http://schemas.microsoft.com/office/powerpoint/2010/main" val="948354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27">
            <a:extLst>
              <a:ext uri="{FF2B5EF4-FFF2-40B4-BE49-F238E27FC236}">
                <a16:creationId xmlns:a16="http://schemas.microsoft.com/office/drawing/2014/main" id="{BE18FEB9-F181-874D-A264-FB19E5B61429}"/>
              </a:ext>
            </a:extLst>
          </p:cNvPr>
          <p:cNvPicPr>
            <a:picLocks noGrp="1" noChangeAspect="1"/>
          </p:cNvPicPr>
          <p:nvPr>
            <p:ph type="pic" sz="quarter" idx="13"/>
          </p:nvPr>
        </p:nvPicPr>
        <p:blipFill rotWithShape="1">
          <a:blip r:embed="rId2">
            <a:alphaModFix amt="50000"/>
          </a:blip>
          <a:srcRect/>
          <a:stretch/>
        </p:blipFill>
        <p:spPr>
          <a:xfrm>
            <a:off x="350953" y="1060451"/>
            <a:ext cx="8420399" cy="3680591"/>
          </a:xfrm>
        </p:spPr>
      </p:pic>
      <p:sp>
        <p:nvSpPr>
          <p:cNvPr id="23" name="Titre 22">
            <a:extLst>
              <a:ext uri="{FF2B5EF4-FFF2-40B4-BE49-F238E27FC236}">
                <a16:creationId xmlns:a16="http://schemas.microsoft.com/office/drawing/2014/main" id="{8A4CC15E-B88A-CD4D-BE0F-BC796F5908FB}"/>
              </a:ext>
            </a:extLst>
          </p:cNvPr>
          <p:cNvSpPr>
            <a:spLocks noGrp="1"/>
          </p:cNvSpPr>
          <p:nvPr>
            <p:ph type="ctrTitle"/>
          </p:nvPr>
        </p:nvSpPr>
        <p:spPr>
          <a:xfrm>
            <a:off x="1963738" y="2751138"/>
            <a:ext cx="6159181" cy="571500"/>
          </a:xfrm>
        </p:spPr>
        <p:txBody>
          <a:bodyPr/>
          <a:lstStyle/>
          <a:p>
            <a:r>
              <a:rPr lang="fr-FR" dirty="0"/>
              <a:t>Les consommateurs réguliers de produits biologiques</a:t>
            </a:r>
          </a:p>
        </p:txBody>
      </p:sp>
      <p:sp>
        <p:nvSpPr>
          <p:cNvPr id="6" name="Sous-titre 5">
            <a:extLst>
              <a:ext uri="{FF2B5EF4-FFF2-40B4-BE49-F238E27FC236}">
                <a16:creationId xmlns:a16="http://schemas.microsoft.com/office/drawing/2014/main" id="{D8A607B1-9F3C-5641-8F6E-0AB5C827D094}"/>
              </a:ext>
            </a:extLst>
          </p:cNvPr>
          <p:cNvSpPr>
            <a:spLocks noGrp="1"/>
          </p:cNvSpPr>
          <p:nvPr>
            <p:ph type="subTitle" idx="1"/>
          </p:nvPr>
        </p:nvSpPr>
        <p:spPr>
          <a:xfrm>
            <a:off x="1963739" y="3322638"/>
            <a:ext cx="3516646" cy="322262"/>
          </a:xfrm>
        </p:spPr>
        <p:txBody>
          <a:bodyPr/>
          <a:lstStyle/>
          <a:p>
            <a:endParaRPr lang="fr-FR" dirty="0"/>
          </a:p>
        </p:txBody>
      </p:sp>
      <p:sp>
        <p:nvSpPr>
          <p:cNvPr id="15" name="Espace réservé du texte 14">
            <a:extLst>
              <a:ext uri="{FF2B5EF4-FFF2-40B4-BE49-F238E27FC236}">
                <a16:creationId xmlns:a16="http://schemas.microsoft.com/office/drawing/2014/main" id="{46A7250E-127D-BB45-8CCC-3D6E29F4E0E4}"/>
              </a:ext>
            </a:extLst>
          </p:cNvPr>
          <p:cNvSpPr>
            <a:spLocks noGrp="1"/>
          </p:cNvSpPr>
          <p:nvPr>
            <p:ph type="body" sz="quarter" idx="14"/>
          </p:nvPr>
        </p:nvSpPr>
        <p:spPr>
          <a:xfrm>
            <a:off x="-154857" y="1726280"/>
            <a:ext cx="2034005" cy="1774825"/>
          </a:xfrm>
        </p:spPr>
        <p:txBody>
          <a:bodyPr/>
          <a:lstStyle/>
          <a:p>
            <a:r>
              <a:rPr lang="fr-FR" dirty="0"/>
              <a:t>5.</a:t>
            </a:r>
          </a:p>
        </p:txBody>
      </p:sp>
      <p:sp>
        <p:nvSpPr>
          <p:cNvPr id="2" name="ZoneTexte 1">
            <a:hlinkClick r:id="rId3" action="ppaction://hlinksldjump"/>
            <a:extLst>
              <a:ext uri="{FF2B5EF4-FFF2-40B4-BE49-F238E27FC236}">
                <a16:creationId xmlns:a16="http://schemas.microsoft.com/office/drawing/2014/main" id="{DF8D3156-2DA5-D573-410A-81F690CD505E}"/>
              </a:ext>
            </a:extLst>
          </p:cNvPr>
          <p:cNvSpPr txBox="1"/>
          <p:nvPr/>
        </p:nvSpPr>
        <p:spPr>
          <a:xfrm>
            <a:off x="6462792" y="4335492"/>
            <a:ext cx="2306800" cy="369332"/>
          </a:xfrm>
          <a:prstGeom prst="rect">
            <a:avLst/>
          </a:prstGeom>
          <a:solidFill>
            <a:srgbClr val="FFFFFF">
              <a:alpha val="50196"/>
            </a:srgbClr>
          </a:solidFill>
        </p:spPr>
        <p:txBody>
          <a:bodyPr wrap="square" rtlCol="0">
            <a:spAutoFit/>
          </a:bodyPr>
          <a:lstStyle/>
          <a:p>
            <a:pPr algn="ctr"/>
            <a:r>
              <a:rPr lang="fr-FR" u="sng" dirty="0">
                <a:solidFill>
                  <a:schemeClr val="tx1">
                    <a:lumMod val="75000"/>
                    <a:lumOff val="25000"/>
                  </a:schemeClr>
                </a:solidFill>
              </a:rPr>
              <a:t>Retour au sommaire</a:t>
            </a:r>
          </a:p>
        </p:txBody>
      </p:sp>
    </p:spTree>
    <p:extLst>
      <p:ext uri="{BB962C8B-B14F-4D97-AF65-F5344CB8AC3E}">
        <p14:creationId xmlns:p14="http://schemas.microsoft.com/office/powerpoint/2010/main" val="4103575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1727353" y="262430"/>
            <a:ext cx="6446288" cy="653143"/>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dirty="0"/>
              <a:t>Les consommateurs réguliers de produits bio – A retenir</a:t>
            </a:r>
          </a:p>
        </p:txBody>
      </p:sp>
      <p:sp>
        <p:nvSpPr>
          <p:cNvPr id="3" name="ZoneTexte 2">
            <a:extLst>
              <a:ext uri="{FF2B5EF4-FFF2-40B4-BE49-F238E27FC236}">
                <a16:creationId xmlns:a16="http://schemas.microsoft.com/office/drawing/2014/main" id="{4836B3E1-3F8F-B020-CED6-B656C2252C41}"/>
              </a:ext>
            </a:extLst>
          </p:cNvPr>
          <p:cNvSpPr txBox="1"/>
          <p:nvPr/>
        </p:nvSpPr>
        <p:spPr>
          <a:xfrm>
            <a:off x="276701" y="958790"/>
            <a:ext cx="8617268" cy="3792134"/>
          </a:xfrm>
          <a:prstGeom prst="rect">
            <a:avLst/>
          </a:prstGeom>
          <a:noFill/>
        </p:spPr>
        <p:txBody>
          <a:bodyPr wrap="square" numCol="3" spcCol="360000">
            <a:noAutofit/>
          </a:bodyPr>
          <a:lstStyle/>
          <a:p>
            <a:pPr indent="-2481263" algn="just">
              <a:spcBef>
                <a:spcPts val="0"/>
              </a:spcBef>
              <a:buNone/>
              <a:tabLst>
                <a:tab pos="2605088" algn="l"/>
              </a:tabLst>
            </a:pPr>
            <a:r>
              <a:rPr lang="fr-FR" sz="1000" b="1" dirty="0">
                <a:solidFill>
                  <a:schemeClr val="tx2"/>
                </a:solidFill>
              </a:rPr>
              <a:t>Le bio recrute parmi les catégories modestes et les jeunes</a:t>
            </a:r>
            <a:endParaRPr lang="fr-FR" sz="1100" b="1" dirty="0">
              <a:solidFill>
                <a:schemeClr val="accent5"/>
              </a:solidFill>
              <a:latin typeface="Futura PT Book" panose="020B0502020204020303" pitchFamily="34" charset="0"/>
            </a:endParaRP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Les nouveaux consommateurs réguliers de produits bio (ceux qui en consomment depuis moins d’un an) sont moins nombreux qu’en 2021. En effet, </a:t>
            </a:r>
            <a:r>
              <a:rPr lang="fr-FR" sz="900" b="1" dirty="0">
                <a:solidFill>
                  <a:srgbClr val="000000"/>
                </a:solidFill>
                <a:ea typeface="Calibri" panose="020F0502020204030204" pitchFamily="34" charset="0"/>
                <a:cs typeface="Times New Roman (Body CS)"/>
              </a:rPr>
              <a:t>8% des consommateurs réguliers </a:t>
            </a:r>
            <a:r>
              <a:rPr lang="fr-FR" sz="900" dirty="0">
                <a:solidFill>
                  <a:srgbClr val="000000"/>
                </a:solidFill>
                <a:ea typeface="Calibri" panose="020F0502020204030204" pitchFamily="34" charset="0"/>
                <a:cs typeface="Times New Roman (Body CS)"/>
              </a:rPr>
              <a:t>de bios (soit 5% de l’ensemble des Français) </a:t>
            </a:r>
            <a:r>
              <a:rPr lang="fr-FR" sz="900" b="1" dirty="0">
                <a:solidFill>
                  <a:srgbClr val="000000"/>
                </a:solidFill>
                <a:ea typeface="Calibri" panose="020F0502020204030204" pitchFamily="34" charset="0"/>
                <a:cs typeface="Times New Roman (Body CS)"/>
              </a:rPr>
              <a:t>consomment des produits bios depuis moins d’un an</a:t>
            </a:r>
            <a:r>
              <a:rPr lang="fr-FR" sz="900" dirty="0">
                <a:solidFill>
                  <a:srgbClr val="000000"/>
                </a:solidFill>
                <a:ea typeface="Calibri" panose="020F0502020204030204" pitchFamily="34" charset="0"/>
                <a:cs typeface="Times New Roman (Body CS)"/>
              </a:rPr>
              <a:t> contre 11% en 2021. </a:t>
            </a: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Les nouveaux consommateurs réguliers de bio se recrutent davantage parmi </a:t>
            </a:r>
            <a:r>
              <a:rPr lang="fr-FR" sz="900" b="1" dirty="0">
                <a:solidFill>
                  <a:srgbClr val="000000"/>
                </a:solidFill>
                <a:ea typeface="Calibri" panose="020F0502020204030204" pitchFamily="34" charset="0"/>
                <a:cs typeface="Times New Roman (Body CS)"/>
              </a:rPr>
              <a:t>les plus jeunes </a:t>
            </a:r>
            <a:r>
              <a:rPr lang="fr-FR" sz="900" dirty="0">
                <a:solidFill>
                  <a:srgbClr val="000000"/>
                </a:solidFill>
                <a:ea typeface="Calibri" panose="020F0502020204030204" pitchFamily="34" charset="0"/>
                <a:cs typeface="Times New Roman (Body CS)"/>
              </a:rPr>
              <a:t>(9% des 18-24 ans), et </a:t>
            </a:r>
            <a:r>
              <a:rPr lang="fr-FR" sz="900" b="1" dirty="0">
                <a:solidFill>
                  <a:srgbClr val="000000"/>
                </a:solidFill>
                <a:ea typeface="Calibri" panose="020F0502020204030204" pitchFamily="34" charset="0"/>
                <a:cs typeface="Times New Roman (Body CS)"/>
              </a:rPr>
              <a:t>les catégories les plus modestes de la population </a:t>
            </a:r>
            <a:r>
              <a:rPr lang="fr-FR" sz="900" dirty="0">
                <a:solidFill>
                  <a:srgbClr val="000000"/>
                </a:solidFill>
                <a:ea typeface="Calibri" panose="020F0502020204030204" pitchFamily="34" charset="0"/>
                <a:cs typeface="Times New Roman (Body CS)"/>
              </a:rPr>
              <a:t>(9% des chômeurs et des Français dont les revenus du ménage sont inférieurs à 1000 € / mois et par unité de consommation). </a:t>
            </a:r>
          </a:p>
          <a:p>
            <a:pPr algn="just"/>
            <a:endParaRPr lang="fr-FR" sz="900" dirty="0">
              <a:solidFill>
                <a:srgbClr val="000000"/>
              </a:solidFill>
              <a:ea typeface="Calibri" panose="020F0502020204030204" pitchFamily="34" charset="0"/>
              <a:cs typeface="Times New Roman (Body CS)"/>
            </a:endParaRPr>
          </a:p>
          <a:p>
            <a:pPr algn="just"/>
            <a:r>
              <a:rPr lang="fr-FR" sz="900" dirty="0">
                <a:solidFill>
                  <a:srgbClr val="000000"/>
                </a:solidFill>
                <a:ea typeface="Calibri" panose="020F0502020204030204" pitchFamily="34" charset="0"/>
                <a:cs typeface="Times New Roman (Body CS)"/>
              </a:rPr>
              <a:t>Les </a:t>
            </a:r>
            <a:r>
              <a:rPr lang="fr-FR" sz="900" b="1" dirty="0">
                <a:solidFill>
                  <a:srgbClr val="000000"/>
                </a:solidFill>
                <a:ea typeface="Calibri" panose="020F0502020204030204" pitchFamily="34" charset="0"/>
                <a:cs typeface="Times New Roman (Body CS)"/>
              </a:rPr>
              <a:t>fruits et légumes frais </a:t>
            </a:r>
            <a:r>
              <a:rPr lang="fr-FR" sz="900" dirty="0">
                <a:solidFill>
                  <a:srgbClr val="000000"/>
                </a:solidFill>
                <a:ea typeface="Calibri" panose="020F0502020204030204" pitchFamily="34" charset="0"/>
                <a:cs typeface="Times New Roman (Body CS)"/>
              </a:rPr>
              <a:t>et les </a:t>
            </a:r>
            <a:r>
              <a:rPr lang="fr-FR" sz="900" b="1" dirty="0">
                <a:solidFill>
                  <a:srgbClr val="000000"/>
                </a:solidFill>
                <a:ea typeface="Calibri" panose="020F0502020204030204" pitchFamily="34" charset="0"/>
                <a:cs typeface="Times New Roman (Body CS)"/>
              </a:rPr>
              <a:t>œufs</a:t>
            </a:r>
            <a:r>
              <a:rPr lang="fr-FR" sz="900" dirty="0">
                <a:solidFill>
                  <a:srgbClr val="000000"/>
                </a:solidFill>
                <a:ea typeface="Calibri" panose="020F0502020204030204" pitchFamily="34" charset="0"/>
                <a:cs typeface="Times New Roman (Body CS)"/>
              </a:rPr>
              <a:t> restent les produits bio les plus fréquemment consommés, y compris par les néo-consommateurs réguliers de bio.</a:t>
            </a:r>
          </a:p>
          <a:p>
            <a:pPr algn="just"/>
            <a:endParaRPr lang="fr-FR" sz="900" dirty="0">
              <a:solidFill>
                <a:srgbClr val="000000"/>
              </a:solidFill>
              <a:ea typeface="Calibri" panose="020F0502020204030204" pitchFamily="34" charset="0"/>
              <a:cs typeface="Times New Roman (Body CS)"/>
            </a:endParaRPr>
          </a:p>
          <a:p>
            <a:pPr algn="just"/>
            <a:endParaRPr lang="fr-FR" sz="900" dirty="0">
              <a:solidFill>
                <a:srgbClr val="000000"/>
              </a:solidFill>
              <a:ea typeface="Calibri" panose="020F0502020204030204" pitchFamily="34" charset="0"/>
              <a:cs typeface="Times New Roman (Body CS)"/>
            </a:endParaRPr>
          </a:p>
          <a:p>
            <a:pPr algn="just"/>
            <a:endParaRPr lang="fr-FR" sz="900" dirty="0">
              <a:solidFill>
                <a:srgbClr val="000000"/>
              </a:solidFill>
              <a:ea typeface="Calibri" panose="020F0502020204030204" pitchFamily="34" charset="0"/>
              <a:cs typeface="Times New Roman (Body CS)"/>
            </a:endParaRPr>
          </a:p>
          <a:p>
            <a:pPr algn="just"/>
            <a:endParaRPr lang="fr-FR" sz="900" dirty="0">
              <a:solidFill>
                <a:srgbClr val="000000"/>
              </a:solidFill>
              <a:ea typeface="Calibri" panose="020F0502020204030204" pitchFamily="34" charset="0"/>
              <a:cs typeface="Times New Roman (Body CS)"/>
            </a:endParaRPr>
          </a:p>
          <a:p>
            <a:pPr indent="-2481263" algn="just">
              <a:tabLst>
                <a:tab pos="2605088" algn="l"/>
              </a:tabLst>
            </a:pPr>
            <a:r>
              <a:rPr lang="fr-FR" sz="1000" b="1" dirty="0">
                <a:solidFill>
                  <a:schemeClr val="tx2"/>
                </a:solidFill>
              </a:rPr>
              <a:t>Les motivations individuelles prégnantes dans la consommation de produits bios</a:t>
            </a:r>
          </a:p>
          <a:p>
            <a:pPr indent="-2481263" algn="just">
              <a:tabLst>
                <a:tab pos="2605088" algn="l"/>
              </a:tabLst>
            </a:pPr>
            <a:endParaRPr lang="fr-FR" sz="1000" b="1" dirty="0">
              <a:solidFill>
                <a:schemeClr val="tx2"/>
              </a:solidFill>
            </a:endParaRPr>
          </a:p>
          <a:p>
            <a:pPr algn="just"/>
            <a:r>
              <a:rPr lang="fr-FR" sz="900" dirty="0">
                <a:solidFill>
                  <a:srgbClr val="000000"/>
                </a:solidFill>
              </a:rPr>
              <a:t>« </a:t>
            </a:r>
            <a:r>
              <a:rPr lang="fr-FR" sz="900" b="1" dirty="0">
                <a:solidFill>
                  <a:srgbClr val="000000"/>
                </a:solidFill>
              </a:rPr>
              <a:t>Préserver sa santé </a:t>
            </a:r>
            <a:r>
              <a:rPr lang="fr-FR" sz="900" dirty="0">
                <a:solidFill>
                  <a:srgbClr val="000000"/>
                </a:solidFill>
              </a:rPr>
              <a:t>» est la première raison, invoquée par </a:t>
            </a:r>
            <a:r>
              <a:rPr lang="fr-FR" sz="900" b="1" dirty="0">
                <a:solidFill>
                  <a:srgbClr val="000000"/>
                </a:solidFill>
              </a:rPr>
              <a:t>33% des consommateurs </a:t>
            </a:r>
            <a:r>
              <a:rPr lang="fr-FR" sz="900" dirty="0">
                <a:solidFill>
                  <a:srgbClr val="000000"/>
                </a:solidFill>
              </a:rPr>
              <a:t>réguliers de produits bios, qui les a conduits à consommer bio. Cette raison a </a:t>
            </a:r>
            <a:r>
              <a:rPr lang="fr-FR" sz="900" b="1" dirty="0">
                <a:solidFill>
                  <a:srgbClr val="000000"/>
                </a:solidFill>
              </a:rPr>
              <a:t>gagné 6 points </a:t>
            </a:r>
            <a:r>
              <a:rPr lang="fr-FR" sz="900" dirty="0">
                <a:solidFill>
                  <a:srgbClr val="000000"/>
                </a:solidFill>
              </a:rPr>
              <a:t>par rapport à 2021. La deuxième raison citée par 13% des consommateurs réguliers de produits bios est « </a:t>
            </a:r>
            <a:r>
              <a:rPr lang="fr-FR" sz="900" b="1" dirty="0">
                <a:solidFill>
                  <a:srgbClr val="000000"/>
                </a:solidFill>
              </a:rPr>
              <a:t>Pour le goût </a:t>
            </a:r>
            <a:r>
              <a:rPr lang="fr-FR" sz="900" dirty="0">
                <a:solidFill>
                  <a:srgbClr val="000000"/>
                </a:solidFill>
              </a:rPr>
              <a:t>». Ce n’est qu’en troisième position qu’arrive la raison « Pour préserver l’environnement », pour 12% des consommateurs réguliers de produits bios. </a:t>
            </a:r>
          </a:p>
          <a:p>
            <a:pPr algn="just"/>
            <a:endParaRPr lang="fr-FR" sz="900" dirty="0">
              <a:solidFill>
                <a:srgbClr val="000000"/>
              </a:solidFill>
            </a:endParaRPr>
          </a:p>
          <a:p>
            <a:pPr algn="just"/>
            <a:r>
              <a:rPr lang="fr-FR" sz="900" dirty="0">
                <a:solidFill>
                  <a:srgbClr val="000000"/>
                </a:solidFill>
              </a:rPr>
              <a:t>Les raisons qui motivent la poursuite de la consommation de produits alimentaires bio sont variées. On retrouve néanmoins </a:t>
            </a:r>
            <a:r>
              <a:rPr lang="fr-FR" sz="900" b="1" dirty="0">
                <a:solidFill>
                  <a:srgbClr val="000000"/>
                </a:solidFill>
              </a:rPr>
              <a:t>la prégnance de la santé</a:t>
            </a:r>
            <a:r>
              <a:rPr lang="fr-FR" sz="900" dirty="0">
                <a:solidFill>
                  <a:srgbClr val="000000"/>
                </a:solidFill>
              </a:rPr>
              <a:t> (pour 57% des consommateurs réguliers, soit 4 points de plus qu’en 2021). « Préserver l’environnement » se positionne cette fois-ci en deuxième avec 43% des consommateurs réguliers qui ont cité cette raison. « Pour le goût » arrive en troisième au coude à coude avec la préservation de l’environnement puisque cité par 42% des consommateurs réguliers de bio. </a:t>
            </a:r>
          </a:p>
          <a:p>
            <a:pPr algn="just"/>
            <a:endParaRPr lang="fr-FR" sz="900" dirty="0">
              <a:solidFill>
                <a:srgbClr val="000000"/>
              </a:solidFill>
            </a:endParaRPr>
          </a:p>
          <a:p>
            <a:pPr algn="just"/>
            <a:endParaRPr lang="fr-FR" sz="900" dirty="0">
              <a:solidFill>
                <a:srgbClr val="000000"/>
              </a:solidFill>
            </a:endParaRPr>
          </a:p>
          <a:p>
            <a:pPr algn="just"/>
            <a:r>
              <a:rPr lang="fr-FR" sz="1000" b="1" dirty="0">
                <a:solidFill>
                  <a:schemeClr val="tx2"/>
                </a:solidFill>
              </a:rPr>
              <a:t>Pour les jeunes, les motivations sanitaires sont moins fortes</a:t>
            </a:r>
          </a:p>
          <a:p>
            <a:pPr algn="just"/>
            <a:endParaRPr lang="fr-FR" sz="900" dirty="0">
              <a:solidFill>
                <a:srgbClr val="000000"/>
              </a:solidFill>
            </a:endParaRPr>
          </a:p>
          <a:p>
            <a:pPr algn="just"/>
            <a:r>
              <a:rPr lang="fr-FR" sz="900" dirty="0">
                <a:solidFill>
                  <a:srgbClr val="000000"/>
                </a:solidFill>
              </a:rPr>
              <a:t>Parmi les 18-24 ans consommant régulièrement des produits bios, 49% indiquent le faire pour « Préserver leur santé » soit </a:t>
            </a:r>
            <a:r>
              <a:rPr lang="fr-FR" sz="900" b="1" dirty="0">
                <a:solidFill>
                  <a:srgbClr val="000000"/>
                </a:solidFill>
              </a:rPr>
              <a:t>8 points de moins </a:t>
            </a:r>
            <a:r>
              <a:rPr lang="fr-FR" sz="900" dirty="0">
                <a:solidFill>
                  <a:srgbClr val="000000"/>
                </a:solidFill>
              </a:rPr>
              <a:t>que la population générale. 46% indiquent, eux, manger bio pour « </a:t>
            </a:r>
            <a:r>
              <a:rPr lang="fr-FR" sz="900" b="1" dirty="0">
                <a:solidFill>
                  <a:srgbClr val="000000"/>
                </a:solidFill>
              </a:rPr>
              <a:t>Préserver l’environnement </a:t>
            </a:r>
            <a:r>
              <a:rPr lang="fr-FR" sz="900" dirty="0">
                <a:solidFill>
                  <a:srgbClr val="000000"/>
                </a:solidFill>
              </a:rPr>
              <a:t>».   </a:t>
            </a:r>
          </a:p>
          <a:p>
            <a:pPr algn="just"/>
            <a:endParaRPr lang="fr-FR" sz="900" dirty="0">
              <a:solidFill>
                <a:srgbClr val="000000"/>
              </a:solidFill>
            </a:endParaRPr>
          </a:p>
          <a:p>
            <a:pPr algn="just"/>
            <a:r>
              <a:rPr lang="fr-FR" sz="900" dirty="0">
                <a:solidFill>
                  <a:srgbClr val="000000"/>
                </a:solidFill>
              </a:rPr>
              <a:t>Les </a:t>
            </a:r>
            <a:r>
              <a:rPr lang="fr-FR" sz="900" b="1" dirty="0">
                <a:solidFill>
                  <a:srgbClr val="000000"/>
                </a:solidFill>
              </a:rPr>
              <a:t>habitudes alimentaires </a:t>
            </a:r>
            <a:r>
              <a:rPr lang="fr-FR" sz="900" dirty="0">
                <a:solidFill>
                  <a:srgbClr val="000000"/>
                </a:solidFill>
              </a:rPr>
              <a:t>acquises au niveau familial ont une importance plus grande dans la consommation actuelle de produits bios des jeunes. Ainsi, 22% citent « Par habitude familiale / foyer est déjà consommateur » soit  6 points de plus que la population générale. </a:t>
            </a:r>
          </a:p>
          <a:p>
            <a:pPr algn="just"/>
            <a:endParaRPr lang="fr-FR" sz="900" dirty="0">
              <a:solidFill>
                <a:srgbClr val="000000"/>
              </a:solidFill>
            </a:endParaRPr>
          </a:p>
          <a:p>
            <a:pPr algn="just"/>
            <a:r>
              <a:rPr lang="fr-FR" sz="1000" b="1" dirty="0">
                <a:solidFill>
                  <a:schemeClr val="tx2"/>
                </a:solidFill>
              </a:rPr>
              <a:t>Une baisse des achats réguliers en grandes et moyennes surfaces</a:t>
            </a:r>
          </a:p>
          <a:p>
            <a:pPr algn="just"/>
            <a:endParaRPr lang="fr-FR" sz="1000" b="1" dirty="0">
              <a:solidFill>
                <a:schemeClr val="tx2"/>
              </a:solidFill>
            </a:endParaRPr>
          </a:p>
          <a:p>
            <a:pPr algn="just"/>
            <a:r>
              <a:rPr lang="fr-FR" sz="900" b="1" dirty="0">
                <a:solidFill>
                  <a:srgbClr val="000000"/>
                </a:solidFill>
              </a:rPr>
              <a:t>27%</a:t>
            </a:r>
            <a:r>
              <a:rPr lang="fr-FR" sz="900" dirty="0">
                <a:solidFill>
                  <a:srgbClr val="000000"/>
                </a:solidFill>
              </a:rPr>
              <a:t> des consommateurs réguliers de produits bios achètent au moins une fois par semaine des produits bios dans une </a:t>
            </a:r>
            <a:r>
              <a:rPr lang="fr-FR" sz="900" b="1" dirty="0">
                <a:solidFill>
                  <a:srgbClr val="000000"/>
                </a:solidFill>
              </a:rPr>
              <a:t>grande ou moyenne surface, </a:t>
            </a:r>
            <a:r>
              <a:rPr lang="fr-FR" sz="900" dirty="0">
                <a:solidFill>
                  <a:srgbClr val="000000"/>
                </a:solidFill>
              </a:rPr>
              <a:t>un taux en </a:t>
            </a:r>
            <a:r>
              <a:rPr lang="fr-FR" sz="900" b="1" dirty="0">
                <a:solidFill>
                  <a:srgbClr val="000000"/>
                </a:solidFill>
              </a:rPr>
              <a:t>baisse de 6 points </a:t>
            </a:r>
            <a:r>
              <a:rPr lang="fr-FR" sz="900" dirty="0">
                <a:solidFill>
                  <a:srgbClr val="000000"/>
                </a:solidFill>
              </a:rPr>
              <a:t>par rapport à 2021, qui pourrait illustrer la </a:t>
            </a:r>
            <a:r>
              <a:rPr lang="fr-FR" sz="900" b="1" dirty="0">
                <a:solidFill>
                  <a:srgbClr val="000000"/>
                </a:solidFill>
              </a:rPr>
              <a:t>réduction des assortiments de bio</a:t>
            </a:r>
            <a:r>
              <a:rPr lang="fr-FR" sz="900" dirty="0">
                <a:solidFill>
                  <a:srgbClr val="000000"/>
                </a:solidFill>
              </a:rPr>
              <a:t> au sein de certaines enseignes.</a:t>
            </a:r>
            <a:endParaRPr lang="fr-FR" sz="1000" b="1" dirty="0">
              <a:solidFill>
                <a:schemeClr val="tx2"/>
              </a:solidFill>
            </a:endParaRPr>
          </a:p>
        </p:txBody>
      </p:sp>
    </p:spTree>
    <p:extLst>
      <p:ext uri="{BB962C8B-B14F-4D97-AF65-F5344CB8AC3E}">
        <p14:creationId xmlns:p14="http://schemas.microsoft.com/office/powerpoint/2010/main" val="4193068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7">
            <a:extLst>
              <a:ext uri="{FF2B5EF4-FFF2-40B4-BE49-F238E27FC236}">
                <a16:creationId xmlns:a16="http://schemas.microsoft.com/office/drawing/2014/main" id="{ABE8499B-8F46-0C9D-0791-2B673ADA536C}"/>
              </a:ext>
            </a:extLst>
          </p:cNvPr>
          <p:cNvPicPr>
            <a:picLocks noGrp="1" noChangeAspect="1"/>
          </p:cNvPicPr>
          <p:nvPr>
            <p:ph type="pic" sz="quarter" idx="13"/>
          </p:nvPr>
        </p:nvPicPr>
        <p:blipFill>
          <a:blip r:embed="rId2"/>
          <a:srcRect l="21707" r="21707"/>
          <a:stretch/>
        </p:blipFill>
        <p:spPr>
          <a:xfrm>
            <a:off x="4356100" y="361950"/>
            <a:ext cx="4414838" cy="4381500"/>
          </a:xfrm>
          <a:prstGeom prst="rect">
            <a:avLst/>
          </a:prstGeo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a:xfrm>
            <a:off x="350952" y="1687286"/>
            <a:ext cx="6049847" cy="1635153"/>
          </a:xfrm>
        </p:spPr>
        <p:txBody>
          <a:bodyPr/>
          <a:lstStyle/>
          <a:p>
            <a:r>
              <a:rPr lang="fr-FR" dirty="0"/>
              <a:t>Les consommateurs réguliers de produits biologiques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Ancienneté &amp; produits consommés</a:t>
            </a:r>
          </a:p>
        </p:txBody>
      </p:sp>
    </p:spTree>
    <p:extLst>
      <p:ext uri="{BB962C8B-B14F-4D97-AF65-F5344CB8AC3E}">
        <p14:creationId xmlns:p14="http://schemas.microsoft.com/office/powerpoint/2010/main" val="38858612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C0550A-6133-1A39-6CDA-5E5269B7B9D6}"/>
              </a:ext>
            </a:extLst>
          </p:cNvPr>
          <p:cNvSpPr/>
          <p:nvPr/>
        </p:nvSpPr>
        <p:spPr>
          <a:xfrm>
            <a:off x="0" y="1721271"/>
            <a:ext cx="4486759" cy="3013462"/>
          </a:xfrm>
          <a:prstGeom prst="rect">
            <a:avLst/>
          </a:prstGeom>
          <a:solidFill>
            <a:schemeClr val="accent1">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5D0F79BF-39DF-4FB2-5446-ABD57C9B807C}"/>
              </a:ext>
            </a:extLst>
          </p:cNvPr>
          <p:cNvSpPr>
            <a:spLocks noGrp="1"/>
          </p:cNvSpPr>
          <p:nvPr>
            <p:ph type="body" sz="quarter" idx="17"/>
          </p:nvPr>
        </p:nvSpPr>
        <p:spPr/>
        <p:txBody>
          <a:bodyPr/>
          <a:lstStyle/>
          <a:p>
            <a:r>
              <a:rPr lang="fr-FR" dirty="0"/>
              <a:t>Depuis combien de temps consommez-vous des produits biologiques ?</a:t>
            </a:r>
          </a:p>
        </p:txBody>
      </p:sp>
      <p:sp>
        <p:nvSpPr>
          <p:cNvPr id="3" name="Espace réservé du texte 2">
            <a:extLst>
              <a:ext uri="{FF2B5EF4-FFF2-40B4-BE49-F238E27FC236}">
                <a16:creationId xmlns:a16="http://schemas.microsoft.com/office/drawing/2014/main" id="{7FC8F2EE-15EB-6547-CAA5-9691A34D62DE}"/>
              </a:ext>
            </a:extLst>
          </p:cNvPr>
          <p:cNvSpPr>
            <a:spLocks noGrp="1"/>
          </p:cNvSpPr>
          <p:nvPr>
            <p:ph type="body" sz="quarter" idx="21"/>
          </p:nvPr>
        </p:nvSpPr>
        <p:spPr/>
        <p:txBody>
          <a:bodyPr/>
          <a:lstStyle/>
          <a:p>
            <a:r>
              <a:rPr lang="fr-FR" dirty="0"/>
              <a:t>Base : consommateurs réguliers de produits biologiques, n = 2 484</a:t>
            </a:r>
          </a:p>
        </p:txBody>
      </p:sp>
      <p:sp>
        <p:nvSpPr>
          <p:cNvPr id="4" name="Titre 3">
            <a:extLst>
              <a:ext uri="{FF2B5EF4-FFF2-40B4-BE49-F238E27FC236}">
                <a16:creationId xmlns:a16="http://schemas.microsoft.com/office/drawing/2014/main" id="{494B0DCF-3A4C-F8F5-61AB-90CFD20B44B5}"/>
              </a:ext>
            </a:extLst>
          </p:cNvPr>
          <p:cNvSpPr>
            <a:spLocks noGrp="1"/>
          </p:cNvSpPr>
          <p:nvPr>
            <p:ph type="title"/>
          </p:nvPr>
        </p:nvSpPr>
        <p:spPr/>
        <p:txBody>
          <a:bodyPr/>
          <a:lstStyle/>
          <a:p>
            <a:r>
              <a:rPr lang="fr-FR" dirty="0"/>
              <a:t>Ancienneté de consommation de produits bio</a:t>
            </a:r>
          </a:p>
        </p:txBody>
      </p:sp>
      <p:graphicFrame>
        <p:nvGraphicFramePr>
          <p:cNvPr id="7" name="Object 0">
            <a:extLst>
              <a:ext uri="{FF2B5EF4-FFF2-40B4-BE49-F238E27FC236}">
                <a16:creationId xmlns:a16="http://schemas.microsoft.com/office/drawing/2014/main" id="{9E409277-3A8E-7D69-BE94-988C6B56132C}"/>
              </a:ext>
            </a:extLst>
          </p:cNvPr>
          <p:cNvGraphicFramePr>
            <a:graphicFrameLocks noChangeAspect="1"/>
          </p:cNvGraphicFramePr>
          <p:nvPr>
            <p:extLst>
              <p:ext uri="{D42A27DB-BD31-4B8C-83A1-F6EECF244321}">
                <p14:modId xmlns:p14="http://schemas.microsoft.com/office/powerpoint/2010/main" val="2769793391"/>
              </p:ext>
            </p:extLst>
          </p:nvPr>
        </p:nvGraphicFramePr>
        <p:xfrm>
          <a:off x="764201" y="2129595"/>
          <a:ext cx="3631336" cy="23742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au 4">
            <a:extLst>
              <a:ext uri="{FF2B5EF4-FFF2-40B4-BE49-F238E27FC236}">
                <a16:creationId xmlns:a16="http://schemas.microsoft.com/office/drawing/2014/main" id="{127B520D-B4B4-A13C-0C4C-F14DBA84054C}"/>
              </a:ext>
            </a:extLst>
          </p:cNvPr>
          <p:cNvGraphicFramePr>
            <a:graphicFrameLocks noGrp="1"/>
          </p:cNvGraphicFramePr>
          <p:nvPr>
            <p:extLst>
              <p:ext uri="{D42A27DB-BD31-4B8C-83A1-F6EECF244321}">
                <p14:modId xmlns:p14="http://schemas.microsoft.com/office/powerpoint/2010/main" val="894664058"/>
              </p:ext>
            </p:extLst>
          </p:nvPr>
        </p:nvGraphicFramePr>
        <p:xfrm>
          <a:off x="4914243" y="1832224"/>
          <a:ext cx="3495255" cy="2734554"/>
        </p:xfrm>
        <a:graphic>
          <a:graphicData uri="http://schemas.openxmlformats.org/drawingml/2006/table">
            <a:tbl>
              <a:tblPr firstRow="1" bandRow="1">
                <a:tableStyleId>{5C22544A-7EE6-4342-B048-85BDC9FD1C3A}</a:tableStyleId>
              </a:tblPr>
              <a:tblGrid>
                <a:gridCol w="756000">
                  <a:extLst>
                    <a:ext uri="{9D8B030D-6E8A-4147-A177-3AD203B41FA5}">
                      <a16:colId xmlns:a16="http://schemas.microsoft.com/office/drawing/2014/main" val="3751297091"/>
                    </a:ext>
                  </a:extLst>
                </a:gridCol>
                <a:gridCol w="457200">
                  <a:extLst>
                    <a:ext uri="{9D8B030D-6E8A-4147-A177-3AD203B41FA5}">
                      <a16:colId xmlns:a16="http://schemas.microsoft.com/office/drawing/2014/main" val="3139742994"/>
                    </a:ext>
                  </a:extLst>
                </a:gridCol>
                <a:gridCol w="456411">
                  <a:extLst>
                    <a:ext uri="{9D8B030D-6E8A-4147-A177-3AD203B41FA5}">
                      <a16:colId xmlns:a16="http://schemas.microsoft.com/office/drawing/2014/main" val="3144130597"/>
                    </a:ext>
                  </a:extLst>
                </a:gridCol>
                <a:gridCol w="456411">
                  <a:extLst>
                    <a:ext uri="{9D8B030D-6E8A-4147-A177-3AD203B41FA5}">
                      <a16:colId xmlns:a16="http://schemas.microsoft.com/office/drawing/2014/main" val="2998598617"/>
                    </a:ext>
                  </a:extLst>
                </a:gridCol>
                <a:gridCol w="456411">
                  <a:extLst>
                    <a:ext uri="{9D8B030D-6E8A-4147-A177-3AD203B41FA5}">
                      <a16:colId xmlns:a16="http://schemas.microsoft.com/office/drawing/2014/main" val="961255441"/>
                    </a:ext>
                  </a:extLst>
                </a:gridCol>
                <a:gridCol w="456411">
                  <a:extLst>
                    <a:ext uri="{9D8B030D-6E8A-4147-A177-3AD203B41FA5}">
                      <a16:colId xmlns:a16="http://schemas.microsoft.com/office/drawing/2014/main" val="1672813664"/>
                    </a:ext>
                  </a:extLst>
                </a:gridCol>
                <a:gridCol w="456411">
                  <a:extLst>
                    <a:ext uri="{9D8B030D-6E8A-4147-A177-3AD203B41FA5}">
                      <a16:colId xmlns:a16="http://schemas.microsoft.com/office/drawing/2014/main" val="2918693652"/>
                    </a:ext>
                  </a:extLst>
                </a:gridCol>
              </a:tblGrid>
              <a:tr h="244989">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endParaRPr lang="fr-FR" sz="1050" b="1" i="0" u="none" strike="noStrike" kern="1200" noProof="0" dirty="0">
                        <a:solidFill>
                          <a:schemeClr val="bg1"/>
                        </a:solidFill>
                        <a:effectLst/>
                        <a:latin typeface="+mn-lt"/>
                        <a:ea typeface="+mn-ea"/>
                        <a:cs typeface="+mn-cs"/>
                      </a:endParaRPr>
                    </a:p>
                  </a:txBody>
                  <a:tcPr marL="36000" marR="3600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050" b="1" i="0" u="none" strike="noStrike" kern="1200" noProof="0" dirty="0">
                          <a:solidFill>
                            <a:schemeClr val="bg1"/>
                          </a:solidFill>
                          <a:effectLst/>
                          <a:latin typeface="+mn-lt"/>
                          <a:ea typeface="+mn-ea"/>
                          <a:cs typeface="+mn-cs"/>
                        </a:rPr>
                        <a:t>2021</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050" b="1" i="0" u="none" strike="noStrike" kern="1200" noProof="0" dirty="0">
                          <a:solidFill>
                            <a:schemeClr val="bg1"/>
                          </a:solidFill>
                          <a:effectLst/>
                          <a:latin typeface="+mn-lt"/>
                          <a:ea typeface="+mn-ea"/>
                          <a:cs typeface="+mn-cs"/>
                        </a:rPr>
                        <a:t>2020</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050" b="1" i="0" u="none" strike="noStrike" kern="1200" noProof="0" dirty="0">
                          <a:solidFill>
                            <a:schemeClr val="bg1"/>
                          </a:solidFill>
                          <a:effectLst/>
                          <a:latin typeface="+mn-lt"/>
                          <a:ea typeface="+mn-ea"/>
                          <a:cs typeface="+mn-cs"/>
                        </a:rPr>
                        <a:t>2019</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050" b="1" i="0" u="none" strike="noStrike" kern="1200" noProof="0" dirty="0">
                          <a:solidFill>
                            <a:schemeClr val="bg1"/>
                          </a:solidFill>
                          <a:effectLst/>
                          <a:latin typeface="+mn-lt"/>
                          <a:ea typeface="+mn-ea"/>
                          <a:cs typeface="+mn-cs"/>
                        </a:rPr>
                        <a:t>2018</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050" b="1" i="0" u="none" strike="noStrike" kern="1200" noProof="0" dirty="0">
                          <a:solidFill>
                            <a:schemeClr val="bg1"/>
                          </a:solidFill>
                          <a:effectLst/>
                          <a:latin typeface="+mn-lt"/>
                          <a:ea typeface="+mn-ea"/>
                          <a:cs typeface="+mn-cs"/>
                        </a:rPr>
                        <a:t>2017</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050" b="1" i="0" u="none" strike="noStrike" kern="1200" noProof="0" dirty="0">
                          <a:solidFill>
                            <a:schemeClr val="bg1"/>
                          </a:solidFill>
                          <a:effectLst/>
                          <a:latin typeface="+mn-lt"/>
                          <a:ea typeface="+mn-ea"/>
                          <a:cs typeface="+mn-cs"/>
                        </a:rPr>
                        <a:t>2016</a:t>
                      </a:r>
                    </a:p>
                  </a:txBody>
                  <a:tcPr marL="36000" marR="36000" marT="3429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309100388"/>
                  </a:ext>
                </a:extLst>
              </a:tr>
              <a:tr h="270000">
                <a:tc>
                  <a:txBody>
                    <a:bodyPr/>
                    <a:lstStyle/>
                    <a:p>
                      <a:pPr algn="ctr" fontAlgn="b"/>
                      <a:r>
                        <a:rPr lang="fr-FR" sz="1050" b="1" i="0" u="none" strike="noStrike" kern="1200" dirty="0">
                          <a:solidFill>
                            <a:schemeClr val="bg1"/>
                          </a:solidFill>
                          <a:effectLst/>
                          <a:latin typeface="+mn-lt"/>
                          <a:ea typeface="+mn-ea"/>
                          <a:cs typeface="+mn-cs"/>
                        </a:rPr>
                        <a:t>Moins d’un an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971426"/>
                  </a:ext>
                </a:extLst>
              </a:tr>
              <a:tr h="270000">
                <a:tc>
                  <a:txBody>
                    <a:bodyPr/>
                    <a:lstStyle/>
                    <a:p>
                      <a:pPr algn="ctr" fontAlgn="b"/>
                      <a:r>
                        <a:rPr lang="fr-FR" sz="1050" b="1" i="0" u="none" strike="noStrike" kern="1200" dirty="0">
                          <a:solidFill>
                            <a:schemeClr val="bg1"/>
                          </a:solidFill>
                          <a:effectLst/>
                          <a:latin typeface="+mn-lt"/>
                          <a:ea typeface="+mn-ea"/>
                          <a:cs typeface="+mn-cs"/>
                        </a:rPr>
                        <a:t>1 an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a:solidFill>
                            <a:schemeClr val="tx2"/>
                          </a:solidFill>
                          <a:effectLst/>
                          <a:latin typeface="+mn-lt"/>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3817644"/>
                  </a:ext>
                </a:extLst>
              </a:tr>
              <a:tr h="270000">
                <a:tc>
                  <a:txBody>
                    <a:bodyPr/>
                    <a:lstStyle/>
                    <a:p>
                      <a:pPr algn="ctr" fontAlgn="b"/>
                      <a:r>
                        <a:rPr lang="fr-FR" sz="1050" b="1" i="0" u="none" strike="noStrike" kern="1200" dirty="0">
                          <a:solidFill>
                            <a:schemeClr val="bg1"/>
                          </a:solidFill>
                          <a:effectLst/>
                          <a:latin typeface="+mn-lt"/>
                          <a:ea typeface="+mn-ea"/>
                          <a:cs typeface="+mn-cs"/>
                        </a:rPr>
                        <a:t>2 ans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45228"/>
                  </a:ext>
                </a:extLst>
              </a:tr>
              <a:tr h="270000">
                <a:tc>
                  <a:txBody>
                    <a:bodyPr/>
                    <a:lstStyle/>
                    <a:p>
                      <a:pPr algn="ctr" fontAlgn="b"/>
                      <a:r>
                        <a:rPr lang="fr-FR" sz="1050" b="1" i="0" u="none" strike="noStrike" kern="1200" dirty="0">
                          <a:solidFill>
                            <a:schemeClr val="bg1"/>
                          </a:solidFill>
                          <a:effectLst/>
                          <a:latin typeface="+mn-lt"/>
                          <a:ea typeface="+mn-ea"/>
                          <a:cs typeface="+mn-cs"/>
                        </a:rPr>
                        <a:t>3 ans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901182"/>
                  </a:ext>
                </a:extLst>
              </a:tr>
              <a:tr h="270000">
                <a:tc>
                  <a:txBody>
                    <a:bodyPr/>
                    <a:lstStyle/>
                    <a:p>
                      <a:pPr algn="ctr" fontAlgn="b"/>
                      <a:r>
                        <a:rPr lang="fr-FR" sz="1050" b="1" i="0" u="none" strike="noStrike" kern="1200" dirty="0">
                          <a:solidFill>
                            <a:schemeClr val="bg1"/>
                          </a:solidFill>
                          <a:effectLst/>
                          <a:latin typeface="+mn-lt"/>
                          <a:ea typeface="+mn-ea"/>
                          <a:cs typeface="+mn-cs"/>
                        </a:rPr>
                        <a:t>4 ans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9484329"/>
                  </a:ext>
                </a:extLst>
              </a:tr>
              <a:tr h="270000">
                <a:tc>
                  <a:txBody>
                    <a:bodyPr/>
                    <a:lstStyle/>
                    <a:p>
                      <a:pPr algn="ctr" fontAlgn="b"/>
                      <a:r>
                        <a:rPr lang="fr-FR" sz="1050" b="1" i="0" u="none" strike="noStrike" kern="1200" dirty="0">
                          <a:solidFill>
                            <a:schemeClr val="bg1"/>
                          </a:solidFill>
                          <a:effectLst/>
                          <a:latin typeface="+mn-lt"/>
                          <a:ea typeface="+mn-ea"/>
                          <a:cs typeface="+mn-cs"/>
                        </a:rPr>
                        <a:t>5 ans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373302"/>
                  </a:ext>
                </a:extLst>
              </a:tr>
              <a:tr h="270000">
                <a:tc>
                  <a:txBody>
                    <a:bodyPr/>
                    <a:lstStyle/>
                    <a:p>
                      <a:pPr algn="ctr" fontAlgn="b"/>
                      <a:r>
                        <a:rPr lang="fr-FR" sz="1050" b="1" i="0" u="none" strike="noStrike" kern="1200" dirty="0">
                          <a:solidFill>
                            <a:schemeClr val="bg1"/>
                          </a:solidFill>
                          <a:effectLst/>
                          <a:latin typeface="+mn-lt"/>
                          <a:ea typeface="+mn-ea"/>
                          <a:cs typeface="+mn-cs"/>
                        </a:rPr>
                        <a:t>6 à 9 ans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784162"/>
                  </a:ext>
                </a:extLst>
              </a:tr>
              <a:tr h="270000">
                <a:tc>
                  <a:txBody>
                    <a:bodyPr/>
                    <a:lstStyle/>
                    <a:p>
                      <a:pPr algn="ctr" fontAlgn="b"/>
                      <a:r>
                        <a:rPr lang="fr-FR" sz="1050" b="1" i="0" u="none" strike="noStrike" kern="1200" dirty="0">
                          <a:solidFill>
                            <a:schemeClr val="bg1"/>
                          </a:solidFill>
                          <a:effectLst/>
                          <a:latin typeface="+mn-lt"/>
                          <a:ea typeface="+mn-ea"/>
                          <a:cs typeface="+mn-cs"/>
                        </a:rPr>
                        <a:t>10 à 19 ans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a:solidFill>
                            <a:schemeClr val="tx2"/>
                          </a:solidFill>
                          <a:effectLst/>
                          <a:latin typeface="+mn-lt"/>
                          <a:ea typeface="+mn-ea"/>
                          <a:cs typeface="+mn-cs"/>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038347"/>
                  </a:ext>
                </a:extLst>
              </a:tr>
              <a:tr h="270000">
                <a:tc>
                  <a:txBody>
                    <a:bodyPr/>
                    <a:lstStyle/>
                    <a:p>
                      <a:pPr algn="ctr" fontAlgn="b"/>
                      <a:r>
                        <a:rPr lang="fr-FR" sz="1050" b="1" i="0" u="none" strike="noStrike" kern="1200" dirty="0">
                          <a:solidFill>
                            <a:schemeClr val="bg1"/>
                          </a:solidFill>
                          <a:effectLst/>
                          <a:latin typeface="+mn-lt"/>
                          <a:ea typeface="+mn-ea"/>
                          <a:cs typeface="+mn-cs"/>
                        </a:rPr>
                        <a:t>20 ans plus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050" b="1" i="0" u="none" strike="noStrike" kern="1200" dirty="0">
                          <a:solidFill>
                            <a:schemeClr val="tx2"/>
                          </a:solidFill>
                          <a:effectLst/>
                          <a:latin typeface="+mn-lt"/>
                          <a:ea typeface="+mn-ea"/>
                          <a:cs typeface="+mn-cs"/>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050" b="1" i="0" u="none" strike="noStrike" kern="1200" dirty="0">
                          <a:solidFill>
                            <a:schemeClr val="tx2"/>
                          </a:solidFill>
                          <a:effectLst/>
                          <a:latin typeface="+mn-lt"/>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7171474"/>
                  </a:ext>
                </a:extLst>
              </a:tr>
            </a:tbl>
          </a:graphicData>
        </a:graphic>
      </p:graphicFrame>
      <p:sp>
        <p:nvSpPr>
          <p:cNvPr id="9" name="Flèche : gauche 8">
            <a:extLst>
              <a:ext uri="{FF2B5EF4-FFF2-40B4-BE49-F238E27FC236}">
                <a16:creationId xmlns:a16="http://schemas.microsoft.com/office/drawing/2014/main" id="{76CEC707-E369-BB14-8124-EDA423E1A76E}"/>
              </a:ext>
            </a:extLst>
          </p:cNvPr>
          <p:cNvSpPr/>
          <p:nvPr/>
        </p:nvSpPr>
        <p:spPr>
          <a:xfrm>
            <a:off x="3560266" y="2868555"/>
            <a:ext cx="1293784" cy="713883"/>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C5FFD21-2B73-842F-C616-3F3F1D505747}"/>
              </a:ext>
            </a:extLst>
          </p:cNvPr>
          <p:cNvSpPr txBox="1"/>
          <p:nvPr/>
        </p:nvSpPr>
        <p:spPr>
          <a:xfrm>
            <a:off x="3814629" y="2571750"/>
            <a:ext cx="1222009" cy="461665"/>
          </a:xfrm>
          <a:prstGeom prst="rect">
            <a:avLst/>
          </a:prstGeom>
          <a:noFill/>
        </p:spPr>
        <p:txBody>
          <a:bodyPr wrap="square" rtlCol="0">
            <a:spAutoFit/>
          </a:bodyPr>
          <a:lstStyle/>
          <a:p>
            <a:pPr algn="ctr"/>
            <a:r>
              <a:rPr lang="fr-FR" sz="1200" b="1" dirty="0">
                <a:solidFill>
                  <a:schemeClr val="accent1">
                    <a:lumMod val="75000"/>
                  </a:schemeClr>
                </a:solidFill>
              </a:rPr>
              <a:t>Changement d’échelle</a:t>
            </a:r>
          </a:p>
        </p:txBody>
      </p:sp>
      <p:sp>
        <p:nvSpPr>
          <p:cNvPr id="8" name="ZoneTexte 7">
            <a:extLst>
              <a:ext uri="{FF2B5EF4-FFF2-40B4-BE49-F238E27FC236}">
                <a16:creationId xmlns:a16="http://schemas.microsoft.com/office/drawing/2014/main" id="{FDFA0D3D-F679-4949-D072-EFA914BBD586}"/>
              </a:ext>
            </a:extLst>
          </p:cNvPr>
          <p:cNvSpPr txBox="1"/>
          <p:nvPr/>
        </p:nvSpPr>
        <p:spPr>
          <a:xfrm>
            <a:off x="2560112" y="2195637"/>
            <a:ext cx="2262909" cy="230832"/>
          </a:xfrm>
          <a:prstGeom prst="rect">
            <a:avLst/>
          </a:prstGeom>
          <a:noFill/>
        </p:spPr>
        <p:txBody>
          <a:bodyPr wrap="square" rtlCol="0">
            <a:spAutoFit/>
          </a:bodyPr>
          <a:lstStyle/>
          <a:p>
            <a:r>
              <a:rPr lang="fr-FR" sz="900" dirty="0"/>
              <a:t>(5% de l’ensemble de la population)</a:t>
            </a:r>
          </a:p>
        </p:txBody>
      </p:sp>
      <p:sp>
        <p:nvSpPr>
          <p:cNvPr id="11" name="ZoneTexte 10">
            <a:extLst>
              <a:ext uri="{FF2B5EF4-FFF2-40B4-BE49-F238E27FC236}">
                <a16:creationId xmlns:a16="http://schemas.microsoft.com/office/drawing/2014/main" id="{17498F8E-74AC-4298-C846-53B1B1304DB5}"/>
              </a:ext>
            </a:extLst>
          </p:cNvPr>
          <p:cNvSpPr txBox="1"/>
          <p:nvPr/>
        </p:nvSpPr>
        <p:spPr>
          <a:xfrm>
            <a:off x="3008698" y="2594799"/>
            <a:ext cx="572215" cy="230832"/>
          </a:xfrm>
          <a:prstGeom prst="rect">
            <a:avLst/>
          </a:prstGeom>
          <a:noFill/>
        </p:spPr>
        <p:txBody>
          <a:bodyPr wrap="square" rtlCol="0">
            <a:spAutoFit/>
          </a:bodyPr>
          <a:lstStyle/>
          <a:p>
            <a:r>
              <a:rPr lang="fr-FR" sz="900" dirty="0"/>
              <a:t>(14%)</a:t>
            </a:r>
          </a:p>
        </p:txBody>
      </p:sp>
      <p:sp>
        <p:nvSpPr>
          <p:cNvPr id="12" name="ZoneTexte 11">
            <a:extLst>
              <a:ext uri="{FF2B5EF4-FFF2-40B4-BE49-F238E27FC236}">
                <a16:creationId xmlns:a16="http://schemas.microsoft.com/office/drawing/2014/main" id="{317897B8-FF98-3E4A-A984-4EB2A5ED072E}"/>
              </a:ext>
            </a:extLst>
          </p:cNvPr>
          <p:cNvSpPr txBox="1"/>
          <p:nvPr/>
        </p:nvSpPr>
        <p:spPr>
          <a:xfrm>
            <a:off x="2937896" y="2987997"/>
            <a:ext cx="572215" cy="230832"/>
          </a:xfrm>
          <a:prstGeom prst="rect">
            <a:avLst/>
          </a:prstGeom>
          <a:noFill/>
        </p:spPr>
        <p:txBody>
          <a:bodyPr wrap="square" rtlCol="0">
            <a:spAutoFit/>
          </a:bodyPr>
          <a:lstStyle/>
          <a:p>
            <a:r>
              <a:rPr lang="fr-FR" sz="900" dirty="0"/>
              <a:t>(13%)</a:t>
            </a:r>
          </a:p>
        </p:txBody>
      </p:sp>
      <p:sp>
        <p:nvSpPr>
          <p:cNvPr id="13" name="ZoneTexte 12">
            <a:extLst>
              <a:ext uri="{FF2B5EF4-FFF2-40B4-BE49-F238E27FC236}">
                <a16:creationId xmlns:a16="http://schemas.microsoft.com/office/drawing/2014/main" id="{383C498B-A5CB-E9BF-D2EF-44A81618FE35}"/>
              </a:ext>
            </a:extLst>
          </p:cNvPr>
          <p:cNvSpPr txBox="1"/>
          <p:nvPr/>
        </p:nvSpPr>
        <p:spPr>
          <a:xfrm>
            <a:off x="2774309" y="3396321"/>
            <a:ext cx="572215" cy="230832"/>
          </a:xfrm>
          <a:prstGeom prst="rect">
            <a:avLst/>
          </a:prstGeom>
          <a:noFill/>
        </p:spPr>
        <p:txBody>
          <a:bodyPr wrap="square" rtlCol="0">
            <a:spAutoFit/>
          </a:bodyPr>
          <a:lstStyle/>
          <a:p>
            <a:r>
              <a:rPr lang="fr-FR" sz="900" dirty="0"/>
              <a:t>(8%)</a:t>
            </a:r>
          </a:p>
        </p:txBody>
      </p:sp>
      <p:sp>
        <p:nvSpPr>
          <p:cNvPr id="14" name="ZoneTexte 13">
            <a:extLst>
              <a:ext uri="{FF2B5EF4-FFF2-40B4-BE49-F238E27FC236}">
                <a16:creationId xmlns:a16="http://schemas.microsoft.com/office/drawing/2014/main" id="{2BC54041-40C6-443A-6C85-86E2BE7F493C}"/>
              </a:ext>
            </a:extLst>
          </p:cNvPr>
          <p:cNvSpPr txBox="1"/>
          <p:nvPr/>
        </p:nvSpPr>
        <p:spPr>
          <a:xfrm>
            <a:off x="2781243" y="3804645"/>
            <a:ext cx="572215" cy="230832"/>
          </a:xfrm>
          <a:prstGeom prst="rect">
            <a:avLst/>
          </a:prstGeom>
          <a:noFill/>
        </p:spPr>
        <p:txBody>
          <a:bodyPr wrap="square" rtlCol="0">
            <a:spAutoFit/>
          </a:bodyPr>
          <a:lstStyle/>
          <a:p>
            <a:r>
              <a:rPr lang="fr-FR" sz="900" dirty="0"/>
              <a:t>(9%)</a:t>
            </a:r>
          </a:p>
        </p:txBody>
      </p:sp>
      <p:sp>
        <p:nvSpPr>
          <p:cNvPr id="15" name="ZoneTexte 14">
            <a:extLst>
              <a:ext uri="{FF2B5EF4-FFF2-40B4-BE49-F238E27FC236}">
                <a16:creationId xmlns:a16="http://schemas.microsoft.com/office/drawing/2014/main" id="{FFCAC5EC-E3DC-980D-CDF5-517D6906BCE0}"/>
              </a:ext>
            </a:extLst>
          </p:cNvPr>
          <p:cNvSpPr txBox="1"/>
          <p:nvPr/>
        </p:nvSpPr>
        <p:spPr>
          <a:xfrm>
            <a:off x="2925065" y="4187877"/>
            <a:ext cx="572215" cy="230832"/>
          </a:xfrm>
          <a:prstGeom prst="rect">
            <a:avLst/>
          </a:prstGeom>
          <a:noFill/>
        </p:spPr>
        <p:txBody>
          <a:bodyPr wrap="square" rtlCol="0">
            <a:spAutoFit/>
          </a:bodyPr>
          <a:lstStyle/>
          <a:p>
            <a:r>
              <a:rPr lang="fr-FR" sz="900" dirty="0"/>
              <a:t>(12%)</a:t>
            </a:r>
          </a:p>
        </p:txBody>
      </p:sp>
    </p:spTree>
    <p:extLst>
      <p:ext uri="{BB962C8B-B14F-4D97-AF65-F5344CB8AC3E}">
        <p14:creationId xmlns:p14="http://schemas.microsoft.com/office/powerpoint/2010/main" val="32316557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3457AD42-AC46-7955-6FE4-7213A6B7CEF6}"/>
              </a:ext>
            </a:extLst>
          </p:cNvPr>
          <p:cNvSpPr>
            <a:spLocks noGrp="1"/>
          </p:cNvSpPr>
          <p:nvPr>
            <p:ph type="body" sz="quarter" idx="17"/>
          </p:nvPr>
        </p:nvSpPr>
        <p:spPr/>
        <p:txBody>
          <a:bodyPr/>
          <a:lstStyle/>
          <a:p>
            <a:r>
              <a:rPr lang="fr-FR" dirty="0"/>
              <a:t>Depuis combien de temps consommez-vous des produits biologiques ?</a:t>
            </a:r>
          </a:p>
        </p:txBody>
      </p:sp>
      <p:sp>
        <p:nvSpPr>
          <p:cNvPr id="3" name="Espace réservé du texte 2">
            <a:extLst>
              <a:ext uri="{FF2B5EF4-FFF2-40B4-BE49-F238E27FC236}">
                <a16:creationId xmlns:a16="http://schemas.microsoft.com/office/drawing/2014/main" id="{EB2C8B2B-5184-FE7C-F6D8-7B7C049C6684}"/>
              </a:ext>
            </a:extLst>
          </p:cNvPr>
          <p:cNvSpPr>
            <a:spLocks noGrp="1"/>
          </p:cNvSpPr>
          <p:nvPr>
            <p:ph type="body" sz="quarter" idx="21"/>
          </p:nvPr>
        </p:nvSpPr>
        <p:spPr/>
        <p:txBody>
          <a:bodyPr/>
          <a:lstStyle/>
          <a:p>
            <a:r>
              <a:rPr lang="fr-FR" dirty="0"/>
              <a:t>Base totale, n = 4000</a:t>
            </a:r>
          </a:p>
        </p:txBody>
      </p:sp>
      <p:sp>
        <p:nvSpPr>
          <p:cNvPr id="6" name="Titre 5">
            <a:extLst>
              <a:ext uri="{FF2B5EF4-FFF2-40B4-BE49-F238E27FC236}">
                <a16:creationId xmlns:a16="http://schemas.microsoft.com/office/drawing/2014/main" id="{A47AFB58-728B-D837-05C1-351EF36227DC}"/>
              </a:ext>
            </a:extLst>
          </p:cNvPr>
          <p:cNvSpPr>
            <a:spLocks noGrp="1"/>
          </p:cNvSpPr>
          <p:nvPr>
            <p:ph type="title"/>
          </p:nvPr>
        </p:nvSpPr>
        <p:spPr/>
        <p:txBody>
          <a:bodyPr/>
          <a:lstStyle/>
          <a:p>
            <a:r>
              <a:rPr lang="fr-FR"/>
              <a:t>Ancienneté de consommation de produits bio</a:t>
            </a:r>
          </a:p>
        </p:txBody>
      </p:sp>
      <p:graphicFrame>
        <p:nvGraphicFramePr>
          <p:cNvPr id="7" name="Graphique 6">
            <a:extLst>
              <a:ext uri="{FF2B5EF4-FFF2-40B4-BE49-F238E27FC236}">
                <a16:creationId xmlns:a16="http://schemas.microsoft.com/office/drawing/2014/main" id="{B93D3B00-D4F7-5438-60D6-243EDA2F360D}"/>
              </a:ext>
            </a:extLst>
          </p:cNvPr>
          <p:cNvGraphicFramePr/>
          <p:nvPr>
            <p:extLst>
              <p:ext uri="{D42A27DB-BD31-4B8C-83A1-F6EECF244321}">
                <p14:modId xmlns:p14="http://schemas.microsoft.com/office/powerpoint/2010/main" val="2163609461"/>
              </p:ext>
            </p:extLst>
          </p:nvPr>
        </p:nvGraphicFramePr>
        <p:xfrm>
          <a:off x="-76911" y="1789570"/>
          <a:ext cx="4648912" cy="1299566"/>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27DD9FB5-2E3D-8C74-28F2-3B7AAB232A1D}"/>
              </a:ext>
            </a:extLst>
          </p:cNvPr>
          <p:cNvSpPr txBox="1"/>
          <p:nvPr/>
        </p:nvSpPr>
        <p:spPr>
          <a:xfrm>
            <a:off x="145279" y="1723134"/>
            <a:ext cx="4221621" cy="246221"/>
          </a:xfrm>
          <a:prstGeom prst="rect">
            <a:avLst/>
          </a:prstGeom>
          <a:noFill/>
        </p:spPr>
        <p:txBody>
          <a:bodyPr wrap="square" rtlCol="0">
            <a:spAutoFit/>
          </a:bodyPr>
          <a:lstStyle/>
          <a:p>
            <a:pPr algn="ctr"/>
            <a:r>
              <a:rPr lang="fr-FR" sz="1000" b="1" dirty="0"/>
              <a:t>% « Moins d’un an » - En fonction de l’âge</a:t>
            </a:r>
          </a:p>
        </p:txBody>
      </p:sp>
      <p:graphicFrame>
        <p:nvGraphicFramePr>
          <p:cNvPr id="2" name="Graphique 1">
            <a:extLst>
              <a:ext uri="{FF2B5EF4-FFF2-40B4-BE49-F238E27FC236}">
                <a16:creationId xmlns:a16="http://schemas.microsoft.com/office/drawing/2014/main" id="{BAE3729F-C694-4A5C-34FD-E1DB70603E7B}"/>
              </a:ext>
            </a:extLst>
          </p:cNvPr>
          <p:cNvGraphicFramePr/>
          <p:nvPr>
            <p:extLst>
              <p:ext uri="{D42A27DB-BD31-4B8C-83A1-F6EECF244321}">
                <p14:modId xmlns:p14="http://schemas.microsoft.com/office/powerpoint/2010/main" val="1289962182"/>
              </p:ext>
            </p:extLst>
          </p:nvPr>
        </p:nvGraphicFramePr>
        <p:xfrm>
          <a:off x="-68367" y="3283634"/>
          <a:ext cx="4648912" cy="1299566"/>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a:extLst>
              <a:ext uri="{FF2B5EF4-FFF2-40B4-BE49-F238E27FC236}">
                <a16:creationId xmlns:a16="http://schemas.microsoft.com/office/drawing/2014/main" id="{AA1D6E4F-7B29-BDBE-CDA7-34A36A1ADDFE}"/>
              </a:ext>
            </a:extLst>
          </p:cNvPr>
          <p:cNvSpPr txBox="1"/>
          <p:nvPr/>
        </p:nvSpPr>
        <p:spPr>
          <a:xfrm>
            <a:off x="267743" y="3244570"/>
            <a:ext cx="4221621" cy="246221"/>
          </a:xfrm>
          <a:prstGeom prst="rect">
            <a:avLst/>
          </a:prstGeom>
          <a:noFill/>
        </p:spPr>
        <p:txBody>
          <a:bodyPr wrap="square" rtlCol="0">
            <a:spAutoFit/>
          </a:bodyPr>
          <a:lstStyle/>
          <a:p>
            <a:pPr algn="ctr"/>
            <a:r>
              <a:rPr lang="fr-FR" sz="1000" b="1" dirty="0"/>
              <a:t>% « Moins d’un an » - En fonction du niveau de diplôme</a:t>
            </a:r>
          </a:p>
        </p:txBody>
      </p:sp>
      <p:graphicFrame>
        <p:nvGraphicFramePr>
          <p:cNvPr id="12" name="Graphique 11">
            <a:extLst>
              <a:ext uri="{FF2B5EF4-FFF2-40B4-BE49-F238E27FC236}">
                <a16:creationId xmlns:a16="http://schemas.microsoft.com/office/drawing/2014/main" id="{2F6F0D9F-9432-EBB3-1BF7-FA25E173A338}"/>
              </a:ext>
            </a:extLst>
          </p:cNvPr>
          <p:cNvGraphicFramePr/>
          <p:nvPr>
            <p:extLst>
              <p:ext uri="{D42A27DB-BD31-4B8C-83A1-F6EECF244321}">
                <p14:modId xmlns:p14="http://schemas.microsoft.com/office/powerpoint/2010/main" val="397705120"/>
              </p:ext>
            </p:extLst>
          </p:nvPr>
        </p:nvGraphicFramePr>
        <p:xfrm>
          <a:off x="4572000" y="1789570"/>
          <a:ext cx="4648912" cy="1299566"/>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88F71DE3-773E-CA5F-8803-14E8099EEA4F}"/>
              </a:ext>
            </a:extLst>
          </p:cNvPr>
          <p:cNvSpPr txBox="1"/>
          <p:nvPr/>
        </p:nvSpPr>
        <p:spPr>
          <a:xfrm>
            <a:off x="4794190" y="1723134"/>
            <a:ext cx="4221621" cy="400110"/>
          </a:xfrm>
          <a:prstGeom prst="rect">
            <a:avLst/>
          </a:prstGeom>
          <a:noFill/>
        </p:spPr>
        <p:txBody>
          <a:bodyPr wrap="square" rtlCol="0">
            <a:spAutoFit/>
          </a:bodyPr>
          <a:lstStyle/>
          <a:p>
            <a:pPr algn="ctr"/>
            <a:r>
              <a:rPr lang="fr-FR" sz="1000" b="1" dirty="0"/>
              <a:t>% « Moins d’un an » - En fonction de la catégorie socio-professionnelle</a:t>
            </a:r>
          </a:p>
        </p:txBody>
      </p:sp>
      <p:graphicFrame>
        <p:nvGraphicFramePr>
          <p:cNvPr id="14" name="Graphique 13">
            <a:extLst>
              <a:ext uri="{FF2B5EF4-FFF2-40B4-BE49-F238E27FC236}">
                <a16:creationId xmlns:a16="http://schemas.microsoft.com/office/drawing/2014/main" id="{90A40476-F949-1AB7-DD01-584280D4B07F}"/>
              </a:ext>
            </a:extLst>
          </p:cNvPr>
          <p:cNvGraphicFramePr/>
          <p:nvPr>
            <p:extLst>
              <p:ext uri="{D42A27DB-BD31-4B8C-83A1-F6EECF244321}">
                <p14:modId xmlns:p14="http://schemas.microsoft.com/office/powerpoint/2010/main" val="1563758040"/>
              </p:ext>
            </p:extLst>
          </p:nvPr>
        </p:nvGraphicFramePr>
        <p:xfrm>
          <a:off x="4572000" y="3278506"/>
          <a:ext cx="4648912" cy="1299566"/>
        </p:xfrm>
        <a:graphic>
          <a:graphicData uri="http://schemas.openxmlformats.org/drawingml/2006/chart">
            <c:chart xmlns:c="http://schemas.openxmlformats.org/drawingml/2006/chart" xmlns:r="http://schemas.openxmlformats.org/officeDocument/2006/relationships" r:id="rId5"/>
          </a:graphicData>
        </a:graphic>
      </p:graphicFrame>
      <p:sp>
        <p:nvSpPr>
          <p:cNvPr id="15" name="ZoneTexte 14">
            <a:extLst>
              <a:ext uri="{FF2B5EF4-FFF2-40B4-BE49-F238E27FC236}">
                <a16:creationId xmlns:a16="http://schemas.microsoft.com/office/drawing/2014/main" id="{676815E6-E66C-EBC0-83BD-0F8872798BEC}"/>
              </a:ext>
            </a:extLst>
          </p:cNvPr>
          <p:cNvSpPr txBox="1"/>
          <p:nvPr/>
        </p:nvSpPr>
        <p:spPr>
          <a:xfrm>
            <a:off x="4794190" y="3212070"/>
            <a:ext cx="4221621" cy="400110"/>
          </a:xfrm>
          <a:prstGeom prst="rect">
            <a:avLst/>
          </a:prstGeom>
          <a:noFill/>
        </p:spPr>
        <p:txBody>
          <a:bodyPr wrap="square" rtlCol="0">
            <a:spAutoFit/>
          </a:bodyPr>
          <a:lstStyle/>
          <a:p>
            <a:pPr algn="ctr"/>
            <a:r>
              <a:rPr lang="fr-FR" sz="1000" b="1" dirty="0"/>
              <a:t>% « Moins d’un an » - En fonction du niveau de vie (revenus mensuels par unité de consommation)</a:t>
            </a:r>
          </a:p>
        </p:txBody>
      </p:sp>
    </p:spTree>
    <p:extLst>
      <p:ext uri="{BB962C8B-B14F-4D97-AF65-F5344CB8AC3E}">
        <p14:creationId xmlns:p14="http://schemas.microsoft.com/office/powerpoint/2010/main" val="687683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1AB476F-5B02-E09F-35D1-41CD13B9BDA0}"/>
              </a:ext>
            </a:extLst>
          </p:cNvPr>
          <p:cNvSpPr/>
          <p:nvPr/>
        </p:nvSpPr>
        <p:spPr>
          <a:xfrm>
            <a:off x="4375274" y="3329831"/>
            <a:ext cx="4768726" cy="1411090"/>
          </a:xfrm>
          <a:prstGeom prst="rect">
            <a:avLst/>
          </a:prstGeom>
          <a:solidFill>
            <a:srgbClr val="D6FFFE"/>
          </a:solidFill>
          <a:ln>
            <a:solidFill>
              <a:srgbClr val="D6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1336999-E3AD-A588-B774-A68A23DE5490}"/>
              </a:ext>
            </a:extLst>
          </p:cNvPr>
          <p:cNvSpPr/>
          <p:nvPr/>
        </p:nvSpPr>
        <p:spPr>
          <a:xfrm>
            <a:off x="4375971" y="2571751"/>
            <a:ext cx="4768029" cy="759428"/>
          </a:xfrm>
          <a:prstGeom prst="rect">
            <a:avLst/>
          </a:prstGeom>
          <a:solidFill>
            <a:srgbClr val="E6D1E9"/>
          </a:solidFill>
          <a:ln>
            <a:solidFill>
              <a:srgbClr val="E6D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9D2637F-8E83-2284-800C-D31525A6BEBF}"/>
              </a:ext>
            </a:extLst>
          </p:cNvPr>
          <p:cNvSpPr/>
          <p:nvPr/>
        </p:nvSpPr>
        <p:spPr>
          <a:xfrm>
            <a:off x="4375970" y="1675001"/>
            <a:ext cx="4768029" cy="89674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DA4144A4-12A2-000F-84FD-C935304DF74E}"/>
              </a:ext>
            </a:extLst>
          </p:cNvPr>
          <p:cNvSpPr/>
          <p:nvPr/>
        </p:nvSpPr>
        <p:spPr>
          <a:xfrm>
            <a:off x="0" y="3388720"/>
            <a:ext cx="4375970" cy="18175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BACEFED-A731-4C8E-86EB-602401A931A0}"/>
              </a:ext>
            </a:extLst>
          </p:cNvPr>
          <p:cNvSpPr/>
          <p:nvPr/>
        </p:nvSpPr>
        <p:spPr>
          <a:xfrm>
            <a:off x="1" y="3570472"/>
            <a:ext cx="4375970" cy="118335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E05D742-37E3-E3D5-18EA-9C6E0541303D}"/>
              </a:ext>
            </a:extLst>
          </p:cNvPr>
          <p:cNvSpPr/>
          <p:nvPr/>
        </p:nvSpPr>
        <p:spPr>
          <a:xfrm>
            <a:off x="1" y="2878426"/>
            <a:ext cx="4375970" cy="516742"/>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3705A2B-234F-D363-B975-353130B59046}"/>
              </a:ext>
            </a:extLst>
          </p:cNvPr>
          <p:cNvSpPr/>
          <p:nvPr/>
        </p:nvSpPr>
        <p:spPr>
          <a:xfrm>
            <a:off x="0" y="1679509"/>
            <a:ext cx="4375970" cy="1180333"/>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A4A96D6-B8A3-3BF1-D005-E7A5BB58779B}"/>
              </a:ext>
            </a:extLst>
          </p:cNvPr>
          <p:cNvSpPr>
            <a:spLocks noGrp="1"/>
          </p:cNvSpPr>
          <p:nvPr>
            <p:ph type="body" sz="quarter" idx="17"/>
          </p:nvPr>
        </p:nvSpPr>
        <p:spPr/>
        <p:txBody>
          <a:bodyPr/>
          <a:lstStyle/>
          <a:p>
            <a:r>
              <a:rPr lang="fr-FR" dirty="0"/>
              <a:t>Quels sont tous les produits biologiques que vous consommez ?</a:t>
            </a:r>
          </a:p>
        </p:txBody>
      </p:sp>
      <p:sp>
        <p:nvSpPr>
          <p:cNvPr id="3" name="Espace réservé du texte 2">
            <a:extLst>
              <a:ext uri="{FF2B5EF4-FFF2-40B4-BE49-F238E27FC236}">
                <a16:creationId xmlns:a16="http://schemas.microsoft.com/office/drawing/2014/main" id="{4D522796-B7BF-8E76-1457-8227CD551546}"/>
              </a:ext>
            </a:extLst>
          </p:cNvPr>
          <p:cNvSpPr>
            <a:spLocks noGrp="1"/>
          </p:cNvSpPr>
          <p:nvPr>
            <p:ph type="body" sz="quarter" idx="21"/>
          </p:nvPr>
        </p:nvSpPr>
        <p:spPr/>
        <p:txBody>
          <a:bodyPr/>
          <a:lstStyle/>
          <a:p>
            <a:r>
              <a:rPr lang="fr-FR" dirty="0"/>
              <a:t>Base : consommateurs réguliers de produits biologiques, n = 2 484</a:t>
            </a:r>
          </a:p>
        </p:txBody>
      </p:sp>
      <p:sp>
        <p:nvSpPr>
          <p:cNvPr id="4" name="Titre 3">
            <a:extLst>
              <a:ext uri="{FF2B5EF4-FFF2-40B4-BE49-F238E27FC236}">
                <a16:creationId xmlns:a16="http://schemas.microsoft.com/office/drawing/2014/main" id="{E15B97B3-ADA7-26CC-2704-F48FE6D67536}"/>
              </a:ext>
            </a:extLst>
          </p:cNvPr>
          <p:cNvSpPr>
            <a:spLocks noGrp="1"/>
          </p:cNvSpPr>
          <p:nvPr>
            <p:ph type="title"/>
          </p:nvPr>
        </p:nvSpPr>
        <p:spPr/>
        <p:txBody>
          <a:bodyPr/>
          <a:lstStyle/>
          <a:p>
            <a:r>
              <a:rPr lang="fr-FR" dirty="0"/>
              <a:t>Produits bio consommés</a:t>
            </a:r>
          </a:p>
        </p:txBody>
      </p:sp>
      <p:graphicFrame>
        <p:nvGraphicFramePr>
          <p:cNvPr id="5" name="Google Shape;695;p8">
            <a:extLst>
              <a:ext uri="{FF2B5EF4-FFF2-40B4-BE49-F238E27FC236}">
                <a16:creationId xmlns:a16="http://schemas.microsoft.com/office/drawing/2014/main" id="{3DB84D0C-143F-1E19-5394-F7C065AA614D}"/>
              </a:ext>
            </a:extLst>
          </p:cNvPr>
          <p:cNvGraphicFramePr/>
          <p:nvPr/>
        </p:nvGraphicFramePr>
        <p:xfrm>
          <a:off x="-147405" y="1909656"/>
          <a:ext cx="3232576" cy="2759018"/>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necteur droit 5">
            <a:extLst>
              <a:ext uri="{FF2B5EF4-FFF2-40B4-BE49-F238E27FC236}">
                <a16:creationId xmlns:a16="http://schemas.microsoft.com/office/drawing/2014/main" id="{E41B2689-52D1-0205-B7A9-B51C1BFD014B}"/>
              </a:ext>
            </a:extLst>
          </p:cNvPr>
          <p:cNvCxnSpPr>
            <a:cxnSpLocks/>
          </p:cNvCxnSpPr>
          <p:nvPr/>
        </p:nvCxnSpPr>
        <p:spPr>
          <a:xfrm flipH="1" flipV="1">
            <a:off x="1401548" y="2861899"/>
            <a:ext cx="2897074" cy="1083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D65CDB7-11C4-4A41-3A78-6E0B808CDEE8}"/>
              </a:ext>
            </a:extLst>
          </p:cNvPr>
          <p:cNvCxnSpPr>
            <a:cxnSpLocks/>
          </p:cNvCxnSpPr>
          <p:nvPr/>
        </p:nvCxnSpPr>
        <p:spPr>
          <a:xfrm flipH="1">
            <a:off x="1487837" y="3382274"/>
            <a:ext cx="2782505" cy="1289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3CE3F1D-4775-B9FD-8CD6-3ADF5E014266}"/>
              </a:ext>
            </a:extLst>
          </p:cNvPr>
          <p:cNvCxnSpPr>
            <a:cxnSpLocks/>
          </p:cNvCxnSpPr>
          <p:nvPr/>
        </p:nvCxnSpPr>
        <p:spPr>
          <a:xfrm flipH="1">
            <a:off x="1433593" y="3557567"/>
            <a:ext cx="2882234" cy="1290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8" name="Tableau 27">
            <a:extLst>
              <a:ext uri="{FF2B5EF4-FFF2-40B4-BE49-F238E27FC236}">
                <a16:creationId xmlns:a16="http://schemas.microsoft.com/office/drawing/2014/main" id="{E6969E41-550C-4B48-E304-60A75A2BA451}"/>
              </a:ext>
            </a:extLst>
          </p:cNvPr>
          <p:cNvGraphicFramePr>
            <a:graphicFrameLocks noGrp="1"/>
          </p:cNvGraphicFramePr>
          <p:nvPr>
            <p:extLst>
              <p:ext uri="{D42A27DB-BD31-4B8C-83A1-F6EECF244321}">
                <p14:modId xmlns:p14="http://schemas.microsoft.com/office/powerpoint/2010/main" val="3201785664"/>
              </p:ext>
            </p:extLst>
          </p:nvPr>
        </p:nvGraphicFramePr>
        <p:xfrm>
          <a:off x="3905057" y="1679508"/>
          <a:ext cx="470914" cy="3002070"/>
        </p:xfrm>
        <a:graphic>
          <a:graphicData uri="http://schemas.openxmlformats.org/drawingml/2006/table">
            <a:tbl>
              <a:tblPr firstRow="1" bandRow="1">
                <a:tableStyleId>{5C22544A-7EE6-4342-B048-85BDC9FD1C3A}</a:tableStyleId>
              </a:tblPr>
              <a:tblGrid>
                <a:gridCol w="470914">
                  <a:extLst>
                    <a:ext uri="{9D8B030D-6E8A-4147-A177-3AD203B41FA5}">
                      <a16:colId xmlns:a16="http://schemas.microsoft.com/office/drawing/2014/main" val="1993147920"/>
                    </a:ext>
                  </a:extLst>
                </a:gridCol>
              </a:tblGrid>
              <a:tr h="241373">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Calibri" panose="020F0502020204030204" pitchFamily="34" charset="0"/>
                          <a:ea typeface="+mn-ea"/>
                          <a:cs typeface="+mn-cs"/>
                        </a:rPr>
                        <a:t>2021</a:t>
                      </a: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66687309"/>
                  </a:ext>
                </a:extLst>
              </a:tr>
              <a:tr h="188311">
                <a:tc>
                  <a:txBody>
                    <a:bodyPr/>
                    <a:lstStyle/>
                    <a:p>
                      <a:pPr algn="ctr" rtl="0" fontAlgn="b"/>
                      <a:r>
                        <a:rPr lang="fr-FR" sz="900" b="1" i="0" u="none" strike="noStrike" kern="1200" noProof="0" dirty="0">
                          <a:solidFill>
                            <a:schemeClr val="tx2"/>
                          </a:solidFill>
                          <a:effectLst/>
                          <a:latin typeface="Calibri" panose="020F0502020204030204" pitchFamily="34" charset="0"/>
                          <a:ea typeface="+mn-ea"/>
                          <a:cs typeface="+mn-cs"/>
                        </a:rPr>
                        <a:t>Légumes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0039594"/>
                  </a:ext>
                </a:extLst>
              </a:tr>
              <a:tr h="184302">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75%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550746"/>
                  </a:ext>
                </a:extLst>
              </a:tr>
              <a:tr h="184302">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Fruits</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926371"/>
                  </a:ext>
                </a:extLst>
              </a:tr>
              <a:tr h="184302">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74%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074897"/>
                  </a:ext>
                </a:extLst>
              </a:tr>
              <a:tr h="184302">
                <a:tc>
                  <a:txBody>
                    <a:bodyPr/>
                    <a:lstStyle/>
                    <a:p>
                      <a:pPr algn="ctr" rtl="0" fontAlgn="b"/>
                      <a:endParaRPr lang="en-AU" sz="1100" b="1" i="0" u="none" strike="noStrike" kern="1200" dirty="0">
                        <a:solidFill>
                          <a:schemeClr val="tx2"/>
                        </a:solidFill>
                        <a:effectLst/>
                        <a:latin typeface="Calibri" panose="020F0502020204030204" pitchFamily="34" charset="0"/>
                        <a:ea typeface="+mn-ea"/>
                        <a:cs typeface="+mn-cs"/>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389026"/>
                  </a:ext>
                </a:extLst>
              </a:tr>
              <a:tr h="184302">
                <a:tc>
                  <a:txBody>
                    <a:bodyPr/>
                    <a:lstStyle/>
                    <a:p>
                      <a:pPr algn="ctr" rtl="0" fontAlgn="b"/>
                      <a:r>
                        <a:rPr lang="en-AU" sz="1100" b="1" i="0" u="none" strike="noStrike" kern="1200" dirty="0">
                          <a:solidFill>
                            <a:schemeClr val="accent6">
                              <a:lumMod val="50000"/>
                            </a:schemeClr>
                          </a:solidFill>
                          <a:effectLst/>
                          <a:latin typeface="Calibri" panose="020F0502020204030204" pitchFamily="34" charset="0"/>
                          <a:ea typeface="+mn-ea"/>
                          <a:cs typeface="+mn-cs"/>
                        </a:rPr>
                        <a:t>47%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582473"/>
                  </a:ext>
                </a:extLst>
              </a:tr>
              <a:tr h="179117">
                <a:tc>
                  <a:txBody>
                    <a:bodyPr/>
                    <a:lstStyle/>
                    <a:p>
                      <a:pPr marL="0" algn="ctr" defTabSz="685800" rtl="0" eaLnBrk="1" fontAlgn="b" latinLnBrk="0" hangingPunct="1"/>
                      <a:r>
                        <a:rPr lang="en-AU" sz="1100" b="1" i="0" u="none" strike="noStrike" kern="1200" dirty="0">
                          <a:solidFill>
                            <a:schemeClr val="accent6">
                              <a:lumMod val="50000"/>
                            </a:schemeClr>
                          </a:solidFill>
                          <a:effectLst/>
                          <a:latin typeface="Calibri" panose="020F0502020204030204" pitchFamily="34" charset="0"/>
                          <a:ea typeface="+mn-ea"/>
                          <a:cs typeface="+mn-cs"/>
                        </a:rPr>
                        <a:t>47%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986698"/>
                  </a:ext>
                </a:extLst>
              </a:tr>
              <a:tr h="179083">
                <a:tc>
                  <a:txBody>
                    <a:bodyPr/>
                    <a:lstStyle/>
                    <a:p>
                      <a:pPr marL="0" algn="ctr" defTabSz="685800" rtl="0" eaLnBrk="1" fontAlgn="b" latinLnBrk="0" hangingPunct="1"/>
                      <a:r>
                        <a:rPr lang="en-AU" sz="1100" b="1" i="0" u="none" strike="noStrike" kern="1200" dirty="0">
                          <a:solidFill>
                            <a:schemeClr val="accent6">
                              <a:lumMod val="50000"/>
                            </a:schemeClr>
                          </a:solidFill>
                          <a:effectLst/>
                          <a:latin typeface="Calibri" panose="020F0502020204030204" pitchFamily="34" charset="0"/>
                          <a:ea typeface="+mn-ea"/>
                          <a:cs typeface="+mn-cs"/>
                        </a:rPr>
                        <a:t>43%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671719"/>
                  </a:ext>
                </a:extLst>
              </a:tr>
              <a:tr h="202521">
                <a:tc>
                  <a:txBody>
                    <a:bodyPr/>
                    <a:lstStyle/>
                    <a:p>
                      <a:pPr marL="0" algn="ctr" defTabSz="685800" rtl="0" eaLnBrk="1" fontAlgn="b" latinLnBrk="0" hangingPunct="1"/>
                      <a:r>
                        <a:rPr lang="en-AU" sz="1100" b="1" i="0" u="none" strike="noStrike" kern="1200" dirty="0">
                          <a:solidFill>
                            <a:schemeClr val="accent5">
                              <a:lumMod val="75000"/>
                            </a:schemeClr>
                          </a:solidFill>
                          <a:effectLst/>
                          <a:latin typeface="Calibri" panose="020F0502020204030204" pitchFamily="34" charset="0"/>
                          <a:ea typeface="+mn-ea"/>
                          <a:cs typeface="+mn-cs"/>
                        </a:rPr>
                        <a:t>60%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754794"/>
                  </a:ext>
                </a:extLst>
              </a:tr>
              <a:tr h="179083">
                <a:tc>
                  <a:txBody>
                    <a:bodyPr/>
                    <a:lstStyle/>
                    <a:p>
                      <a:pPr marL="0" algn="ctr" defTabSz="685800" rtl="0" eaLnBrk="1" fontAlgn="b" latinLnBrk="0" hangingPunct="1"/>
                      <a:r>
                        <a:rPr lang="en-AU" sz="1100" b="1" i="0" u="none" strike="noStrike" kern="1200" dirty="0">
                          <a:solidFill>
                            <a:schemeClr val="accent4"/>
                          </a:solidFill>
                          <a:effectLst/>
                          <a:latin typeface="Calibri" panose="020F0502020204030204" pitchFamily="34" charset="0"/>
                          <a:ea typeface="+mn-ea"/>
                          <a:cs typeface="+mn-cs"/>
                        </a:rPr>
                        <a:t>32%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726045"/>
                  </a:ext>
                </a:extLst>
              </a:tr>
              <a:tr h="358166">
                <a:tc>
                  <a:txBody>
                    <a:bodyPr/>
                    <a:lstStyle/>
                    <a:p>
                      <a:pPr marL="0" algn="ctr" defTabSz="685800" rtl="0" eaLnBrk="1" fontAlgn="b" latinLnBrk="0" hangingPunct="1"/>
                      <a:r>
                        <a:rPr lang="fr-FR" sz="1100" b="1" i="0" u="none" strike="noStrike" kern="1200" dirty="0">
                          <a:solidFill>
                            <a:schemeClr val="accent4"/>
                          </a:solidFill>
                          <a:effectLst/>
                          <a:latin typeface="Calibri" panose="020F0502020204030204" pitchFamily="34" charset="0"/>
                          <a:ea typeface="+mn-ea"/>
                          <a:cs typeface="+mn-cs"/>
                        </a:rPr>
                        <a:t>Bœuf</a:t>
                      </a:r>
                    </a:p>
                    <a:p>
                      <a:pPr marL="0" algn="ctr" defTabSz="685800" rtl="0" eaLnBrk="1" fontAlgn="b" latinLnBrk="0" hangingPunct="1"/>
                      <a:r>
                        <a:rPr lang="fr-FR" sz="1100" b="1" i="0" u="none" strike="noStrike" kern="1200" dirty="0">
                          <a:solidFill>
                            <a:schemeClr val="accent4"/>
                          </a:solidFill>
                          <a:effectLst/>
                          <a:latin typeface="Calibri" panose="020F0502020204030204" pitchFamily="34" charset="0"/>
                          <a:ea typeface="+mn-ea"/>
                          <a:cs typeface="+mn-cs"/>
                        </a:rPr>
                        <a:t>25%</a:t>
                      </a:r>
                      <a:endParaRPr lang="en-AU" sz="1100" b="1" i="0" u="none" strike="noStrike" kern="1200" dirty="0">
                        <a:solidFill>
                          <a:schemeClr val="accent4"/>
                        </a:solidFill>
                        <a:effectLst/>
                        <a:latin typeface="Calibri" panose="020F0502020204030204" pitchFamily="34" charset="0"/>
                        <a:ea typeface="+mn-ea"/>
                        <a:cs typeface="+mn-cs"/>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41914"/>
                  </a:ext>
                </a:extLst>
              </a:tr>
              <a:tr h="184302">
                <a:tc>
                  <a:txBody>
                    <a:bodyPr/>
                    <a:lstStyle/>
                    <a:p>
                      <a:pPr marL="0" algn="ctr" defTabSz="685800" rtl="0" eaLnBrk="1" fontAlgn="b" latinLnBrk="0" hangingPunct="1"/>
                      <a:r>
                        <a:rPr lang="en-AU" sz="1100" b="1" i="0" u="none" strike="noStrike" kern="1200" dirty="0">
                          <a:solidFill>
                            <a:schemeClr val="accent4"/>
                          </a:solidFill>
                          <a:effectLst/>
                          <a:latin typeface="Calibri" panose="020F0502020204030204" pitchFamily="34" charset="0"/>
                          <a:ea typeface="+mn-ea"/>
                          <a:cs typeface="+mn-cs"/>
                        </a:rPr>
                        <a:t>18%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733213"/>
                  </a:ext>
                </a:extLst>
              </a:tr>
              <a:tr h="184302">
                <a:tc>
                  <a:txBody>
                    <a:bodyPr/>
                    <a:lstStyle/>
                    <a:p>
                      <a:pPr marL="0" algn="ctr" defTabSz="685800" rtl="0" eaLnBrk="1" fontAlgn="b" latinLnBrk="0" hangingPunct="1"/>
                      <a:r>
                        <a:rPr lang="en-AU" sz="1100" b="1" i="0" u="none" strike="noStrike" kern="1200" dirty="0">
                          <a:solidFill>
                            <a:schemeClr val="accent4"/>
                          </a:solidFill>
                          <a:effectLst/>
                          <a:latin typeface="Calibri" panose="020F0502020204030204" pitchFamily="34" charset="0"/>
                          <a:ea typeface="+mn-ea"/>
                          <a:cs typeface="+mn-cs"/>
                        </a:rPr>
                        <a:t>17%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9759156"/>
                  </a:ext>
                </a:extLst>
              </a:tr>
              <a:tr h="184302">
                <a:tc>
                  <a:txBody>
                    <a:bodyPr/>
                    <a:lstStyle/>
                    <a:p>
                      <a:pPr marL="0" algn="ctr" defTabSz="685800" rtl="0" eaLnBrk="1" fontAlgn="b" latinLnBrk="0" hangingPunct="1"/>
                      <a:r>
                        <a:rPr lang="en-AU" sz="1100" b="1" i="0" u="none" strike="noStrike" kern="1200" dirty="0">
                          <a:solidFill>
                            <a:schemeClr val="accent4"/>
                          </a:solidFill>
                          <a:effectLst/>
                          <a:latin typeface="Calibri" panose="020F0502020204030204" pitchFamily="34" charset="0"/>
                          <a:ea typeface="+mn-ea"/>
                          <a:cs typeface="+mn-cs"/>
                        </a:rPr>
                        <a:t>13%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534212"/>
                  </a:ext>
                </a:extLst>
              </a:tr>
            </a:tbl>
          </a:graphicData>
        </a:graphic>
      </p:graphicFrame>
      <p:graphicFrame>
        <p:nvGraphicFramePr>
          <p:cNvPr id="29" name="Google Shape;695;p8">
            <a:extLst>
              <a:ext uri="{FF2B5EF4-FFF2-40B4-BE49-F238E27FC236}">
                <a16:creationId xmlns:a16="http://schemas.microsoft.com/office/drawing/2014/main" id="{658D2848-86E9-277A-3FE5-EA161FBFDC94}"/>
              </a:ext>
            </a:extLst>
          </p:cNvPr>
          <p:cNvGraphicFramePr/>
          <p:nvPr/>
        </p:nvGraphicFramePr>
        <p:xfrm>
          <a:off x="4572000" y="1922562"/>
          <a:ext cx="3308021" cy="27590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Tableau 39">
            <a:extLst>
              <a:ext uri="{FF2B5EF4-FFF2-40B4-BE49-F238E27FC236}">
                <a16:creationId xmlns:a16="http://schemas.microsoft.com/office/drawing/2014/main" id="{84C93890-FAC2-9F21-2755-E1B5DACA9ECC}"/>
              </a:ext>
            </a:extLst>
          </p:cNvPr>
          <p:cNvGraphicFramePr>
            <a:graphicFrameLocks noGrp="1"/>
          </p:cNvGraphicFramePr>
          <p:nvPr>
            <p:extLst>
              <p:ext uri="{D42A27DB-BD31-4B8C-83A1-F6EECF244321}">
                <p14:modId xmlns:p14="http://schemas.microsoft.com/office/powerpoint/2010/main" val="3549761657"/>
              </p:ext>
            </p:extLst>
          </p:nvPr>
        </p:nvGraphicFramePr>
        <p:xfrm>
          <a:off x="7954537" y="1693760"/>
          <a:ext cx="471600" cy="3004472"/>
        </p:xfrm>
        <a:graphic>
          <a:graphicData uri="http://schemas.openxmlformats.org/drawingml/2006/table">
            <a:tbl>
              <a:tblPr firstRow="1" bandRow="1">
                <a:tableStyleId>{5C22544A-7EE6-4342-B048-85BDC9FD1C3A}</a:tableStyleId>
              </a:tblPr>
              <a:tblGrid>
                <a:gridCol w="471600">
                  <a:extLst>
                    <a:ext uri="{9D8B030D-6E8A-4147-A177-3AD203B41FA5}">
                      <a16:colId xmlns:a16="http://schemas.microsoft.com/office/drawing/2014/main" val="1993147920"/>
                    </a:ext>
                  </a:extLst>
                </a:gridCol>
              </a:tblGrid>
              <a:tr h="238729">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1100" b="1" i="0" u="none" strike="noStrike" kern="1200" noProof="0" dirty="0">
                          <a:solidFill>
                            <a:schemeClr val="bg1"/>
                          </a:solidFill>
                          <a:effectLst/>
                          <a:latin typeface="Calibri" panose="020F0502020204030204" pitchFamily="34" charset="0"/>
                          <a:ea typeface="+mn-ea"/>
                          <a:cs typeface="+mn-cs"/>
                        </a:rPr>
                        <a:t>2021</a:t>
                      </a: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66687309"/>
                  </a:ext>
                </a:extLst>
              </a:tr>
              <a:tr h="198780">
                <a:tc>
                  <a:txBody>
                    <a:bodyPr/>
                    <a:lstStyle/>
                    <a:p>
                      <a:pPr algn="ctr" rtl="0" fontAlgn="b"/>
                      <a:r>
                        <a:rPr lang="en-AU" sz="1100" b="1" i="0" u="none" strike="noStrike" kern="1200" dirty="0">
                          <a:solidFill>
                            <a:schemeClr val="accent2">
                              <a:lumMod val="75000"/>
                            </a:schemeClr>
                          </a:solidFill>
                          <a:effectLst/>
                          <a:latin typeface="Calibri" panose="020F0502020204030204" pitchFamily="34" charset="0"/>
                          <a:ea typeface="+mn-ea"/>
                          <a:cs typeface="+mn-cs"/>
                        </a:rPr>
                        <a:t>31%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926371"/>
                  </a:ext>
                </a:extLst>
              </a:tr>
              <a:tr h="198780">
                <a:tc>
                  <a:txBody>
                    <a:bodyPr/>
                    <a:lstStyle/>
                    <a:p>
                      <a:pPr algn="ctr" rtl="0" fontAlgn="b"/>
                      <a:r>
                        <a:rPr lang="en-AU" sz="1100" b="1" i="0" u="none" strike="noStrike" kern="1200" dirty="0">
                          <a:solidFill>
                            <a:schemeClr val="accent2">
                              <a:lumMod val="75000"/>
                            </a:schemeClr>
                          </a:solidFill>
                          <a:effectLst/>
                          <a:latin typeface="Calibri" panose="020F0502020204030204" pitchFamily="34" charset="0"/>
                          <a:ea typeface="+mn-ea"/>
                          <a:cs typeface="+mn-cs"/>
                        </a:rPr>
                        <a:t>21%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074897"/>
                  </a:ext>
                </a:extLst>
              </a:tr>
              <a:tr h="223498">
                <a:tc>
                  <a:txBody>
                    <a:bodyPr/>
                    <a:lstStyle/>
                    <a:p>
                      <a:pPr algn="ctr" rtl="0" fontAlgn="b"/>
                      <a:r>
                        <a:rPr lang="en-AU" sz="1100" b="1" i="0" u="none" strike="noStrike" kern="1200" dirty="0">
                          <a:solidFill>
                            <a:schemeClr val="accent2">
                              <a:lumMod val="75000"/>
                            </a:schemeClr>
                          </a:solidFill>
                          <a:effectLst/>
                          <a:latin typeface="Calibri" panose="020F0502020204030204" pitchFamily="34" charset="0"/>
                          <a:ea typeface="+mn-ea"/>
                          <a:cs typeface="+mn-cs"/>
                        </a:rPr>
                        <a:t>24%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389026"/>
                  </a:ext>
                </a:extLst>
              </a:tr>
              <a:tr h="198780">
                <a:tc>
                  <a:txBody>
                    <a:bodyPr/>
                    <a:lstStyle/>
                    <a:p>
                      <a:pPr algn="ctr" rtl="0" fontAlgn="b"/>
                      <a:r>
                        <a:rPr lang="en-AU" sz="1100" b="1" i="0" u="none" strike="noStrike" kern="1200" dirty="0">
                          <a:solidFill>
                            <a:srgbClr val="7030A0"/>
                          </a:solidFill>
                          <a:effectLst/>
                          <a:latin typeface="Calibri" panose="020F0502020204030204" pitchFamily="34" charset="0"/>
                          <a:ea typeface="+mn-ea"/>
                          <a:cs typeface="+mn-cs"/>
                        </a:rPr>
                        <a:t>31%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582473"/>
                  </a:ext>
                </a:extLst>
              </a:tr>
              <a:tr h="198780">
                <a:tc>
                  <a:txBody>
                    <a:bodyPr/>
                    <a:lstStyle/>
                    <a:p>
                      <a:pPr algn="ctr" rtl="0" fontAlgn="b"/>
                      <a:r>
                        <a:rPr lang="en-AU" sz="1100" b="1" i="0" u="none" strike="noStrike" kern="1200" dirty="0">
                          <a:solidFill>
                            <a:srgbClr val="7030A0"/>
                          </a:solidFill>
                          <a:effectLst/>
                          <a:latin typeface="Calibri" panose="020F0502020204030204" pitchFamily="34" charset="0"/>
                          <a:ea typeface="+mn-ea"/>
                          <a:cs typeface="+mn-cs"/>
                        </a:rPr>
                        <a:t>17%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986698"/>
                  </a:ext>
                </a:extLst>
              </a:tr>
              <a:tr h="198780">
                <a:tc>
                  <a:txBody>
                    <a:bodyPr/>
                    <a:lstStyle/>
                    <a:p>
                      <a:pPr algn="ctr" rtl="0" fontAlgn="b"/>
                      <a:r>
                        <a:rPr lang="en-AU" sz="1100" b="1" i="0" u="none" strike="noStrike" kern="1200" dirty="0">
                          <a:solidFill>
                            <a:srgbClr val="7030A0"/>
                          </a:solidFill>
                          <a:effectLst/>
                          <a:latin typeface="Calibri" panose="020F0502020204030204" pitchFamily="34" charset="0"/>
                          <a:ea typeface="+mn-ea"/>
                          <a:cs typeface="+mn-cs"/>
                        </a:rPr>
                        <a:t>-</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671719"/>
                  </a:ext>
                </a:extLst>
              </a:tr>
              <a:tr h="141979">
                <a:tc>
                  <a:txBody>
                    <a:bodyPr/>
                    <a:lstStyle/>
                    <a:p>
                      <a:pPr algn="ctr" rtl="0" fontAlgn="b"/>
                      <a:r>
                        <a:rPr lang="en-AU" sz="1100" b="1" i="0" u="none" strike="noStrike" kern="1200" dirty="0">
                          <a:solidFill>
                            <a:srgbClr val="7030A0"/>
                          </a:solidFill>
                          <a:effectLst/>
                          <a:latin typeface="Calibri" panose="020F0502020204030204" pitchFamily="34" charset="0"/>
                          <a:ea typeface="+mn-ea"/>
                          <a:cs typeface="+mn-cs"/>
                        </a:rPr>
                        <a:t>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754794"/>
                  </a:ext>
                </a:extLst>
              </a:tr>
              <a:tr h="211011">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32%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726045"/>
                  </a:ext>
                </a:extLst>
              </a:tr>
              <a:tr h="188578">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824208"/>
                  </a:ext>
                </a:extLst>
              </a:tr>
              <a:tr h="188578">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27%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41914"/>
                  </a:ext>
                </a:extLst>
              </a:tr>
              <a:tr h="188578">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21%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767643"/>
                  </a:ext>
                </a:extLst>
              </a:tr>
              <a:tr h="198780">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733213"/>
                  </a:ext>
                </a:extLst>
              </a:tr>
              <a:tr h="198780">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6%</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9759156"/>
                  </a:ext>
                </a:extLst>
              </a:tr>
              <a:tr h="198780">
                <a:tc>
                  <a:txBody>
                    <a:bodyPr/>
                    <a:lstStyle/>
                    <a:p>
                      <a:pPr algn="ctr" rtl="0" fontAlgn="b"/>
                      <a:r>
                        <a:rPr lang="en-AU" sz="1100" b="1" i="0" u="none" strike="noStrike" kern="1200" dirty="0">
                          <a:solidFill>
                            <a:srgbClr val="059D99"/>
                          </a:solidFill>
                          <a:effectLst/>
                          <a:latin typeface="Calibri" panose="020F0502020204030204" pitchFamily="34" charset="0"/>
                          <a:ea typeface="+mn-ea"/>
                          <a:cs typeface="+mn-cs"/>
                        </a:rPr>
                        <a:t>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534212"/>
                  </a:ext>
                </a:extLst>
              </a:tr>
            </a:tbl>
          </a:graphicData>
        </a:graphic>
      </p:graphicFrame>
      <p:cxnSp>
        <p:nvCxnSpPr>
          <p:cNvPr id="41" name="Connecteur droit 40">
            <a:extLst>
              <a:ext uri="{FF2B5EF4-FFF2-40B4-BE49-F238E27FC236}">
                <a16:creationId xmlns:a16="http://schemas.microsoft.com/office/drawing/2014/main" id="{D1134E69-9BCF-0F93-5D2F-06F223BA32A8}"/>
              </a:ext>
            </a:extLst>
          </p:cNvPr>
          <p:cNvCxnSpPr>
            <a:cxnSpLocks/>
          </p:cNvCxnSpPr>
          <p:nvPr/>
        </p:nvCxnSpPr>
        <p:spPr>
          <a:xfrm flipH="1">
            <a:off x="5269424" y="2571749"/>
            <a:ext cx="3061068" cy="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34CE235-9435-A7BA-28E0-2477E18E9DE2}"/>
              </a:ext>
            </a:extLst>
          </p:cNvPr>
          <p:cNvCxnSpPr>
            <a:cxnSpLocks/>
          </p:cNvCxnSpPr>
          <p:nvPr/>
        </p:nvCxnSpPr>
        <p:spPr>
          <a:xfrm flipH="1">
            <a:off x="5415556" y="3319769"/>
            <a:ext cx="291493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9C6C600-5297-81BE-1B77-370A8B04EC8F}"/>
              </a:ext>
            </a:extLst>
          </p:cNvPr>
          <p:cNvSpPr txBox="1"/>
          <p:nvPr/>
        </p:nvSpPr>
        <p:spPr>
          <a:xfrm>
            <a:off x="3085172" y="1945446"/>
            <a:ext cx="666944" cy="754053"/>
          </a:xfrm>
          <a:prstGeom prst="rect">
            <a:avLst/>
          </a:prstGeom>
          <a:noFill/>
        </p:spPr>
        <p:txBody>
          <a:bodyPr wrap="square" rtlCol="0">
            <a:spAutoFit/>
          </a:bodyPr>
          <a:lstStyle/>
          <a:p>
            <a:pPr algn="ctr" defTabSz="914400">
              <a:defRPr/>
            </a:pPr>
            <a:r>
              <a:rPr lang="fr-FR" sz="900" b="1" dirty="0">
                <a:solidFill>
                  <a:schemeClr val="tx2"/>
                </a:solidFill>
                <a:latin typeface="+mj-lt"/>
              </a:rPr>
              <a:t>Fruits et légumes</a:t>
            </a:r>
          </a:p>
          <a:p>
            <a:pPr algn="ctr" defTabSz="914400">
              <a:defRPr/>
            </a:pPr>
            <a:r>
              <a:rPr kumimoji="0" lang="fr-FR" sz="900" b="1" i="0" u="none" strike="noStrike" kern="1200" cap="none" spc="0" normalizeH="0" baseline="0" noProof="0" dirty="0">
                <a:ln>
                  <a:noFill/>
                </a:ln>
                <a:solidFill>
                  <a:schemeClr val="tx2"/>
                </a:solidFill>
                <a:effectLst/>
                <a:uLnTx/>
                <a:uFillTx/>
                <a:latin typeface="+mj-lt"/>
                <a:ea typeface="+mn-ea"/>
                <a:cs typeface="+mn-cs"/>
              </a:rPr>
              <a:t>% </a:t>
            </a:r>
            <a:r>
              <a:rPr kumimoji="0" lang="fr-FR" sz="700" b="1" i="0" u="none" strike="noStrike" kern="1200" cap="none" spc="0" normalizeH="0" baseline="0" noProof="0" dirty="0">
                <a:ln>
                  <a:noFill/>
                </a:ln>
                <a:solidFill>
                  <a:schemeClr val="tx2"/>
                </a:solidFill>
                <a:effectLst/>
                <a:uLnTx/>
                <a:uFillTx/>
                <a:latin typeface="+mj-lt"/>
                <a:ea typeface="+mn-ea"/>
                <a:cs typeface="+mn-cs"/>
              </a:rPr>
              <a:t>cité au moins une fois</a:t>
            </a:r>
            <a:endParaRPr kumimoji="0" lang="fr-FR" sz="1600" b="1" i="0" u="none" strike="noStrike" kern="1200" cap="none" spc="0" normalizeH="0" baseline="0" noProof="0" dirty="0">
              <a:ln>
                <a:noFill/>
              </a:ln>
              <a:solidFill>
                <a:schemeClr val="tx2"/>
              </a:solidFill>
              <a:effectLst/>
              <a:uLnTx/>
              <a:uFillTx/>
              <a:latin typeface="+mj-lt"/>
              <a:ea typeface="+mn-ea"/>
              <a:cs typeface="+mn-cs"/>
            </a:endParaRPr>
          </a:p>
          <a:p>
            <a:endParaRPr lang="fr-FR" sz="200" dirty="0">
              <a:solidFill>
                <a:schemeClr val="tx2"/>
              </a:solidFill>
            </a:endParaRPr>
          </a:p>
        </p:txBody>
      </p:sp>
      <p:sp>
        <p:nvSpPr>
          <p:cNvPr id="11" name="ZoneTexte 10">
            <a:extLst>
              <a:ext uri="{FF2B5EF4-FFF2-40B4-BE49-F238E27FC236}">
                <a16:creationId xmlns:a16="http://schemas.microsoft.com/office/drawing/2014/main" id="{1FB3F6D3-5B8E-27FB-D85A-BCEB8529C396}"/>
              </a:ext>
            </a:extLst>
          </p:cNvPr>
          <p:cNvSpPr txBox="1"/>
          <p:nvPr/>
        </p:nvSpPr>
        <p:spPr>
          <a:xfrm>
            <a:off x="3085172" y="2963580"/>
            <a:ext cx="666944" cy="400110"/>
          </a:xfrm>
          <a:prstGeom prst="rect">
            <a:avLst/>
          </a:prstGeom>
          <a:noFill/>
        </p:spPr>
        <p:txBody>
          <a:bodyPr wrap="square" rtlCol="0">
            <a:spAutoFit/>
          </a:bodyPr>
          <a:lstStyle/>
          <a:p>
            <a:pPr algn="ctr" defTabSz="914400">
              <a:defRPr/>
            </a:pPr>
            <a:r>
              <a:rPr lang="fr-FR" sz="900" b="1" dirty="0">
                <a:solidFill>
                  <a:schemeClr val="accent6">
                    <a:lumMod val="50000"/>
                  </a:schemeClr>
                </a:solidFill>
                <a:latin typeface="+mj-lt"/>
              </a:rPr>
              <a:t>Produits laitiers</a:t>
            </a:r>
          </a:p>
          <a:p>
            <a:endParaRPr lang="fr-FR" sz="200" dirty="0">
              <a:solidFill>
                <a:schemeClr val="accent6">
                  <a:lumMod val="50000"/>
                </a:schemeClr>
              </a:solidFill>
            </a:endParaRPr>
          </a:p>
        </p:txBody>
      </p:sp>
      <p:sp>
        <p:nvSpPr>
          <p:cNvPr id="14" name="ZoneTexte 13">
            <a:extLst>
              <a:ext uri="{FF2B5EF4-FFF2-40B4-BE49-F238E27FC236}">
                <a16:creationId xmlns:a16="http://schemas.microsoft.com/office/drawing/2014/main" id="{E69D2172-3046-A757-8C45-C613C7D98DC2}"/>
              </a:ext>
            </a:extLst>
          </p:cNvPr>
          <p:cNvSpPr txBox="1"/>
          <p:nvPr/>
        </p:nvSpPr>
        <p:spPr>
          <a:xfrm>
            <a:off x="2991677" y="3905461"/>
            <a:ext cx="853933" cy="538609"/>
          </a:xfrm>
          <a:prstGeom prst="rect">
            <a:avLst/>
          </a:prstGeom>
          <a:noFill/>
        </p:spPr>
        <p:txBody>
          <a:bodyPr wrap="square" rtlCol="0">
            <a:spAutoFit/>
          </a:bodyPr>
          <a:lstStyle/>
          <a:p>
            <a:pPr algn="ctr" defTabSz="914400">
              <a:defRPr/>
            </a:pPr>
            <a:r>
              <a:rPr lang="fr-FR" sz="900" b="1" dirty="0">
                <a:solidFill>
                  <a:schemeClr val="accent4"/>
                </a:solidFill>
                <a:latin typeface="+mj-lt"/>
              </a:rPr>
              <a:t>Viandes/</a:t>
            </a:r>
          </a:p>
          <a:p>
            <a:pPr algn="ctr" defTabSz="914400">
              <a:defRPr/>
            </a:pPr>
            <a:r>
              <a:rPr lang="fr-FR" sz="900" b="1" dirty="0">
                <a:solidFill>
                  <a:schemeClr val="accent4"/>
                </a:solidFill>
                <a:latin typeface="+mj-lt"/>
              </a:rPr>
              <a:t>« Produits carnés »</a:t>
            </a:r>
          </a:p>
          <a:p>
            <a:endParaRPr lang="fr-FR" sz="200" dirty="0">
              <a:solidFill>
                <a:schemeClr val="accent4"/>
              </a:solidFill>
            </a:endParaRPr>
          </a:p>
        </p:txBody>
      </p:sp>
      <p:sp>
        <p:nvSpPr>
          <p:cNvPr id="16" name="ZoneTexte 15">
            <a:extLst>
              <a:ext uri="{FF2B5EF4-FFF2-40B4-BE49-F238E27FC236}">
                <a16:creationId xmlns:a16="http://schemas.microsoft.com/office/drawing/2014/main" id="{E6FD4A81-4F27-7F88-D0D4-9E5F7E433717}"/>
              </a:ext>
            </a:extLst>
          </p:cNvPr>
          <p:cNvSpPr txBox="1"/>
          <p:nvPr/>
        </p:nvSpPr>
        <p:spPr>
          <a:xfrm>
            <a:off x="6990228" y="2087850"/>
            <a:ext cx="853933" cy="261610"/>
          </a:xfrm>
          <a:prstGeom prst="rect">
            <a:avLst/>
          </a:prstGeom>
          <a:noFill/>
        </p:spPr>
        <p:txBody>
          <a:bodyPr wrap="square" rtlCol="0">
            <a:spAutoFit/>
          </a:bodyPr>
          <a:lstStyle/>
          <a:p>
            <a:pPr algn="ctr" defTabSz="914400">
              <a:defRPr/>
            </a:pPr>
            <a:r>
              <a:rPr lang="fr-FR" sz="900" b="1" dirty="0">
                <a:solidFill>
                  <a:schemeClr val="accent2">
                    <a:lumMod val="75000"/>
                  </a:schemeClr>
                </a:solidFill>
                <a:latin typeface="+mj-lt"/>
              </a:rPr>
              <a:t>Epicerie</a:t>
            </a:r>
          </a:p>
          <a:p>
            <a:endParaRPr lang="fr-FR" sz="200" dirty="0">
              <a:solidFill>
                <a:schemeClr val="accent2">
                  <a:lumMod val="75000"/>
                </a:schemeClr>
              </a:solidFill>
            </a:endParaRPr>
          </a:p>
        </p:txBody>
      </p:sp>
      <p:sp>
        <p:nvSpPr>
          <p:cNvPr id="19" name="ZoneTexte 18">
            <a:extLst>
              <a:ext uri="{FF2B5EF4-FFF2-40B4-BE49-F238E27FC236}">
                <a16:creationId xmlns:a16="http://schemas.microsoft.com/office/drawing/2014/main" id="{41D7C3F6-E2B8-CE83-6B25-22964D8FD7AE}"/>
              </a:ext>
            </a:extLst>
          </p:cNvPr>
          <p:cNvSpPr txBox="1"/>
          <p:nvPr/>
        </p:nvSpPr>
        <p:spPr>
          <a:xfrm>
            <a:off x="6990227" y="2820660"/>
            <a:ext cx="853933" cy="261610"/>
          </a:xfrm>
          <a:prstGeom prst="rect">
            <a:avLst/>
          </a:prstGeom>
          <a:noFill/>
        </p:spPr>
        <p:txBody>
          <a:bodyPr wrap="square" rtlCol="0">
            <a:spAutoFit/>
          </a:bodyPr>
          <a:lstStyle/>
          <a:p>
            <a:pPr algn="ctr" defTabSz="914400">
              <a:defRPr/>
            </a:pPr>
            <a:r>
              <a:rPr lang="fr-FR" sz="900" b="1" dirty="0">
                <a:solidFill>
                  <a:srgbClr val="7030A0"/>
                </a:solidFill>
                <a:latin typeface="+mj-lt"/>
              </a:rPr>
              <a:t>Boissons</a:t>
            </a:r>
          </a:p>
          <a:p>
            <a:endParaRPr lang="fr-FR" sz="200" dirty="0">
              <a:solidFill>
                <a:srgbClr val="7030A0"/>
              </a:solidFill>
            </a:endParaRPr>
          </a:p>
        </p:txBody>
      </p:sp>
    </p:spTree>
    <p:extLst>
      <p:ext uri="{BB962C8B-B14F-4D97-AF65-F5344CB8AC3E}">
        <p14:creationId xmlns:p14="http://schemas.microsoft.com/office/powerpoint/2010/main" val="7098140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1AB476F-5B02-E09F-35D1-41CD13B9BDA0}"/>
              </a:ext>
            </a:extLst>
          </p:cNvPr>
          <p:cNvSpPr/>
          <p:nvPr/>
        </p:nvSpPr>
        <p:spPr>
          <a:xfrm>
            <a:off x="4375274" y="3329831"/>
            <a:ext cx="4768726" cy="1411090"/>
          </a:xfrm>
          <a:prstGeom prst="rect">
            <a:avLst/>
          </a:prstGeom>
          <a:solidFill>
            <a:srgbClr val="D6FFFE"/>
          </a:solidFill>
          <a:ln>
            <a:solidFill>
              <a:srgbClr val="D6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1336999-E3AD-A588-B774-A68A23DE5490}"/>
              </a:ext>
            </a:extLst>
          </p:cNvPr>
          <p:cNvSpPr/>
          <p:nvPr/>
        </p:nvSpPr>
        <p:spPr>
          <a:xfrm>
            <a:off x="4375971" y="2571751"/>
            <a:ext cx="4768029" cy="759428"/>
          </a:xfrm>
          <a:prstGeom prst="rect">
            <a:avLst/>
          </a:prstGeom>
          <a:solidFill>
            <a:srgbClr val="E6D1E9"/>
          </a:solidFill>
          <a:ln>
            <a:solidFill>
              <a:srgbClr val="E6D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9D2637F-8E83-2284-800C-D31525A6BEBF}"/>
              </a:ext>
            </a:extLst>
          </p:cNvPr>
          <p:cNvSpPr/>
          <p:nvPr/>
        </p:nvSpPr>
        <p:spPr>
          <a:xfrm>
            <a:off x="4375970" y="1675001"/>
            <a:ext cx="4768029" cy="89674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DA4144A4-12A2-000F-84FD-C935304DF74E}"/>
              </a:ext>
            </a:extLst>
          </p:cNvPr>
          <p:cNvSpPr/>
          <p:nvPr/>
        </p:nvSpPr>
        <p:spPr>
          <a:xfrm>
            <a:off x="0" y="3388720"/>
            <a:ext cx="4375970" cy="18175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BACEFED-A731-4C8E-86EB-602401A931A0}"/>
              </a:ext>
            </a:extLst>
          </p:cNvPr>
          <p:cNvSpPr/>
          <p:nvPr/>
        </p:nvSpPr>
        <p:spPr>
          <a:xfrm>
            <a:off x="1" y="3570472"/>
            <a:ext cx="4375970" cy="118335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E05D742-37E3-E3D5-18EA-9C6E0541303D}"/>
              </a:ext>
            </a:extLst>
          </p:cNvPr>
          <p:cNvSpPr/>
          <p:nvPr/>
        </p:nvSpPr>
        <p:spPr>
          <a:xfrm>
            <a:off x="1" y="2878426"/>
            <a:ext cx="4375970" cy="516742"/>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3705A2B-234F-D363-B975-353130B59046}"/>
              </a:ext>
            </a:extLst>
          </p:cNvPr>
          <p:cNvSpPr/>
          <p:nvPr/>
        </p:nvSpPr>
        <p:spPr>
          <a:xfrm>
            <a:off x="0" y="1679509"/>
            <a:ext cx="4375970" cy="1180333"/>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A4A96D6-B8A3-3BF1-D005-E7A5BB58779B}"/>
              </a:ext>
            </a:extLst>
          </p:cNvPr>
          <p:cNvSpPr>
            <a:spLocks noGrp="1"/>
          </p:cNvSpPr>
          <p:nvPr>
            <p:ph type="body" sz="quarter" idx="17"/>
          </p:nvPr>
        </p:nvSpPr>
        <p:spPr/>
        <p:txBody>
          <a:bodyPr/>
          <a:lstStyle/>
          <a:p>
            <a:r>
              <a:rPr lang="fr-FR" dirty="0"/>
              <a:t>Quels sont tous les produits biologiques que vous consommez ?</a:t>
            </a:r>
          </a:p>
        </p:txBody>
      </p:sp>
      <p:sp>
        <p:nvSpPr>
          <p:cNvPr id="3" name="Espace réservé du texte 2">
            <a:extLst>
              <a:ext uri="{FF2B5EF4-FFF2-40B4-BE49-F238E27FC236}">
                <a16:creationId xmlns:a16="http://schemas.microsoft.com/office/drawing/2014/main" id="{4D522796-B7BF-8E76-1457-8227CD551546}"/>
              </a:ext>
            </a:extLst>
          </p:cNvPr>
          <p:cNvSpPr>
            <a:spLocks noGrp="1"/>
          </p:cNvSpPr>
          <p:nvPr>
            <p:ph type="body" sz="quarter" idx="21"/>
          </p:nvPr>
        </p:nvSpPr>
        <p:spPr/>
        <p:txBody>
          <a:bodyPr/>
          <a:lstStyle/>
          <a:p>
            <a:r>
              <a:rPr lang="fr-FR" dirty="0"/>
              <a:t>Base : consommateurs réguliers de produits biologiques, n = 2 484</a:t>
            </a:r>
          </a:p>
        </p:txBody>
      </p:sp>
      <p:sp>
        <p:nvSpPr>
          <p:cNvPr id="4" name="Titre 3">
            <a:extLst>
              <a:ext uri="{FF2B5EF4-FFF2-40B4-BE49-F238E27FC236}">
                <a16:creationId xmlns:a16="http://schemas.microsoft.com/office/drawing/2014/main" id="{E15B97B3-ADA7-26CC-2704-F48FE6D67536}"/>
              </a:ext>
            </a:extLst>
          </p:cNvPr>
          <p:cNvSpPr>
            <a:spLocks noGrp="1"/>
          </p:cNvSpPr>
          <p:nvPr>
            <p:ph type="title"/>
          </p:nvPr>
        </p:nvSpPr>
        <p:spPr/>
        <p:txBody>
          <a:bodyPr/>
          <a:lstStyle/>
          <a:p>
            <a:r>
              <a:rPr lang="fr-FR" dirty="0"/>
              <a:t>Produits bio consommés</a:t>
            </a:r>
          </a:p>
        </p:txBody>
      </p:sp>
      <p:graphicFrame>
        <p:nvGraphicFramePr>
          <p:cNvPr id="5" name="Google Shape;695;p8">
            <a:extLst>
              <a:ext uri="{FF2B5EF4-FFF2-40B4-BE49-F238E27FC236}">
                <a16:creationId xmlns:a16="http://schemas.microsoft.com/office/drawing/2014/main" id="{3DB84D0C-143F-1E19-5394-F7C065AA614D}"/>
              </a:ext>
            </a:extLst>
          </p:cNvPr>
          <p:cNvGraphicFramePr/>
          <p:nvPr>
            <p:extLst>
              <p:ext uri="{D42A27DB-BD31-4B8C-83A1-F6EECF244321}">
                <p14:modId xmlns:p14="http://schemas.microsoft.com/office/powerpoint/2010/main" val="4166721018"/>
              </p:ext>
            </p:extLst>
          </p:nvPr>
        </p:nvGraphicFramePr>
        <p:xfrm>
          <a:off x="-147405" y="1909656"/>
          <a:ext cx="3232576" cy="2759018"/>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necteur droit 5">
            <a:extLst>
              <a:ext uri="{FF2B5EF4-FFF2-40B4-BE49-F238E27FC236}">
                <a16:creationId xmlns:a16="http://schemas.microsoft.com/office/drawing/2014/main" id="{E41B2689-52D1-0205-B7A9-B51C1BFD014B}"/>
              </a:ext>
            </a:extLst>
          </p:cNvPr>
          <p:cNvCxnSpPr>
            <a:cxnSpLocks/>
          </p:cNvCxnSpPr>
          <p:nvPr/>
        </p:nvCxnSpPr>
        <p:spPr>
          <a:xfrm flipH="1" flipV="1">
            <a:off x="1401548" y="2861899"/>
            <a:ext cx="2897074" cy="1083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D65CDB7-11C4-4A41-3A78-6E0B808CDEE8}"/>
              </a:ext>
            </a:extLst>
          </p:cNvPr>
          <p:cNvCxnSpPr>
            <a:cxnSpLocks/>
          </p:cNvCxnSpPr>
          <p:nvPr/>
        </p:nvCxnSpPr>
        <p:spPr>
          <a:xfrm flipH="1">
            <a:off x="1487837" y="3382274"/>
            <a:ext cx="2782505" cy="1289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3CE3F1D-4775-B9FD-8CD6-3ADF5E014266}"/>
              </a:ext>
            </a:extLst>
          </p:cNvPr>
          <p:cNvCxnSpPr>
            <a:cxnSpLocks/>
          </p:cNvCxnSpPr>
          <p:nvPr/>
        </p:nvCxnSpPr>
        <p:spPr>
          <a:xfrm flipH="1">
            <a:off x="1433593" y="3557567"/>
            <a:ext cx="2882234" cy="1290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8" name="Tableau 27">
            <a:extLst>
              <a:ext uri="{FF2B5EF4-FFF2-40B4-BE49-F238E27FC236}">
                <a16:creationId xmlns:a16="http://schemas.microsoft.com/office/drawing/2014/main" id="{E6969E41-550C-4B48-E304-60A75A2BA451}"/>
              </a:ext>
            </a:extLst>
          </p:cNvPr>
          <p:cNvGraphicFramePr>
            <a:graphicFrameLocks noGrp="1"/>
          </p:cNvGraphicFramePr>
          <p:nvPr>
            <p:extLst>
              <p:ext uri="{D42A27DB-BD31-4B8C-83A1-F6EECF244321}">
                <p14:modId xmlns:p14="http://schemas.microsoft.com/office/powerpoint/2010/main" val="3027827811"/>
              </p:ext>
            </p:extLst>
          </p:nvPr>
        </p:nvGraphicFramePr>
        <p:xfrm>
          <a:off x="3851222" y="1721271"/>
          <a:ext cx="470914" cy="2811123"/>
        </p:xfrm>
        <a:graphic>
          <a:graphicData uri="http://schemas.openxmlformats.org/drawingml/2006/table">
            <a:tbl>
              <a:tblPr firstRow="1" bandRow="1">
                <a:tableStyleId>{5C22544A-7EE6-4342-B048-85BDC9FD1C3A}</a:tableStyleId>
              </a:tblPr>
              <a:tblGrid>
                <a:gridCol w="470914">
                  <a:extLst>
                    <a:ext uri="{9D8B030D-6E8A-4147-A177-3AD203B41FA5}">
                      <a16:colId xmlns:a16="http://schemas.microsoft.com/office/drawing/2014/main" val="1993147920"/>
                    </a:ext>
                  </a:extLst>
                </a:gridCol>
              </a:tblGrid>
              <a:tr h="20235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noProof="0" dirty="0">
                          <a:solidFill>
                            <a:schemeClr val="bg1"/>
                          </a:solidFill>
                          <a:effectLst/>
                          <a:latin typeface="Calibri" panose="020F0502020204030204" pitchFamily="34" charset="0"/>
                          <a:ea typeface="+mn-ea"/>
                          <a:cs typeface="+mn-cs"/>
                        </a:rPr>
                        <a:t>Ensemble</a:t>
                      </a: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66687309"/>
                  </a:ext>
                </a:extLst>
              </a:tr>
              <a:tr h="186629">
                <a:tc>
                  <a:txBody>
                    <a:bodyPr/>
                    <a:lstStyle/>
                    <a:p>
                      <a:pPr algn="ctr" rtl="0" fontAlgn="b"/>
                      <a:r>
                        <a:rPr lang="fr-FR" sz="900" b="1" i="0" u="none" strike="noStrike" kern="1200" noProof="0" dirty="0">
                          <a:solidFill>
                            <a:schemeClr val="tx2"/>
                          </a:solidFill>
                          <a:effectLst/>
                          <a:latin typeface="Calibri" panose="020F0502020204030204" pitchFamily="34" charset="0"/>
                          <a:ea typeface="+mn-ea"/>
                          <a:cs typeface="+mn-cs"/>
                        </a:rPr>
                        <a:t>65%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0039594"/>
                  </a:ext>
                </a:extLst>
              </a:tr>
              <a:tr h="186629">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31%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550746"/>
                  </a:ext>
                </a:extLst>
              </a:tr>
              <a:tr h="186629">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30%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926371"/>
                  </a:ext>
                </a:extLst>
              </a:tr>
              <a:tr h="186629">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62%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074897"/>
                  </a:ext>
                </a:extLst>
              </a:tr>
              <a:tr h="186629">
                <a:tc>
                  <a:txBody>
                    <a:bodyPr/>
                    <a:lstStyle/>
                    <a:p>
                      <a:pPr algn="ctr" rtl="0" fontAlgn="b"/>
                      <a:r>
                        <a:rPr lang="en-AU" sz="900" b="1" i="0" u="none" strike="noStrike" kern="1200" dirty="0">
                          <a:solidFill>
                            <a:schemeClr val="tx2"/>
                          </a:solidFill>
                          <a:effectLst/>
                          <a:latin typeface="Calibri" panose="020F0502020204030204" pitchFamily="34" charset="0"/>
                          <a:ea typeface="+mn-ea"/>
                          <a:cs typeface="+mn-cs"/>
                        </a:rPr>
                        <a:t>23%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389026"/>
                  </a:ext>
                </a:extLst>
              </a:tr>
              <a:tr h="177796">
                <a:tc>
                  <a:txBody>
                    <a:bodyPr/>
                    <a:lstStyle/>
                    <a:p>
                      <a:pPr algn="ctr" rtl="0" fontAlgn="b"/>
                      <a:r>
                        <a:rPr lang="en-AU" sz="900" b="1" i="0" u="none" strike="noStrike" kern="1200" dirty="0">
                          <a:solidFill>
                            <a:schemeClr val="accent6">
                              <a:lumMod val="50000"/>
                            </a:schemeClr>
                          </a:solidFill>
                          <a:effectLst/>
                          <a:latin typeface="Calibri" panose="020F0502020204030204" pitchFamily="34" charset="0"/>
                          <a:ea typeface="+mn-ea"/>
                          <a:cs typeface="+mn-cs"/>
                        </a:rPr>
                        <a:t>41%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582473"/>
                  </a:ext>
                </a:extLst>
              </a:tr>
              <a:tr h="177796">
                <a:tc>
                  <a:txBody>
                    <a:bodyPr/>
                    <a:lstStyle/>
                    <a:p>
                      <a:pPr marL="0" algn="ctr" defTabSz="685800" rtl="0" eaLnBrk="1" fontAlgn="b" latinLnBrk="0" hangingPunct="1"/>
                      <a:r>
                        <a:rPr lang="en-AU" sz="900" b="1" i="0" u="none" strike="noStrike" kern="1200" dirty="0">
                          <a:solidFill>
                            <a:schemeClr val="accent6">
                              <a:lumMod val="50000"/>
                            </a:schemeClr>
                          </a:solidFill>
                          <a:effectLst/>
                          <a:latin typeface="Calibri" panose="020F0502020204030204" pitchFamily="34" charset="0"/>
                          <a:ea typeface="+mn-ea"/>
                          <a:cs typeface="+mn-cs"/>
                        </a:rPr>
                        <a:t>39%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986698"/>
                  </a:ext>
                </a:extLst>
              </a:tr>
              <a:tr h="177796">
                <a:tc>
                  <a:txBody>
                    <a:bodyPr/>
                    <a:lstStyle/>
                    <a:p>
                      <a:pPr marL="0" algn="ctr" defTabSz="685800" rtl="0" eaLnBrk="1" fontAlgn="b" latinLnBrk="0" hangingPunct="1"/>
                      <a:r>
                        <a:rPr lang="en-AU" sz="900" b="1" i="0" u="none" strike="noStrike" kern="1200" dirty="0">
                          <a:solidFill>
                            <a:schemeClr val="accent6">
                              <a:lumMod val="50000"/>
                            </a:schemeClr>
                          </a:solidFill>
                          <a:effectLst/>
                          <a:latin typeface="Calibri" panose="020F0502020204030204" pitchFamily="34" charset="0"/>
                          <a:ea typeface="+mn-ea"/>
                          <a:cs typeface="+mn-cs"/>
                        </a:rPr>
                        <a:t>34%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671719"/>
                  </a:ext>
                </a:extLst>
              </a:tr>
              <a:tr h="137889">
                <a:tc>
                  <a:txBody>
                    <a:bodyPr/>
                    <a:lstStyle/>
                    <a:p>
                      <a:pPr marL="0" algn="ctr" defTabSz="685800" rtl="0" eaLnBrk="1" fontAlgn="b" latinLnBrk="0" hangingPunct="1"/>
                      <a:r>
                        <a:rPr lang="en-AU" sz="900" b="1" i="0" u="none" strike="noStrike" kern="1200" dirty="0">
                          <a:solidFill>
                            <a:schemeClr val="accent5">
                              <a:lumMod val="75000"/>
                            </a:schemeClr>
                          </a:solidFill>
                          <a:effectLst/>
                          <a:latin typeface="Calibri" panose="020F0502020204030204" pitchFamily="34" charset="0"/>
                          <a:ea typeface="+mn-ea"/>
                          <a:cs typeface="+mn-cs"/>
                        </a:rPr>
                        <a:t>64%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754794"/>
                  </a:ext>
                </a:extLst>
              </a:tr>
              <a:tr h="198814">
                <a:tc>
                  <a:txBody>
                    <a:bodyPr/>
                    <a:lstStyle/>
                    <a:p>
                      <a:pPr marL="0" algn="ctr" defTabSz="685800" rtl="0" eaLnBrk="1" fontAlgn="b" latinLnBrk="0" hangingPunct="1"/>
                      <a:r>
                        <a:rPr lang="en-AU" sz="900" b="1" i="0" u="none" strike="noStrike" kern="1200" dirty="0">
                          <a:solidFill>
                            <a:schemeClr val="accent4"/>
                          </a:solidFill>
                          <a:effectLst/>
                          <a:latin typeface="Calibri" panose="020F0502020204030204" pitchFamily="34" charset="0"/>
                          <a:ea typeface="+mn-ea"/>
                          <a:cs typeface="+mn-cs"/>
                        </a:rPr>
                        <a:t>36%</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726045"/>
                  </a:ext>
                </a:extLst>
              </a:tr>
              <a:tr h="198814">
                <a:tc>
                  <a:txBody>
                    <a:bodyPr/>
                    <a:lstStyle/>
                    <a:p>
                      <a:pPr marL="0" algn="ctr" defTabSz="685800" rtl="0" eaLnBrk="1" fontAlgn="b" latinLnBrk="0" hangingPunct="1"/>
                      <a:r>
                        <a:rPr lang="fr-FR" sz="900" b="1" i="0" u="none" strike="noStrike" kern="1200" dirty="0">
                          <a:solidFill>
                            <a:schemeClr val="accent4"/>
                          </a:solidFill>
                          <a:effectLst/>
                          <a:latin typeface="Calibri" panose="020F0502020204030204" pitchFamily="34" charset="0"/>
                          <a:ea typeface="+mn-ea"/>
                          <a:cs typeface="+mn-cs"/>
                        </a:rPr>
                        <a:t>21%</a:t>
                      </a:r>
                      <a:endParaRPr lang="en-AU" sz="900" b="1" i="0" u="none" strike="noStrike" kern="1200" dirty="0">
                        <a:solidFill>
                          <a:schemeClr val="accent4"/>
                        </a:solidFill>
                        <a:effectLst/>
                        <a:latin typeface="Calibri" panose="020F0502020204030204" pitchFamily="34" charset="0"/>
                        <a:ea typeface="+mn-ea"/>
                        <a:cs typeface="+mn-cs"/>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41914"/>
                  </a:ext>
                </a:extLst>
              </a:tr>
              <a:tr h="198814">
                <a:tc>
                  <a:txBody>
                    <a:bodyPr/>
                    <a:lstStyle/>
                    <a:p>
                      <a:pPr marL="0" algn="ctr" defTabSz="685800" rtl="0" eaLnBrk="1" fontAlgn="b" latinLnBrk="0" hangingPunct="1"/>
                      <a:r>
                        <a:rPr lang="en-AU" sz="900" b="1" i="0" u="none" strike="noStrike" kern="1200" dirty="0">
                          <a:solidFill>
                            <a:schemeClr val="accent4"/>
                          </a:solidFill>
                          <a:effectLst/>
                          <a:latin typeface="Calibri" panose="020F0502020204030204" pitchFamily="34" charset="0"/>
                          <a:ea typeface="+mn-ea"/>
                          <a:cs typeface="+mn-cs"/>
                        </a:rPr>
                        <a:t>19%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733213"/>
                  </a:ext>
                </a:extLst>
              </a:tr>
              <a:tr h="198814">
                <a:tc>
                  <a:txBody>
                    <a:bodyPr/>
                    <a:lstStyle/>
                    <a:p>
                      <a:pPr marL="0" algn="ctr" defTabSz="685800" rtl="0" eaLnBrk="1" fontAlgn="b" latinLnBrk="0" hangingPunct="1"/>
                      <a:r>
                        <a:rPr lang="en-AU" sz="900" b="1" i="0" u="none" strike="noStrike" kern="1200" dirty="0">
                          <a:solidFill>
                            <a:schemeClr val="accent4"/>
                          </a:solidFill>
                          <a:effectLst/>
                          <a:latin typeface="Calibri" panose="020F0502020204030204" pitchFamily="34" charset="0"/>
                          <a:ea typeface="+mn-ea"/>
                          <a:cs typeface="+mn-cs"/>
                        </a:rPr>
                        <a:t>14%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9759156"/>
                  </a:ext>
                </a:extLst>
              </a:tr>
              <a:tr h="198814">
                <a:tc>
                  <a:txBody>
                    <a:bodyPr/>
                    <a:lstStyle/>
                    <a:p>
                      <a:pPr marL="0" algn="ctr" defTabSz="685800" rtl="0" eaLnBrk="1" fontAlgn="b" latinLnBrk="0" hangingPunct="1"/>
                      <a:r>
                        <a:rPr lang="en-AU" sz="900" b="1" i="0" u="none" strike="noStrike" kern="1200" dirty="0">
                          <a:solidFill>
                            <a:schemeClr val="accent4"/>
                          </a:solidFill>
                          <a:effectLst/>
                          <a:latin typeface="Calibri" panose="020F0502020204030204" pitchFamily="34" charset="0"/>
                          <a:ea typeface="+mn-ea"/>
                          <a:cs typeface="+mn-cs"/>
                        </a:rPr>
                        <a:t>12%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534212"/>
                  </a:ext>
                </a:extLst>
              </a:tr>
            </a:tbl>
          </a:graphicData>
        </a:graphic>
      </p:graphicFrame>
      <p:graphicFrame>
        <p:nvGraphicFramePr>
          <p:cNvPr id="29" name="Google Shape;695;p8">
            <a:extLst>
              <a:ext uri="{FF2B5EF4-FFF2-40B4-BE49-F238E27FC236}">
                <a16:creationId xmlns:a16="http://schemas.microsoft.com/office/drawing/2014/main" id="{658D2848-86E9-277A-3FE5-EA161FBFDC94}"/>
              </a:ext>
            </a:extLst>
          </p:cNvPr>
          <p:cNvGraphicFramePr/>
          <p:nvPr>
            <p:extLst>
              <p:ext uri="{D42A27DB-BD31-4B8C-83A1-F6EECF244321}">
                <p14:modId xmlns:p14="http://schemas.microsoft.com/office/powerpoint/2010/main" val="1823561738"/>
              </p:ext>
            </p:extLst>
          </p:nvPr>
        </p:nvGraphicFramePr>
        <p:xfrm>
          <a:off x="4572000" y="1922562"/>
          <a:ext cx="3308021" cy="27590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Tableau 39">
            <a:extLst>
              <a:ext uri="{FF2B5EF4-FFF2-40B4-BE49-F238E27FC236}">
                <a16:creationId xmlns:a16="http://schemas.microsoft.com/office/drawing/2014/main" id="{84C93890-FAC2-9F21-2755-E1B5DACA9ECC}"/>
              </a:ext>
            </a:extLst>
          </p:cNvPr>
          <p:cNvGraphicFramePr>
            <a:graphicFrameLocks noGrp="1"/>
          </p:cNvGraphicFramePr>
          <p:nvPr>
            <p:extLst>
              <p:ext uri="{D42A27DB-BD31-4B8C-83A1-F6EECF244321}">
                <p14:modId xmlns:p14="http://schemas.microsoft.com/office/powerpoint/2010/main" val="1146330565"/>
              </p:ext>
            </p:extLst>
          </p:nvPr>
        </p:nvGraphicFramePr>
        <p:xfrm>
          <a:off x="8088030" y="1721271"/>
          <a:ext cx="471600" cy="2926533"/>
        </p:xfrm>
        <a:graphic>
          <a:graphicData uri="http://schemas.openxmlformats.org/drawingml/2006/table">
            <a:tbl>
              <a:tblPr firstRow="1" bandRow="1">
                <a:tableStyleId>{5C22544A-7EE6-4342-B048-85BDC9FD1C3A}</a:tableStyleId>
              </a:tblPr>
              <a:tblGrid>
                <a:gridCol w="471600">
                  <a:extLst>
                    <a:ext uri="{9D8B030D-6E8A-4147-A177-3AD203B41FA5}">
                      <a16:colId xmlns:a16="http://schemas.microsoft.com/office/drawing/2014/main" val="1993147920"/>
                    </a:ext>
                  </a:extLst>
                </a:gridCol>
              </a:tblGrid>
              <a:tr h="238729">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900" b="1" i="0" u="none" strike="noStrike" kern="1200" noProof="0" dirty="0">
                          <a:solidFill>
                            <a:schemeClr val="bg1"/>
                          </a:solidFill>
                          <a:effectLst/>
                          <a:latin typeface="Calibri" panose="020F0502020204030204" pitchFamily="34" charset="0"/>
                          <a:ea typeface="+mn-ea"/>
                          <a:cs typeface="+mn-cs"/>
                        </a:rPr>
                        <a:t>Ensemble</a:t>
                      </a: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66687309"/>
                  </a:ext>
                </a:extLst>
              </a:tr>
              <a:tr h="191986">
                <a:tc>
                  <a:txBody>
                    <a:bodyPr/>
                    <a:lstStyle/>
                    <a:p>
                      <a:pPr algn="ctr" rtl="0" fontAlgn="b"/>
                      <a:r>
                        <a:rPr lang="en-AU" sz="900" b="1" i="0" u="none" strike="noStrike" kern="1200" dirty="0">
                          <a:solidFill>
                            <a:schemeClr val="accent2">
                              <a:lumMod val="75000"/>
                            </a:schemeClr>
                          </a:solidFill>
                          <a:effectLst/>
                          <a:latin typeface="Calibri" panose="020F0502020204030204" pitchFamily="34" charset="0"/>
                          <a:ea typeface="+mn-ea"/>
                          <a:cs typeface="+mn-cs"/>
                        </a:rPr>
                        <a:t>34%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926371"/>
                  </a:ext>
                </a:extLst>
              </a:tr>
              <a:tr h="191986">
                <a:tc>
                  <a:txBody>
                    <a:bodyPr/>
                    <a:lstStyle/>
                    <a:p>
                      <a:pPr algn="ctr" rtl="0" fontAlgn="b"/>
                      <a:r>
                        <a:rPr lang="en-AU" sz="900" b="1" i="0" u="none" strike="noStrike" kern="1200" dirty="0">
                          <a:solidFill>
                            <a:schemeClr val="accent2">
                              <a:lumMod val="75000"/>
                            </a:schemeClr>
                          </a:solidFill>
                          <a:effectLst/>
                          <a:latin typeface="Calibri" panose="020F0502020204030204" pitchFamily="34" charset="0"/>
                          <a:ea typeface="+mn-ea"/>
                          <a:cs typeface="+mn-cs"/>
                        </a:rPr>
                        <a:t>23%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074897"/>
                  </a:ext>
                </a:extLst>
              </a:tr>
              <a:tr h="191986">
                <a:tc>
                  <a:txBody>
                    <a:bodyPr/>
                    <a:lstStyle/>
                    <a:p>
                      <a:pPr algn="ctr" rtl="0" fontAlgn="b"/>
                      <a:r>
                        <a:rPr lang="en-AU" sz="900" b="1" i="0" u="none" strike="noStrike" kern="1200" dirty="0">
                          <a:solidFill>
                            <a:schemeClr val="accent2">
                              <a:lumMod val="75000"/>
                            </a:schemeClr>
                          </a:solidFill>
                          <a:effectLst/>
                          <a:latin typeface="Calibri" panose="020F0502020204030204" pitchFamily="34" charset="0"/>
                          <a:ea typeface="+mn-ea"/>
                          <a:cs typeface="+mn-cs"/>
                        </a:rPr>
                        <a:t>25%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389026"/>
                  </a:ext>
                </a:extLst>
              </a:tr>
              <a:tr h="191986">
                <a:tc>
                  <a:txBody>
                    <a:bodyPr/>
                    <a:lstStyle/>
                    <a:p>
                      <a:pPr algn="ctr" rtl="0" fontAlgn="b"/>
                      <a:r>
                        <a:rPr lang="en-AU" sz="900" b="1" i="0" u="none" strike="noStrike" kern="1200" dirty="0">
                          <a:solidFill>
                            <a:srgbClr val="7030A0"/>
                          </a:solidFill>
                          <a:effectLst/>
                          <a:latin typeface="Calibri" panose="020F0502020204030204" pitchFamily="34" charset="0"/>
                          <a:ea typeface="+mn-ea"/>
                          <a:cs typeface="+mn-cs"/>
                        </a:rPr>
                        <a:t>33%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582473"/>
                  </a:ext>
                </a:extLst>
              </a:tr>
              <a:tr h="191986">
                <a:tc>
                  <a:txBody>
                    <a:bodyPr/>
                    <a:lstStyle/>
                    <a:p>
                      <a:pPr algn="ctr" rtl="0" fontAlgn="b"/>
                      <a:r>
                        <a:rPr lang="en-AU" sz="900" b="1" i="0" u="none" strike="noStrike" kern="1200" dirty="0">
                          <a:solidFill>
                            <a:srgbClr val="7030A0"/>
                          </a:solidFill>
                          <a:effectLst/>
                          <a:latin typeface="Calibri" panose="020F0502020204030204" pitchFamily="34" charset="0"/>
                          <a:ea typeface="+mn-ea"/>
                          <a:cs typeface="+mn-cs"/>
                        </a:rPr>
                        <a:t>17%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986698"/>
                  </a:ext>
                </a:extLst>
              </a:tr>
              <a:tr h="191986">
                <a:tc>
                  <a:txBody>
                    <a:bodyPr/>
                    <a:lstStyle/>
                    <a:p>
                      <a:pPr algn="ctr" rtl="0" fontAlgn="b"/>
                      <a:r>
                        <a:rPr lang="en-AU" sz="900" b="1" i="0" u="none" strike="noStrike" kern="1200" dirty="0">
                          <a:solidFill>
                            <a:srgbClr val="7030A0"/>
                          </a:solidFill>
                          <a:effectLst/>
                          <a:latin typeface="Calibri" panose="020F0502020204030204" pitchFamily="34" charset="0"/>
                          <a:ea typeface="+mn-ea"/>
                          <a:cs typeface="+mn-cs"/>
                        </a:rPr>
                        <a:t>10%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671719"/>
                  </a:ext>
                </a:extLst>
              </a:tr>
              <a:tr h="191986">
                <a:tc>
                  <a:txBody>
                    <a:bodyPr/>
                    <a:lstStyle/>
                    <a:p>
                      <a:pPr algn="ctr" rtl="0" fontAlgn="b"/>
                      <a:r>
                        <a:rPr lang="en-AU" sz="900" b="1" i="0" u="none" strike="noStrike" kern="1200" dirty="0">
                          <a:solidFill>
                            <a:srgbClr val="7030A0"/>
                          </a:solidFill>
                          <a:effectLst/>
                          <a:latin typeface="Calibri" panose="020F0502020204030204" pitchFamily="34" charset="0"/>
                          <a:ea typeface="+mn-ea"/>
                          <a:cs typeface="+mn-cs"/>
                        </a:rPr>
                        <a:t>10%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754794"/>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29%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726045"/>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28%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824208"/>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28%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41914"/>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25%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767643"/>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14%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733213"/>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10%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9759156"/>
                  </a:ext>
                </a:extLst>
              </a:tr>
              <a:tr h="191986">
                <a:tc>
                  <a:txBody>
                    <a:bodyPr/>
                    <a:lstStyle/>
                    <a:p>
                      <a:pPr algn="ctr" rtl="0" fontAlgn="b"/>
                      <a:r>
                        <a:rPr lang="en-AU" sz="900" b="1" i="0" u="none" strike="noStrike" kern="1200" dirty="0">
                          <a:solidFill>
                            <a:srgbClr val="059D99"/>
                          </a:solidFill>
                          <a:effectLst/>
                          <a:latin typeface="Calibri" panose="020F0502020204030204" pitchFamily="34" charset="0"/>
                          <a:ea typeface="+mn-ea"/>
                          <a:cs typeface="+mn-cs"/>
                        </a:rPr>
                        <a:t>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534212"/>
                  </a:ext>
                </a:extLst>
              </a:tr>
            </a:tbl>
          </a:graphicData>
        </a:graphic>
      </p:graphicFrame>
      <p:cxnSp>
        <p:nvCxnSpPr>
          <p:cNvPr id="41" name="Connecteur droit 40">
            <a:extLst>
              <a:ext uri="{FF2B5EF4-FFF2-40B4-BE49-F238E27FC236}">
                <a16:creationId xmlns:a16="http://schemas.microsoft.com/office/drawing/2014/main" id="{D1134E69-9BCF-0F93-5D2F-06F223BA32A8}"/>
              </a:ext>
            </a:extLst>
          </p:cNvPr>
          <p:cNvCxnSpPr>
            <a:cxnSpLocks/>
          </p:cNvCxnSpPr>
          <p:nvPr/>
        </p:nvCxnSpPr>
        <p:spPr>
          <a:xfrm flipH="1" flipV="1">
            <a:off x="5269424" y="2571750"/>
            <a:ext cx="3061068" cy="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34CE235-9435-A7BA-28E0-2477E18E9DE2}"/>
              </a:ext>
            </a:extLst>
          </p:cNvPr>
          <p:cNvCxnSpPr>
            <a:cxnSpLocks/>
          </p:cNvCxnSpPr>
          <p:nvPr/>
        </p:nvCxnSpPr>
        <p:spPr>
          <a:xfrm flipH="1">
            <a:off x="5415556" y="3333315"/>
            <a:ext cx="291493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9C6C600-5297-81BE-1B77-370A8B04EC8F}"/>
              </a:ext>
            </a:extLst>
          </p:cNvPr>
          <p:cNvSpPr txBox="1"/>
          <p:nvPr/>
        </p:nvSpPr>
        <p:spPr>
          <a:xfrm>
            <a:off x="3085172" y="2094240"/>
            <a:ext cx="666944" cy="400110"/>
          </a:xfrm>
          <a:prstGeom prst="rect">
            <a:avLst/>
          </a:prstGeom>
          <a:noFill/>
        </p:spPr>
        <p:txBody>
          <a:bodyPr wrap="square" rtlCol="0">
            <a:spAutoFit/>
          </a:bodyPr>
          <a:lstStyle/>
          <a:p>
            <a:pPr algn="ctr" defTabSz="914400">
              <a:defRPr/>
            </a:pPr>
            <a:r>
              <a:rPr lang="fr-FR" sz="900" b="1" dirty="0">
                <a:solidFill>
                  <a:schemeClr val="tx2"/>
                </a:solidFill>
                <a:latin typeface="+mj-lt"/>
              </a:rPr>
              <a:t>Fruits et légumes</a:t>
            </a:r>
          </a:p>
          <a:p>
            <a:endParaRPr lang="fr-FR" sz="200" dirty="0">
              <a:solidFill>
                <a:schemeClr val="tx2"/>
              </a:solidFill>
            </a:endParaRPr>
          </a:p>
        </p:txBody>
      </p:sp>
      <p:sp>
        <p:nvSpPr>
          <p:cNvPr id="11" name="ZoneTexte 10">
            <a:extLst>
              <a:ext uri="{FF2B5EF4-FFF2-40B4-BE49-F238E27FC236}">
                <a16:creationId xmlns:a16="http://schemas.microsoft.com/office/drawing/2014/main" id="{1FB3F6D3-5B8E-27FB-D85A-BCEB8529C396}"/>
              </a:ext>
            </a:extLst>
          </p:cNvPr>
          <p:cNvSpPr txBox="1"/>
          <p:nvPr/>
        </p:nvSpPr>
        <p:spPr>
          <a:xfrm>
            <a:off x="3085172" y="2963580"/>
            <a:ext cx="666944" cy="400110"/>
          </a:xfrm>
          <a:prstGeom prst="rect">
            <a:avLst/>
          </a:prstGeom>
          <a:noFill/>
        </p:spPr>
        <p:txBody>
          <a:bodyPr wrap="square" rtlCol="0">
            <a:spAutoFit/>
          </a:bodyPr>
          <a:lstStyle/>
          <a:p>
            <a:pPr algn="ctr" defTabSz="914400">
              <a:defRPr/>
            </a:pPr>
            <a:r>
              <a:rPr lang="fr-FR" sz="900" b="1" dirty="0">
                <a:solidFill>
                  <a:schemeClr val="accent6">
                    <a:lumMod val="50000"/>
                  </a:schemeClr>
                </a:solidFill>
                <a:latin typeface="+mj-lt"/>
              </a:rPr>
              <a:t>Produits laitiers</a:t>
            </a:r>
          </a:p>
          <a:p>
            <a:endParaRPr lang="fr-FR" sz="200" dirty="0">
              <a:solidFill>
                <a:schemeClr val="accent6">
                  <a:lumMod val="50000"/>
                </a:schemeClr>
              </a:solidFill>
            </a:endParaRPr>
          </a:p>
        </p:txBody>
      </p:sp>
      <p:sp>
        <p:nvSpPr>
          <p:cNvPr id="14" name="ZoneTexte 13">
            <a:extLst>
              <a:ext uri="{FF2B5EF4-FFF2-40B4-BE49-F238E27FC236}">
                <a16:creationId xmlns:a16="http://schemas.microsoft.com/office/drawing/2014/main" id="{E69D2172-3046-A757-8C45-C613C7D98DC2}"/>
              </a:ext>
            </a:extLst>
          </p:cNvPr>
          <p:cNvSpPr txBox="1"/>
          <p:nvPr/>
        </p:nvSpPr>
        <p:spPr>
          <a:xfrm>
            <a:off x="2991677" y="3905461"/>
            <a:ext cx="853933" cy="538609"/>
          </a:xfrm>
          <a:prstGeom prst="rect">
            <a:avLst/>
          </a:prstGeom>
          <a:noFill/>
        </p:spPr>
        <p:txBody>
          <a:bodyPr wrap="square" rtlCol="0">
            <a:spAutoFit/>
          </a:bodyPr>
          <a:lstStyle/>
          <a:p>
            <a:pPr algn="ctr" defTabSz="914400">
              <a:defRPr/>
            </a:pPr>
            <a:r>
              <a:rPr lang="fr-FR" sz="900" b="1" dirty="0">
                <a:solidFill>
                  <a:schemeClr val="accent4"/>
                </a:solidFill>
                <a:latin typeface="+mj-lt"/>
              </a:rPr>
              <a:t>Viandes/</a:t>
            </a:r>
          </a:p>
          <a:p>
            <a:pPr algn="ctr" defTabSz="914400">
              <a:defRPr/>
            </a:pPr>
            <a:r>
              <a:rPr lang="fr-FR" sz="900" b="1" dirty="0">
                <a:solidFill>
                  <a:schemeClr val="accent4"/>
                </a:solidFill>
                <a:latin typeface="+mj-lt"/>
              </a:rPr>
              <a:t>« Produits carnés »</a:t>
            </a:r>
          </a:p>
          <a:p>
            <a:endParaRPr lang="fr-FR" sz="200" dirty="0">
              <a:solidFill>
                <a:schemeClr val="accent4"/>
              </a:solidFill>
            </a:endParaRPr>
          </a:p>
        </p:txBody>
      </p:sp>
      <p:sp>
        <p:nvSpPr>
          <p:cNvPr id="16" name="ZoneTexte 15">
            <a:extLst>
              <a:ext uri="{FF2B5EF4-FFF2-40B4-BE49-F238E27FC236}">
                <a16:creationId xmlns:a16="http://schemas.microsoft.com/office/drawing/2014/main" id="{E6FD4A81-4F27-7F88-D0D4-9E5F7E433717}"/>
              </a:ext>
            </a:extLst>
          </p:cNvPr>
          <p:cNvSpPr txBox="1"/>
          <p:nvPr/>
        </p:nvSpPr>
        <p:spPr>
          <a:xfrm>
            <a:off x="6990228" y="2087850"/>
            <a:ext cx="853933" cy="261610"/>
          </a:xfrm>
          <a:prstGeom prst="rect">
            <a:avLst/>
          </a:prstGeom>
          <a:noFill/>
        </p:spPr>
        <p:txBody>
          <a:bodyPr wrap="square" rtlCol="0">
            <a:spAutoFit/>
          </a:bodyPr>
          <a:lstStyle/>
          <a:p>
            <a:pPr algn="ctr" defTabSz="914400">
              <a:defRPr/>
            </a:pPr>
            <a:r>
              <a:rPr lang="fr-FR" sz="900" b="1" dirty="0">
                <a:solidFill>
                  <a:schemeClr val="accent2">
                    <a:lumMod val="75000"/>
                  </a:schemeClr>
                </a:solidFill>
                <a:latin typeface="+mj-lt"/>
              </a:rPr>
              <a:t>Epicerie</a:t>
            </a:r>
          </a:p>
          <a:p>
            <a:endParaRPr lang="fr-FR" sz="200" dirty="0">
              <a:solidFill>
                <a:schemeClr val="accent2">
                  <a:lumMod val="75000"/>
                </a:schemeClr>
              </a:solidFill>
            </a:endParaRPr>
          </a:p>
        </p:txBody>
      </p:sp>
      <p:sp>
        <p:nvSpPr>
          <p:cNvPr id="19" name="ZoneTexte 18">
            <a:extLst>
              <a:ext uri="{FF2B5EF4-FFF2-40B4-BE49-F238E27FC236}">
                <a16:creationId xmlns:a16="http://schemas.microsoft.com/office/drawing/2014/main" id="{41D7C3F6-E2B8-CE83-6B25-22964D8FD7AE}"/>
              </a:ext>
            </a:extLst>
          </p:cNvPr>
          <p:cNvSpPr txBox="1"/>
          <p:nvPr/>
        </p:nvSpPr>
        <p:spPr>
          <a:xfrm>
            <a:off x="6990227" y="2820660"/>
            <a:ext cx="853933" cy="261610"/>
          </a:xfrm>
          <a:prstGeom prst="rect">
            <a:avLst/>
          </a:prstGeom>
          <a:noFill/>
        </p:spPr>
        <p:txBody>
          <a:bodyPr wrap="square" rtlCol="0">
            <a:spAutoFit/>
          </a:bodyPr>
          <a:lstStyle/>
          <a:p>
            <a:pPr algn="ctr" defTabSz="914400">
              <a:defRPr/>
            </a:pPr>
            <a:r>
              <a:rPr lang="fr-FR" sz="900" b="1" dirty="0">
                <a:solidFill>
                  <a:srgbClr val="7030A0"/>
                </a:solidFill>
                <a:latin typeface="+mj-lt"/>
              </a:rPr>
              <a:t>Boissons</a:t>
            </a:r>
          </a:p>
          <a:p>
            <a:endParaRPr lang="fr-FR" sz="200" dirty="0">
              <a:solidFill>
                <a:srgbClr val="7030A0"/>
              </a:solidFill>
            </a:endParaRPr>
          </a:p>
        </p:txBody>
      </p:sp>
      <p:sp>
        <p:nvSpPr>
          <p:cNvPr id="21" name="ZoneTexte 20">
            <a:extLst>
              <a:ext uri="{FF2B5EF4-FFF2-40B4-BE49-F238E27FC236}">
                <a16:creationId xmlns:a16="http://schemas.microsoft.com/office/drawing/2014/main" id="{2203E834-AF0E-E7C7-AE0F-E30C726BCC92}"/>
              </a:ext>
            </a:extLst>
          </p:cNvPr>
          <p:cNvSpPr txBox="1"/>
          <p:nvPr/>
        </p:nvSpPr>
        <p:spPr>
          <a:xfrm>
            <a:off x="6006777" y="1162009"/>
            <a:ext cx="1966901" cy="461665"/>
          </a:xfrm>
          <a:prstGeom prst="rect">
            <a:avLst/>
          </a:prstGeom>
          <a:solidFill>
            <a:schemeClr val="accent1">
              <a:lumMod val="40000"/>
              <a:lumOff val="60000"/>
            </a:schemeClr>
          </a:solidFill>
        </p:spPr>
        <p:txBody>
          <a:bodyPr wrap="square" rtlCol="0">
            <a:spAutoFit/>
          </a:bodyPr>
          <a:lstStyle/>
          <a:p>
            <a:r>
              <a:rPr lang="fr-FR" sz="1200" spc="75" dirty="0">
                <a:solidFill>
                  <a:schemeClr val="accent1">
                    <a:lumMod val="50000"/>
                  </a:schemeClr>
                </a:solidFill>
                <a:latin typeface="+mj-lt"/>
              </a:rPr>
              <a:t>Consommateurs récents (moins d’1 an)</a:t>
            </a:r>
          </a:p>
        </p:txBody>
      </p:sp>
    </p:spTree>
    <p:extLst>
      <p:ext uri="{BB962C8B-B14F-4D97-AF65-F5344CB8AC3E}">
        <p14:creationId xmlns:p14="http://schemas.microsoft.com/office/powerpoint/2010/main" val="23176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7">
            <a:extLst>
              <a:ext uri="{FF2B5EF4-FFF2-40B4-BE49-F238E27FC236}">
                <a16:creationId xmlns:a16="http://schemas.microsoft.com/office/drawing/2014/main" id="{ABE8499B-8F46-0C9D-0791-2B673ADA536C}"/>
              </a:ext>
            </a:extLst>
          </p:cNvPr>
          <p:cNvPicPr>
            <a:picLocks noGrp="1" noChangeAspect="1"/>
          </p:cNvPicPr>
          <p:nvPr>
            <p:ph type="pic" sz="quarter" idx="13"/>
          </p:nvPr>
        </p:nvPicPr>
        <p:blipFill>
          <a:blip r:embed="rId2"/>
          <a:srcRect l="21707" r="21707"/>
          <a:stretch/>
        </p:blipFill>
        <p:spPr>
          <a:xfrm>
            <a:off x="4356100" y="361950"/>
            <a:ext cx="4414838" cy="4381500"/>
          </a:xfrm>
          <a:prstGeom prst="rect">
            <a:avLst/>
          </a:prstGeom>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a:xfrm>
            <a:off x="350952" y="1687286"/>
            <a:ext cx="6049847" cy="1635153"/>
          </a:xfrm>
        </p:spPr>
        <p:txBody>
          <a:bodyPr/>
          <a:lstStyle/>
          <a:p>
            <a:r>
              <a:rPr lang="fr-FR" dirty="0"/>
              <a:t>Les consommateurs réguliers de produits biologiques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350954" y="3329015"/>
            <a:ext cx="3787910" cy="322002"/>
          </a:xfrm>
        </p:spPr>
        <p:txBody>
          <a:bodyPr/>
          <a:lstStyle/>
          <a:p>
            <a:r>
              <a:rPr lang="fr-FR" dirty="0"/>
              <a:t>Raisons de la consommation</a:t>
            </a:r>
          </a:p>
        </p:txBody>
      </p:sp>
    </p:spTree>
    <p:extLst>
      <p:ext uri="{BB962C8B-B14F-4D97-AF65-F5344CB8AC3E}">
        <p14:creationId xmlns:p14="http://schemas.microsoft.com/office/powerpoint/2010/main" val="3960900463"/>
      </p:ext>
    </p:extLst>
  </p:cSld>
  <p:clrMapOvr>
    <a:masterClrMapping/>
  </p:clrMapOvr>
</p:sld>
</file>

<file path=ppt/theme/theme1.xml><?xml version="1.0" encoding="utf-8"?>
<a:theme xmlns:a="http://schemas.openxmlformats.org/drawingml/2006/main" name="Masque L'Agence Bio">
  <a:themeElements>
    <a:clrScheme name="Personnalisé 13">
      <a:dk1>
        <a:srgbClr val="000000"/>
      </a:dk1>
      <a:lt1>
        <a:srgbClr val="FFFFFF"/>
      </a:lt1>
      <a:dk2>
        <a:srgbClr val="46714B"/>
      </a:dk2>
      <a:lt2>
        <a:srgbClr val="99C221"/>
      </a:lt2>
      <a:accent1>
        <a:srgbClr val="CFC3B6"/>
      </a:accent1>
      <a:accent2>
        <a:srgbClr val="D1B680"/>
      </a:accent2>
      <a:accent3>
        <a:srgbClr val="C08C65"/>
      </a:accent3>
      <a:accent4>
        <a:srgbClr val="CE6149"/>
      </a:accent4>
      <a:accent5>
        <a:srgbClr val="FFC900"/>
      </a:accent5>
      <a:accent6>
        <a:srgbClr val="79B0E8"/>
      </a:accent6>
      <a:hlink>
        <a:srgbClr val="99C221"/>
      </a:hlink>
      <a:folHlink>
        <a:srgbClr val="99C2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L'Agence Bio - mention confidentiel">
  <a:themeElements>
    <a:clrScheme name="Couleurs L'Agence Bio">
      <a:dk1>
        <a:srgbClr val="000000"/>
      </a:dk1>
      <a:lt1>
        <a:srgbClr val="FFFFFF"/>
      </a:lt1>
      <a:dk2>
        <a:srgbClr val="46714B"/>
      </a:dk2>
      <a:lt2>
        <a:srgbClr val="99C221"/>
      </a:lt2>
      <a:accent1>
        <a:srgbClr val="CFC3B6"/>
      </a:accent1>
      <a:accent2>
        <a:srgbClr val="D1B680"/>
      </a:accent2>
      <a:accent3>
        <a:srgbClr val="C08C65"/>
      </a:accent3>
      <a:accent4>
        <a:srgbClr val="CE6149"/>
      </a:accent4>
      <a:accent5>
        <a:srgbClr val="FFC900"/>
      </a:accent5>
      <a:accent6>
        <a:srgbClr val="79B0E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FINAL-palet">
    <a:dk1>
      <a:srgbClr val="000000"/>
    </a:dk1>
    <a:lt1>
      <a:srgbClr val="FFFFFF"/>
    </a:lt1>
    <a:dk2>
      <a:srgbClr val="44546A"/>
    </a:dk2>
    <a:lt2>
      <a:srgbClr val="445469"/>
    </a:lt2>
    <a:accent1>
      <a:srgbClr val="CF2030"/>
    </a:accent1>
    <a:accent2>
      <a:srgbClr val="F7CDD8"/>
    </a:accent2>
    <a:accent3>
      <a:srgbClr val="EBEBEB"/>
    </a:accent3>
    <a:accent4>
      <a:srgbClr val="B6C1F2"/>
    </a:accent4>
    <a:accent5>
      <a:srgbClr val="2B22DA"/>
    </a:accent5>
    <a:accent6>
      <a:srgbClr val="2B22DA"/>
    </a:accent6>
    <a:hlink>
      <a:srgbClr val="8C8CFF"/>
    </a:hlink>
    <a:folHlink>
      <a:srgbClr val="CE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L'ObSoCo_charteSEB">
    <a:dk1>
      <a:srgbClr val="000000"/>
    </a:dk1>
    <a:lt1>
      <a:srgbClr val="FFFFFF"/>
    </a:lt1>
    <a:dk2>
      <a:srgbClr val="6C6C6C"/>
    </a:dk2>
    <a:lt2>
      <a:srgbClr val="6C6C6C"/>
    </a:lt2>
    <a:accent1>
      <a:srgbClr val="CF2030"/>
    </a:accent1>
    <a:accent2>
      <a:srgbClr val="F7CDD8"/>
    </a:accent2>
    <a:accent3>
      <a:srgbClr val="D3D9F7"/>
    </a:accent3>
    <a:accent4>
      <a:srgbClr val="92A2EB"/>
    </a:accent4>
    <a:accent5>
      <a:srgbClr val="203BB3"/>
    </a:accent5>
    <a:accent6>
      <a:srgbClr val="101D59"/>
    </a:accent6>
    <a:hlink>
      <a:srgbClr val="8C8CFF"/>
    </a:hlink>
    <a:folHlink>
      <a:srgbClr val="7030A0"/>
    </a:folHlink>
  </a:clrScheme>
  <a:fontScheme name="Personnalisé 2">
    <a:majorFont>
      <a:latin typeface="Futura PT Book"/>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L'ObSoCo_charteSEB">
    <a:dk1>
      <a:srgbClr val="000000"/>
    </a:dk1>
    <a:lt1>
      <a:srgbClr val="FFFFFF"/>
    </a:lt1>
    <a:dk2>
      <a:srgbClr val="6C6C6C"/>
    </a:dk2>
    <a:lt2>
      <a:srgbClr val="6C6C6C"/>
    </a:lt2>
    <a:accent1>
      <a:srgbClr val="CF2030"/>
    </a:accent1>
    <a:accent2>
      <a:srgbClr val="F7CDD8"/>
    </a:accent2>
    <a:accent3>
      <a:srgbClr val="D3D9F7"/>
    </a:accent3>
    <a:accent4>
      <a:srgbClr val="92A2EB"/>
    </a:accent4>
    <a:accent5>
      <a:srgbClr val="203BB3"/>
    </a:accent5>
    <a:accent6>
      <a:srgbClr val="101D59"/>
    </a:accent6>
    <a:hlink>
      <a:srgbClr val="8C8CFF"/>
    </a:hlink>
    <a:folHlink>
      <a:srgbClr val="7030A0"/>
    </a:folHlink>
  </a:clrScheme>
  <a:fontScheme name="Personnalisé 2">
    <a:majorFont>
      <a:latin typeface="Futura PT Book"/>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7c0585-f12d-48ca-9a93-335afca42f2c">
      <Terms xmlns="http://schemas.microsoft.com/office/infopath/2007/PartnerControls"/>
    </lcf76f155ced4ddcb4097134ff3c332f>
    <TaxCatchAll xmlns="b418609a-1171-459d-aced-72c7804ac2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F5988166D56C4BAAF095DFFFF0B380" ma:contentTypeVersion="22" ma:contentTypeDescription="Crée un document." ma:contentTypeScope="" ma:versionID="3e20a4919390f2e922c54714051a69c4">
  <xsd:schema xmlns:xsd="http://www.w3.org/2001/XMLSchema" xmlns:xs="http://www.w3.org/2001/XMLSchema" xmlns:p="http://schemas.microsoft.com/office/2006/metadata/properties" xmlns:ns2="0b7c0585-f12d-48ca-9a93-335afca42f2c" xmlns:ns3="b418609a-1171-459d-aced-72c7804ac27c" targetNamespace="http://schemas.microsoft.com/office/2006/metadata/properties" ma:root="true" ma:fieldsID="c1193259b05897443c45c7544ca40a00" ns2:_="" ns3:_="">
    <xsd:import namespace="0b7c0585-f12d-48ca-9a93-335afca42f2c"/>
    <xsd:import namespace="b418609a-1171-459d-aced-72c7804ac2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c0585-f12d-48ca-9a93-335afca42f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c9357fb1-496c-4e5b-a01a-d71a3ab92b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8609a-1171-459d-aced-72c7804ac27c"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81e78049-b4e9-4d25-a726-fab7dd0f7b8e}" ma:internalName="TaxCatchAll" ma:showField="CatchAllData" ma:web="b418609a-1171-459d-aced-72c7804ac2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C012B2-D18C-4220-9B11-668E73893537}">
  <ds:schemaRef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 ds:uri="http://purl.org/dc/elements/1.1/"/>
    <ds:schemaRef ds:uri="http://schemas.microsoft.com/office/infopath/2007/PartnerControls"/>
    <ds:schemaRef ds:uri="b418609a-1171-459d-aced-72c7804ac27c"/>
    <ds:schemaRef ds:uri="0b7c0585-f12d-48ca-9a93-335afca42f2c"/>
    <ds:schemaRef ds:uri="http://purl.org/dc/terms/"/>
  </ds:schemaRefs>
</ds:datastoreItem>
</file>

<file path=customXml/itemProps2.xml><?xml version="1.0" encoding="utf-8"?>
<ds:datastoreItem xmlns:ds="http://schemas.openxmlformats.org/officeDocument/2006/customXml" ds:itemID="{AB6345BE-3516-42F8-828F-B9BC42C62806}"/>
</file>

<file path=customXml/itemProps3.xml><?xml version="1.0" encoding="utf-8"?>
<ds:datastoreItem xmlns:ds="http://schemas.openxmlformats.org/officeDocument/2006/customXml" ds:itemID="{4F0CDDAB-5D06-4B74-95A7-6BE928D525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12556</TotalTime>
  <Words>13881</Words>
  <Application>Microsoft Macintosh PowerPoint</Application>
  <PresentationFormat>Affichage à l'écran (16:9)</PresentationFormat>
  <Paragraphs>2374</Paragraphs>
  <Slides>132</Slides>
  <Notes>48</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132</vt:i4>
      </vt:variant>
    </vt:vector>
  </HeadingPairs>
  <TitlesOfParts>
    <vt:vector size="142" baseType="lpstr">
      <vt:lpstr>Arial</vt:lpstr>
      <vt:lpstr>Arial (Corps)</vt:lpstr>
      <vt:lpstr>Calibri</vt:lpstr>
      <vt:lpstr>Calibri Light</vt:lpstr>
      <vt:lpstr>Futura PT Bold</vt:lpstr>
      <vt:lpstr>Futura PT Book</vt:lpstr>
      <vt:lpstr>Futura PT Medium</vt:lpstr>
      <vt:lpstr>Poppins</vt:lpstr>
      <vt:lpstr>Masque L'Agence Bio</vt:lpstr>
      <vt:lpstr>Masque L'Agence Bio - mention confidentiel</vt:lpstr>
      <vt:lpstr>Baromètre des produits biologiques en France - 2023</vt:lpstr>
      <vt:lpstr>sommaire</vt:lpstr>
      <vt:lpstr>Méthodologie</vt:lpstr>
      <vt:lpstr>Structure démographique de l’échantillon</vt:lpstr>
      <vt:lpstr>Les habitudes alimentaires des Français</vt:lpstr>
      <vt:lpstr>Les habitudes alimentaires des Français</vt:lpstr>
      <vt:lpstr>Présentation PowerPoint</vt:lpstr>
      <vt:lpstr>Consommation de produits biologiques </vt:lpstr>
      <vt:lpstr>Consommation de produits biologiques</vt:lpstr>
      <vt:lpstr>Consommation de produits biologiques</vt:lpstr>
      <vt:lpstr>Consommation de produits biologiques</vt:lpstr>
      <vt:lpstr>Part de consommation alimentaire bio pour les consommateurs journaliers de bio</vt:lpstr>
      <vt:lpstr>Freins à la consommation de bio des non consommateurs </vt:lpstr>
      <vt:lpstr>Freins à la consommation de bio des consommateurs très réguliers </vt:lpstr>
      <vt:lpstr>Freins à la consommation de bio des consommateurs très réguliers </vt:lpstr>
      <vt:lpstr>Freins à la consommation de bio des non consommateurs au quotidien </vt:lpstr>
      <vt:lpstr>Freins à la consommation de bio des non consommateurs au quotidien </vt:lpstr>
      <vt:lpstr>Achats de produits biologiques</vt:lpstr>
      <vt:lpstr>Evolution de la part de produits bio dans les achats alimentaires </vt:lpstr>
      <vt:lpstr>Les habitudes alimentaires des Français</vt:lpstr>
      <vt:lpstr>Evolution des habitudes alimentaires </vt:lpstr>
      <vt:lpstr>Evolution des habitudes alimentaires </vt:lpstr>
      <vt:lpstr>Types des habitudes alimentaires modifiés</vt:lpstr>
      <vt:lpstr>Engagements liés à la consommation alimentaire </vt:lpstr>
      <vt:lpstr>Habitudes alimentaires : provenance et localisme</vt:lpstr>
      <vt:lpstr>Habitudes alimentaires : usage des applications</vt:lpstr>
      <vt:lpstr>Habitudes alimentaires : usage des applications</vt:lpstr>
      <vt:lpstr>Le rapport des Français à l’alimentation</vt:lpstr>
      <vt:lpstr>Présentation PowerPoint</vt:lpstr>
      <vt:lpstr>Le rapport des Français à l’alimentation</vt:lpstr>
      <vt:lpstr>L’alimentation : plaisir ou nécessité ?</vt:lpstr>
      <vt:lpstr>Rapport à la cuisine</vt:lpstr>
      <vt:lpstr>Représentation du « bien manger »</vt:lpstr>
      <vt:lpstr>Le rapport des Français à l’alimentation</vt:lpstr>
      <vt:lpstr>Perception de l’alimentation sur la santé</vt:lpstr>
      <vt:lpstr>Attention portée à l’alimentation sur la santé</vt:lpstr>
      <vt:lpstr>Rapport à l’alimentation : place de la santé</vt:lpstr>
      <vt:lpstr>Régimes permanents</vt:lpstr>
      <vt:lpstr>Le rapport des Français à l’alimentation</vt:lpstr>
      <vt:lpstr>Perceptions de la qualité et considérations sociales / environnementales</vt:lpstr>
      <vt:lpstr>Arbitrages qualité / prix dans l’alimentation</vt:lpstr>
      <vt:lpstr>Le rapport des Français à l’alimentation</vt:lpstr>
      <vt:lpstr>Contraintes financières sur les dépenses alimentaires</vt:lpstr>
      <vt:lpstr>Nature des restrictions alimentaires </vt:lpstr>
      <vt:lpstr>Habitudes alimentaires : importance du prix</vt:lpstr>
      <vt:lpstr>Représentation des produits bio </vt:lpstr>
      <vt:lpstr>Présentation PowerPoint</vt:lpstr>
      <vt:lpstr>Présentation PowerPoint</vt:lpstr>
      <vt:lpstr>Présentation PowerPoint</vt:lpstr>
      <vt:lpstr>Représentation des produits bio </vt:lpstr>
      <vt:lpstr>Perception des écarts de prix</vt:lpstr>
      <vt:lpstr>Valeur prix des produits bios</vt:lpstr>
      <vt:lpstr>Représentation des produits bio </vt:lpstr>
      <vt:lpstr>Qualités environnementales des produits bios</vt:lpstr>
      <vt:lpstr>Valeur santé des produits bios</vt:lpstr>
      <vt:lpstr>Valeurs gustatives des produits bios</vt:lpstr>
      <vt:lpstr>Impact économique et social du bio</vt:lpstr>
      <vt:lpstr>Représentation des produits bio </vt:lpstr>
      <vt:lpstr>Représentation des produits bio</vt:lpstr>
      <vt:lpstr>Exigence du cahier des charges</vt:lpstr>
      <vt:lpstr>Evolution de l’exigence du cahier des charges</vt:lpstr>
      <vt:lpstr>Evolution de l’exigence du cahier des charges</vt:lpstr>
      <vt:lpstr>Connaissances des normes bio</vt:lpstr>
      <vt:lpstr>Connaissances des normes bio</vt:lpstr>
      <vt:lpstr> Connaissance de la définition d’un produit bio</vt:lpstr>
      <vt:lpstr>Connaissance des normes réglementaires</vt:lpstr>
      <vt:lpstr>Représentation des produits bio </vt:lpstr>
      <vt:lpstr>Connaissance des labels bio </vt:lpstr>
      <vt:lpstr>Evolution de la connaissance des labels bio</vt:lpstr>
      <vt:lpstr>Connaissance des labels bio </vt:lpstr>
      <vt:lpstr>Connaissance de labels / logos</vt:lpstr>
      <vt:lpstr>Attention portée aux labels</vt:lpstr>
      <vt:lpstr>Attention portée aux mentions </vt:lpstr>
      <vt:lpstr>Représentation des produits bio </vt:lpstr>
      <vt:lpstr>Confiance des consommateurs accordée aux acteurs</vt:lpstr>
      <vt:lpstr>Niveau d’information sur l’impact sanitaire et environnemental </vt:lpstr>
      <vt:lpstr>Niveau d’information sur les contrôles et la réglementation </vt:lpstr>
      <vt:lpstr>Confiance en l’information fournie </vt:lpstr>
      <vt:lpstr>Confiance en l’information fournie </vt:lpstr>
      <vt:lpstr>Contrôle des produits bios</vt:lpstr>
      <vt:lpstr>Confiance envers les labels</vt:lpstr>
      <vt:lpstr>Notoriété et confiance dans les labels </vt:lpstr>
      <vt:lpstr>Les circuits de distribution</vt:lpstr>
      <vt:lpstr>Présentation PowerPoint</vt:lpstr>
      <vt:lpstr>Les circuits de distribution</vt:lpstr>
      <vt:lpstr>Fréquentation des circuits de distribution</vt:lpstr>
      <vt:lpstr>Offres de produits non alimentaires bio</vt:lpstr>
      <vt:lpstr>Offres selon les circuits de distribution fréquentés</vt:lpstr>
      <vt:lpstr>Les circuits de distribution</vt:lpstr>
      <vt:lpstr>Distribution des produits bio : attentes des consommateurs</vt:lpstr>
      <vt:lpstr>Distribution des produits bio : attentes des consommateurs</vt:lpstr>
      <vt:lpstr>Les consommateurs réguliers de produits biologiques</vt:lpstr>
      <vt:lpstr>Présentation PowerPoint</vt:lpstr>
      <vt:lpstr>Les consommateurs réguliers de produits biologiques</vt:lpstr>
      <vt:lpstr>Ancienneté de consommation de produits bio</vt:lpstr>
      <vt:lpstr>Ancienneté de consommation de produits bio</vt:lpstr>
      <vt:lpstr>Produits bio consommés</vt:lpstr>
      <vt:lpstr>Produits bio consommés</vt:lpstr>
      <vt:lpstr>Les consommateurs réguliers de produits biologiques</vt:lpstr>
      <vt:lpstr>Raison à l’origine de la consommation de produits bio</vt:lpstr>
      <vt:lpstr>Raisons pour consommer des produits bio</vt:lpstr>
      <vt:lpstr>Raisons pour consommer des produits bio</vt:lpstr>
      <vt:lpstr>Les consommateurs réguliers de produits biologiques</vt:lpstr>
      <vt:lpstr>Fréquence d’achat de produits bio selon le circuit de distribution</vt:lpstr>
      <vt:lpstr>Lieux d’achats par catégorie de produits bios</vt:lpstr>
      <vt:lpstr>Lieux d’achats par catégorie de produits bios</vt:lpstr>
      <vt:lpstr>Lieux d’achats par catégorie de produits bios</vt:lpstr>
      <vt:lpstr>Projections de l’évolution de la consommation bio</vt:lpstr>
      <vt:lpstr>La consommation des produits  biologiques demain</vt:lpstr>
      <vt:lpstr>Présentation PowerPoint</vt:lpstr>
      <vt:lpstr>Projection de l’évolution de consommation de produits bio</vt:lpstr>
      <vt:lpstr>Projection de l’évolution de consommation de produits bio</vt:lpstr>
      <vt:lpstr>Projection de l’évolution de consommation de produits bio</vt:lpstr>
      <vt:lpstr>Consommation de produits bio non alimentaire</vt:lpstr>
      <vt:lpstr>le vin bio</vt:lpstr>
      <vt:lpstr>Présentation PowerPoint</vt:lpstr>
      <vt:lpstr>Consommation de vin</vt:lpstr>
      <vt:lpstr>Critères d’achat du vin</vt:lpstr>
      <vt:lpstr>Consommation de vin bio</vt:lpstr>
      <vt:lpstr>Raisons ayant incité à la consommation de vin bio</vt:lpstr>
      <vt:lpstr>Raisons expliquant la non consommation de vin bio</vt:lpstr>
      <vt:lpstr>Portrait de français selon leur rapport au bio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Evelaine Guilbert</dc:creator>
  <cp:lastModifiedBy>Dorian FLECHET</cp:lastModifiedBy>
  <cp:revision>184</cp:revision>
  <dcterms:created xsi:type="dcterms:W3CDTF">2022-06-23T13:26:46Z</dcterms:created>
  <dcterms:modified xsi:type="dcterms:W3CDTF">2023-11-02T10:12:59Z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0x0101009DF5988166D56C4BAAF095DFFFF0B380</vt:lpwstr>
  </property>
  <property fmtid="{D5CDD505-2E9C-101B-9397-08002B2CF9AE}" pid="3" name="MediaServiceImageTags">
    <vt:lpwstr/>
  </property>
</Properties>
</file>